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Lst>
  <p:sldSz cy="6858000" cx="9144000"/>
  <p:notesSz cx="7010400" cy="92964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3360760-5B3A-4ED7-BF83-B73A727FD88A}">
  <a:tblStyle styleId="{B3360760-5B3A-4ED7-BF83-B73A727FD88A}" styleName="Table_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CC8636E0-A098-4C09-B26C-0FDB5CCF7E0D}" styleName="Table_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3A3299C-CB02-43BA-AF35-20ECCAF92FCF}" styleName="Table_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CC74D83C-4DDF-4572-BC5D-C33FE31CE4DD}" styleName="Table_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70EDCC3-8757-4790-BBF1-778C65C0F0E2}" styleName="Table_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3647FA5F-FD58-4011-B479-49CF8C17090A}" styleName="Table_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E100ED0-6EF4-43EA-8D31-1EA0B5C17C53}" styleName="Table_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9D4CBF20-4FD8-4233-9ACC-C098790875D7}" styleName="Table_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E7464510-700E-4D7F-8BAB-DB17F8273ACD}" styleName="Table_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1E7A10B3-CFB2-4760-9C70-6CC216DAE6F1}" styleName="Table_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798CB43-A9BA-4496-A059-EC58A7F99D80}" styleName="Table_1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251E0576-D982-433A-A7E2-E46C62A0E56F}" styleName="Table_1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A1211FDB-BCBE-4443-A54B-DAFB5D0633DA}" styleName="Table_1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1C1A0FD9-F56F-403E-B4F7-F6BFE49342DD}" styleName="Table_1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8FB40628-BA92-4AAC-B4FD-287AC22CDD4C}" styleName="Table_1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FE25A31-8A9F-493B-B59D-BE27F451BBA9}" styleName="Table_1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86F5A378-6220-496E-8A86-E562C6260ACD}" styleName="Table_16">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 styleId="{5ED267F9-51AB-4994-AB32-22CD5E752E5C}" styleName="Table_1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chemeClr val="accent3"/>
          </a:solidFill>
        </a:fill>
      </a:tcStyle>
    </a:wholeTbl>
    <a:band1H>
      <a:tcStyle>
        <a:fill>
          <a:solidFill>
            <a:schemeClr val="accent3"/>
          </a:solidFill>
        </a:fill>
      </a:tcStyle>
    </a:band1H>
    <a:band1V>
      <a:tcStyle>
        <a:fill>
          <a:solidFill>
            <a:schemeClr val="accent3"/>
          </a:solidFill>
        </a:fill>
      </a:tcStyle>
    </a:band1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3"/>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3"/>
          </a:solidFill>
        </a:fill>
      </a:tcStyle>
    </a:firstRow>
  </a:tblStyle>
  <a:tblStyle styleId="{98BC1682-57C2-4B39-8017-8CADF055E6CD}" styleName="Table_1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640B896F-0C2C-4314-945B-EB893EEDA2F6}" styleName="Table_1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CCFBA90E-B24C-4686-BC7C-3BE86AC214DD}" styleName="Table_2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134DB45-112C-45EB-9B65-8AEA4005ED79}" styleName="Table_2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AE690BC-B686-48D4-9A52-9AAA81095CA3}" styleName="Table_2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ADC7ED98-FEA4-452D-8DD4-853BDA157AB3}" styleName="Table_2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E3933EA1-11B2-4112-9CE5-46FAE49259D0}" styleName="Table_2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04867DA3-A5D7-473C-B759-2CE1E4CA9F94}" styleName="Table_2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22D281F-21AE-4CF6-AAEE-A0E866B5DAB9}" styleName="Table_2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F33975D-2F2F-4751-A2D6-151E307F9BEE}" styleName="Table_2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5DA12EEF-DE6E-40BC-AC04-8A437FADC51D}" styleName="Table_2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551182CC-196B-4811-8853-297D9E2B69BB}" styleName="Table_2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4F29E16-4258-4C4B-B538-9E771EF56480}" styleName="Table_3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F66A829-4F9F-4D34-A549-CFC077F8AB0D}" styleName="Table_3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972CB77-E82F-46FA-B4D2-86049FEBBDD1}" styleName="Table_3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782802A0-2E22-4585-81E6-3A0199BBE89C}" styleName="Table_3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B0A932C-776F-4481-B687-E8D49A44BEF5}" styleName="Table_3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7735DD9C-CA63-4F6C-A9A9-8B453EA3FC72}" styleName="Table_3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55A14DC5-24F7-4470-ADD0-5FEF307AFB9E}" styleName="Table_3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E15B131-88E9-44E5-BD10-13503E76130C}" styleName="Table_3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A4435F60-E23D-41C0-96AF-DF53D226D6FC}" styleName="Table_3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2.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3.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 Id="rId321" Type="http://schemas.openxmlformats.org/officeDocument/2006/relationships/slide" Target="slides/slide314.xml"/><Relationship Id="rId320" Type="http://schemas.openxmlformats.org/officeDocument/2006/relationships/slide" Target="slides/slide313.xml"/><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slide" Target="slides/slide312.xml"/><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3038475" cy="463550"/>
          </a:xfrm>
          <a:prstGeom prst="rect">
            <a:avLst/>
          </a:prstGeom>
          <a:noFill/>
          <a:ln>
            <a:noFill/>
          </a:ln>
        </p:spPr>
        <p:txBody>
          <a:bodyPr anchorCtr="0" anchor="t" bIns="91425" lIns="91425" rIns="91425" tIns="91425"/>
          <a:lstStyle>
            <a:lvl1pPr indent="0" marL="0" marR="0" rtl="0" algn="l">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 name="Shape 3"/>
          <p:cNvSpPr txBox="1"/>
          <p:nvPr>
            <p:ph idx="10" type="dt"/>
          </p:nvPr>
        </p:nvSpPr>
        <p:spPr>
          <a:xfrm>
            <a:off x="3970337" y="0"/>
            <a:ext cx="3038475" cy="463550"/>
          </a:xfrm>
          <a:prstGeom prst="rect">
            <a:avLst/>
          </a:prstGeom>
          <a:noFill/>
          <a:ln>
            <a:noFill/>
          </a:ln>
        </p:spPr>
        <p:txBody>
          <a:bodyPr anchorCtr="0" anchor="t" bIns="91425" lIns="91425" rIns="91425" tIns="91425"/>
          <a:lstStyle>
            <a:lvl1pPr indent="0" marL="0" marR="0" rtl="0" algn="r">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 name="Shape 4"/>
          <p:cNvSpPr/>
          <p:nvPr>
            <p:ph idx="3"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 name="Shape 5"/>
          <p:cNvSpPr txBox="1"/>
          <p:nvPr>
            <p:ph idx="1" type="body"/>
          </p:nvPr>
        </p:nvSpPr>
        <p:spPr>
          <a:xfrm>
            <a:off x="701675" y="4416425"/>
            <a:ext cx="5607049" cy="4183063"/>
          </a:xfrm>
          <a:prstGeom prst="rect">
            <a:avLst/>
          </a:prstGeom>
          <a:noFill/>
          <a:ln>
            <a:noFill/>
          </a:ln>
        </p:spPr>
        <p:txBody>
          <a:bodyPr anchorCtr="0" anchor="t" bIns="91425" lIns="91425" rIns="91425" tIns="91425"/>
          <a:lstStyle>
            <a:lvl1pPr indent="0" marL="0" marR="0" rtl="0" algn="l">
              <a:spcBef>
                <a:spcPts val="360"/>
              </a:spcBef>
              <a:spcAft>
                <a:spcPts val="0"/>
              </a:spcAft>
              <a:defRPr b="0" baseline="0" i="0" sz="1200" u="none" cap="none" strike="noStrike">
                <a:solidFill>
                  <a:schemeClr val="dk1"/>
                </a:solidFill>
                <a:latin typeface="Arial"/>
                <a:ea typeface="Arial"/>
                <a:cs typeface="Arial"/>
                <a:sym typeface="Arial"/>
              </a:defRPr>
            </a:lvl1pPr>
            <a:lvl2pPr indent="0" marL="457200" marR="0" rtl="0" algn="l">
              <a:spcBef>
                <a:spcPts val="360"/>
              </a:spcBef>
              <a:spcAft>
                <a:spcPts val="0"/>
              </a:spcAft>
              <a:defRPr b="0" baseline="0" i="0" sz="1200" u="none" cap="none" strike="noStrike">
                <a:solidFill>
                  <a:schemeClr val="dk1"/>
                </a:solidFill>
                <a:latin typeface="Arial"/>
                <a:ea typeface="Arial"/>
                <a:cs typeface="Arial"/>
                <a:sym typeface="Arial"/>
              </a:defRPr>
            </a:lvl2pPr>
            <a:lvl3pPr indent="0" marL="914400" marR="0" rtl="0" algn="l">
              <a:spcBef>
                <a:spcPts val="360"/>
              </a:spcBef>
              <a:spcAft>
                <a:spcPts val="0"/>
              </a:spcAft>
              <a:defRPr b="0" baseline="0" i="0" sz="1200" u="none" cap="none" strike="noStrike">
                <a:solidFill>
                  <a:schemeClr val="dk1"/>
                </a:solidFill>
                <a:latin typeface="Arial"/>
                <a:ea typeface="Arial"/>
                <a:cs typeface="Arial"/>
                <a:sym typeface="Arial"/>
              </a:defRPr>
            </a:lvl3pPr>
            <a:lvl4pPr indent="0" marL="1371600" marR="0" rtl="0" algn="l">
              <a:spcBef>
                <a:spcPts val="360"/>
              </a:spcBef>
              <a:spcAft>
                <a:spcPts val="0"/>
              </a:spcAft>
              <a:defRPr b="0" baseline="0" i="0" sz="1200" u="none" cap="none" strike="noStrike">
                <a:solidFill>
                  <a:schemeClr val="dk1"/>
                </a:solidFill>
                <a:latin typeface="Arial"/>
                <a:ea typeface="Arial"/>
                <a:cs typeface="Arial"/>
                <a:sym typeface="Arial"/>
              </a:defRPr>
            </a:lvl4pPr>
            <a:lvl5pPr indent="0" marL="1828800" marR="0" rtl="0" algn="l">
              <a:spcBef>
                <a:spcPts val="360"/>
              </a:spcBef>
              <a:spcAft>
                <a:spcPts val="0"/>
              </a:spcAft>
              <a:defRPr b="0" baseline="0" i="0" sz="1200" u="none" cap="none" strike="noStrike">
                <a:solidFill>
                  <a:schemeClr val="dk1"/>
                </a:solidFill>
                <a:latin typeface="Arial"/>
                <a:ea typeface="Arial"/>
                <a:cs typeface="Arial"/>
                <a:sym typeface="Arial"/>
              </a:defRPr>
            </a:lvl5pPr>
            <a:lvl6pPr indent="0" marL="2286000" marR="0" rtl="0" algn="l">
              <a:spcBef>
                <a:spcPts val="0"/>
              </a:spcBef>
              <a:defRPr b="0" baseline="0" i="0" sz="1200" u="none" cap="none" strike="noStrike">
                <a:solidFill>
                  <a:schemeClr val="dk1"/>
                </a:solidFill>
                <a:latin typeface="Calibri"/>
                <a:ea typeface="Calibri"/>
                <a:cs typeface="Calibri"/>
                <a:sym typeface="Calibri"/>
              </a:defRPr>
            </a:lvl6pPr>
            <a:lvl7pPr indent="0" marL="2743200" marR="0" rtl="0" algn="l">
              <a:spcBef>
                <a:spcPts val="0"/>
              </a:spcBef>
              <a:defRPr b="0" baseline="0" i="0" sz="1200" u="none" cap="none" strike="noStrike">
                <a:solidFill>
                  <a:schemeClr val="dk1"/>
                </a:solidFill>
                <a:latin typeface="Calibri"/>
                <a:ea typeface="Calibri"/>
                <a:cs typeface="Calibri"/>
                <a:sym typeface="Calibri"/>
              </a:defRPr>
            </a:lvl7pPr>
            <a:lvl8pPr indent="0" marL="3200400" marR="0" rtl="0" algn="l">
              <a:spcBef>
                <a:spcPts val="0"/>
              </a:spcBef>
              <a:defRPr b="0" baseline="0" i="0" sz="1200" u="none" cap="none" strike="noStrike">
                <a:solidFill>
                  <a:schemeClr val="dk1"/>
                </a:solidFill>
                <a:latin typeface="Calibri"/>
                <a:ea typeface="Calibri"/>
                <a:cs typeface="Calibri"/>
                <a:sym typeface="Calibri"/>
              </a:defRPr>
            </a:lvl8pPr>
            <a:lvl9pPr indent="0" marL="3657600" marR="0" rtl="0" algn="l">
              <a:spcBef>
                <a:spcPts val="0"/>
              </a:spcBef>
              <a:defRPr b="0" baseline="0" i="0" sz="1200" u="none" cap="none" strike="noStrike">
                <a:solidFill>
                  <a:schemeClr val="dk1"/>
                </a:solidFill>
                <a:latin typeface="Calibri"/>
                <a:ea typeface="Calibri"/>
                <a:cs typeface="Calibri"/>
                <a:sym typeface="Calibri"/>
              </a:defRPr>
            </a:lvl9pPr>
          </a:lstStyle>
          <a:p/>
        </p:txBody>
      </p:sp>
      <p:sp>
        <p:nvSpPr>
          <p:cNvPr id="6" name="Shape 6"/>
          <p:cNvSpPr txBox="1"/>
          <p:nvPr>
            <p:ph idx="11" type="ftr"/>
          </p:nvPr>
        </p:nvSpPr>
        <p:spPr>
          <a:xfrm>
            <a:off x="0" y="8831263"/>
            <a:ext cx="3038475" cy="463550"/>
          </a:xfrm>
          <a:prstGeom prst="rect">
            <a:avLst/>
          </a:prstGeom>
          <a:noFill/>
          <a:ln>
            <a:noFill/>
          </a:ln>
        </p:spPr>
        <p:txBody>
          <a:bodyPr anchorCtr="0" anchor="b" bIns="91425" lIns="91425" rIns="91425" tIns="91425"/>
          <a:lstStyle>
            <a:lvl1pPr indent="0" marL="0" marR="0" rtl="0" algn="l">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 name="Shape 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93" name="Shape 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4" name="Shape 31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171450" lvl="0" marL="171450" marR="0" rtl="0" algn="l">
              <a:lnSpc>
                <a:spcPct val="120000"/>
              </a:lnSpc>
              <a:spcBef>
                <a:spcPts val="0"/>
              </a:spcBef>
              <a:spcAft>
                <a:spcPts val="600"/>
              </a:spcAft>
              <a:buClr>
                <a:srgbClr val="E31937"/>
              </a:buClr>
              <a:buSzPct val="100000"/>
              <a:buFont typeface="Arial"/>
              <a:buChar char="•"/>
            </a:pPr>
            <a:r>
              <a:rPr b="0" baseline="0" i="0" lang="en-US" sz="6400" u="none" cap="none" strike="noStrike">
                <a:solidFill>
                  <a:srgbClr val="363534"/>
                </a:solidFill>
                <a:latin typeface="Arial"/>
                <a:ea typeface="Arial"/>
                <a:cs typeface="Arial"/>
                <a:sym typeface="Arial"/>
              </a:rPr>
              <a:t>The full list of Region 6 and Region 7 Claim Receivable Types is included on this slide and the next. The Receivable Type is used to record the type of claim. Debt Account documents and Cash Receipts referencing the Debt Account will utilize the Receivable Type to determine Transaction Definition flexible postings.</a:t>
            </a:r>
          </a:p>
        </p:txBody>
      </p:sp>
      <p:sp>
        <p:nvSpPr>
          <p:cNvPr id="315" name="Shape 31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1" name="Shape 1291"/>
        <p:cNvGrpSpPr/>
        <p:nvPr/>
      </p:nvGrpSpPr>
      <p:grpSpPr>
        <a:xfrm>
          <a:off x="0" y="0"/>
          <a:ext cx="0" cy="0"/>
          <a:chOff x="0" y="0"/>
          <a:chExt cx="0" cy="0"/>
        </a:xfrm>
      </p:grpSpPr>
      <p:sp>
        <p:nvSpPr>
          <p:cNvPr id="1292" name="Shape 12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93" name="Shape 12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94" name="Shape 12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02" name="Shape 13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03" name="Shape 13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2" name="Shape 1312"/>
        <p:cNvGrpSpPr/>
        <p:nvPr/>
      </p:nvGrpSpPr>
      <p:grpSpPr>
        <a:xfrm>
          <a:off x="0" y="0"/>
          <a:ext cx="0" cy="0"/>
          <a:chOff x="0" y="0"/>
          <a:chExt cx="0" cy="0"/>
        </a:xfrm>
      </p:grpSpPr>
      <p:sp>
        <p:nvSpPr>
          <p:cNvPr id="1313" name="Shape 13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14" name="Shape 131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15" name="Shape 131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3" name="Shape 1323"/>
        <p:cNvGrpSpPr/>
        <p:nvPr/>
      </p:nvGrpSpPr>
      <p:grpSpPr>
        <a:xfrm>
          <a:off x="0" y="0"/>
          <a:ext cx="0" cy="0"/>
          <a:chOff x="0" y="0"/>
          <a:chExt cx="0" cy="0"/>
        </a:xfrm>
      </p:grpSpPr>
      <p:sp>
        <p:nvSpPr>
          <p:cNvPr id="1324" name="Shape 13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25" name="Shape 13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26" name="Shape 13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3" name="Shape 1333"/>
        <p:cNvGrpSpPr/>
        <p:nvPr/>
      </p:nvGrpSpPr>
      <p:grpSpPr>
        <a:xfrm>
          <a:off x="0" y="0"/>
          <a:ext cx="0" cy="0"/>
          <a:chOff x="0" y="0"/>
          <a:chExt cx="0" cy="0"/>
        </a:xfrm>
      </p:grpSpPr>
      <p:sp>
        <p:nvSpPr>
          <p:cNvPr id="1334" name="Shape 13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35" name="Shape 13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36" name="Shape 13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2" name="Shape 1342"/>
        <p:cNvGrpSpPr/>
        <p:nvPr/>
      </p:nvGrpSpPr>
      <p:grpSpPr>
        <a:xfrm>
          <a:off x="0" y="0"/>
          <a:ext cx="0" cy="0"/>
          <a:chOff x="0" y="0"/>
          <a:chExt cx="0" cy="0"/>
        </a:xfrm>
      </p:grpSpPr>
      <p:sp>
        <p:nvSpPr>
          <p:cNvPr id="1343" name="Shape 134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344" name="Shape 13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0" name="Shape 1350"/>
        <p:cNvGrpSpPr/>
        <p:nvPr/>
      </p:nvGrpSpPr>
      <p:grpSpPr>
        <a:xfrm>
          <a:off x="0" y="0"/>
          <a:ext cx="0" cy="0"/>
          <a:chOff x="0" y="0"/>
          <a:chExt cx="0" cy="0"/>
        </a:xfrm>
      </p:grpSpPr>
      <p:sp>
        <p:nvSpPr>
          <p:cNvPr id="1351" name="Shape 13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52" name="Shape 13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Remove blue box…single bullet</a:t>
            </a:r>
          </a:p>
        </p:txBody>
      </p:sp>
      <p:sp>
        <p:nvSpPr>
          <p:cNvPr id="1353" name="Shape 13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9" name="Shape 1359"/>
        <p:cNvGrpSpPr/>
        <p:nvPr/>
      </p:nvGrpSpPr>
      <p:grpSpPr>
        <a:xfrm>
          <a:off x="0" y="0"/>
          <a:ext cx="0" cy="0"/>
          <a:chOff x="0" y="0"/>
          <a:chExt cx="0" cy="0"/>
        </a:xfrm>
      </p:grpSpPr>
      <p:sp>
        <p:nvSpPr>
          <p:cNvPr id="1360" name="Shape 13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61" name="Shape 13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62" name="Shape 13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9" name="Shape 1369"/>
        <p:cNvGrpSpPr/>
        <p:nvPr/>
      </p:nvGrpSpPr>
      <p:grpSpPr>
        <a:xfrm>
          <a:off x="0" y="0"/>
          <a:ext cx="0" cy="0"/>
          <a:chOff x="0" y="0"/>
          <a:chExt cx="0" cy="0"/>
        </a:xfrm>
      </p:grpSpPr>
      <p:sp>
        <p:nvSpPr>
          <p:cNvPr id="1370" name="Shape 137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371" name="Shape 1371"/>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7" name="Shape 1377"/>
        <p:cNvGrpSpPr/>
        <p:nvPr/>
      </p:nvGrpSpPr>
      <p:grpSpPr>
        <a:xfrm>
          <a:off x="0" y="0"/>
          <a:ext cx="0" cy="0"/>
          <a:chOff x="0" y="0"/>
          <a:chExt cx="0" cy="0"/>
        </a:xfrm>
      </p:grpSpPr>
      <p:sp>
        <p:nvSpPr>
          <p:cNvPr id="1378" name="Shape 13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79" name="Shape 13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80" name="Shape 13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5" name="Shape 3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171450" lvl="0" marL="171450" marR="0" rtl="0" algn="l">
              <a:lnSpc>
                <a:spcPct val="120000"/>
              </a:lnSpc>
              <a:spcBef>
                <a:spcPts val="0"/>
              </a:spcBef>
              <a:spcAft>
                <a:spcPts val="600"/>
              </a:spcAft>
              <a:buClr>
                <a:srgbClr val="E31937"/>
              </a:buClr>
              <a:buSzPct val="100000"/>
              <a:buFont typeface="Arial"/>
              <a:buChar char="•"/>
            </a:pPr>
            <a:r>
              <a:rPr b="0" baseline="0" i="0" lang="en-US" sz="6400" u="none" cap="none" strike="noStrike">
                <a:solidFill>
                  <a:srgbClr val="363534"/>
                </a:solidFill>
                <a:latin typeface="Arial"/>
                <a:ea typeface="Arial"/>
                <a:cs typeface="Arial"/>
                <a:sym typeface="Arial"/>
              </a:rPr>
              <a:t>The full list of Region 6 and Region 7 Claim Receivable Types is included on this slide and the next. The Receivable Type is used to record the type of claim. Debt Account documents and Cash Receipts referencing the Debt Account will utilize the Receivable Type to determine Transaction Definition flexible postings.</a:t>
            </a:r>
          </a:p>
        </p:txBody>
      </p:sp>
      <p:sp>
        <p:nvSpPr>
          <p:cNvPr id="326" name="Shape 3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8" name="Shape 1388"/>
        <p:cNvGrpSpPr/>
        <p:nvPr/>
      </p:nvGrpSpPr>
      <p:grpSpPr>
        <a:xfrm>
          <a:off x="0" y="0"/>
          <a:ext cx="0" cy="0"/>
          <a:chOff x="0" y="0"/>
          <a:chExt cx="0" cy="0"/>
        </a:xfrm>
      </p:grpSpPr>
      <p:sp>
        <p:nvSpPr>
          <p:cNvPr id="1389" name="Shape 138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390" name="Shape 13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6" name="Shape 1396"/>
        <p:cNvGrpSpPr/>
        <p:nvPr/>
      </p:nvGrpSpPr>
      <p:grpSpPr>
        <a:xfrm>
          <a:off x="0" y="0"/>
          <a:ext cx="0" cy="0"/>
          <a:chOff x="0" y="0"/>
          <a:chExt cx="0" cy="0"/>
        </a:xfrm>
      </p:grpSpPr>
      <p:sp>
        <p:nvSpPr>
          <p:cNvPr id="1397" name="Shape 13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98" name="Shape 13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99" name="Shape 13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6" name="Shape 1406"/>
        <p:cNvGrpSpPr/>
        <p:nvPr/>
      </p:nvGrpSpPr>
      <p:grpSpPr>
        <a:xfrm>
          <a:off x="0" y="0"/>
          <a:ext cx="0" cy="0"/>
          <a:chOff x="0" y="0"/>
          <a:chExt cx="0" cy="0"/>
        </a:xfrm>
      </p:grpSpPr>
      <p:sp>
        <p:nvSpPr>
          <p:cNvPr id="1407" name="Shape 14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08" name="Shape 14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09" name="Shape 14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1" name="Shape 1441"/>
        <p:cNvGrpSpPr/>
        <p:nvPr/>
      </p:nvGrpSpPr>
      <p:grpSpPr>
        <a:xfrm>
          <a:off x="0" y="0"/>
          <a:ext cx="0" cy="0"/>
          <a:chOff x="0" y="0"/>
          <a:chExt cx="0" cy="0"/>
        </a:xfrm>
      </p:grpSpPr>
      <p:sp>
        <p:nvSpPr>
          <p:cNvPr id="1442" name="Shape 14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43" name="Shape 14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Region 7 Program Office Timeline</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-No lag days</a:t>
            </a:r>
          </a:p>
        </p:txBody>
      </p:sp>
      <p:sp>
        <p:nvSpPr>
          <p:cNvPr id="1444" name="Shape 14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0" name="Shape 1480"/>
        <p:cNvGrpSpPr/>
        <p:nvPr/>
      </p:nvGrpSpPr>
      <p:grpSpPr>
        <a:xfrm>
          <a:off x="0" y="0"/>
          <a:ext cx="0" cy="0"/>
          <a:chOff x="0" y="0"/>
          <a:chExt cx="0" cy="0"/>
        </a:xfrm>
      </p:grpSpPr>
      <p:sp>
        <p:nvSpPr>
          <p:cNvPr id="1481" name="Shape 14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82" name="Shape 148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Region 7 Program Office Timeline</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-No lag days</a:t>
            </a:r>
          </a:p>
        </p:txBody>
      </p:sp>
      <p:sp>
        <p:nvSpPr>
          <p:cNvPr id="1483" name="Shape 148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5" name="Shape 1515"/>
        <p:cNvGrpSpPr/>
        <p:nvPr/>
      </p:nvGrpSpPr>
      <p:grpSpPr>
        <a:xfrm>
          <a:off x="0" y="0"/>
          <a:ext cx="0" cy="0"/>
          <a:chOff x="0" y="0"/>
          <a:chExt cx="0" cy="0"/>
        </a:xfrm>
      </p:grpSpPr>
      <p:sp>
        <p:nvSpPr>
          <p:cNvPr id="1516" name="Shape 15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17" name="Shape 151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Non-Program Office Timeline</a:t>
            </a:r>
          </a:p>
        </p:txBody>
      </p:sp>
      <p:sp>
        <p:nvSpPr>
          <p:cNvPr id="1518" name="Shape 151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0" name="Shape 1550"/>
        <p:cNvGrpSpPr/>
        <p:nvPr/>
      </p:nvGrpSpPr>
      <p:grpSpPr>
        <a:xfrm>
          <a:off x="0" y="0"/>
          <a:ext cx="0" cy="0"/>
          <a:chOff x="0" y="0"/>
          <a:chExt cx="0" cy="0"/>
        </a:xfrm>
      </p:grpSpPr>
      <p:sp>
        <p:nvSpPr>
          <p:cNvPr id="1551" name="Shape 155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552" name="Shape 15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3" name="Shape 1583"/>
        <p:cNvGrpSpPr/>
        <p:nvPr/>
      </p:nvGrpSpPr>
      <p:grpSpPr>
        <a:xfrm>
          <a:off x="0" y="0"/>
          <a:ext cx="0" cy="0"/>
          <a:chOff x="0" y="0"/>
          <a:chExt cx="0" cy="0"/>
        </a:xfrm>
      </p:grpSpPr>
      <p:sp>
        <p:nvSpPr>
          <p:cNvPr id="1584" name="Shape 158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585" name="Shape 15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3" name="Shape 1613"/>
        <p:cNvGrpSpPr/>
        <p:nvPr/>
      </p:nvGrpSpPr>
      <p:grpSpPr>
        <a:xfrm>
          <a:off x="0" y="0"/>
          <a:ext cx="0" cy="0"/>
          <a:chOff x="0" y="0"/>
          <a:chExt cx="0" cy="0"/>
        </a:xfrm>
      </p:grpSpPr>
      <p:sp>
        <p:nvSpPr>
          <p:cNvPr id="1614" name="Shape 16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15" name="Shape 16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16" name="Shape 16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2" name="Shape 1622"/>
        <p:cNvGrpSpPr/>
        <p:nvPr/>
      </p:nvGrpSpPr>
      <p:grpSpPr>
        <a:xfrm>
          <a:off x="0" y="0"/>
          <a:ext cx="0" cy="0"/>
          <a:chOff x="0" y="0"/>
          <a:chExt cx="0" cy="0"/>
        </a:xfrm>
      </p:grpSpPr>
      <p:sp>
        <p:nvSpPr>
          <p:cNvPr id="1623" name="Shape 16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24" name="Shape 162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25" name="Shape 162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5" name="Shape 3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171450" lvl="0" marL="171450" marR="0" rtl="0" algn="l">
              <a:lnSpc>
                <a:spcPct val="120000"/>
              </a:lnSpc>
              <a:spcBef>
                <a:spcPts val="0"/>
              </a:spcBef>
              <a:spcAft>
                <a:spcPts val="600"/>
              </a:spcAft>
              <a:buClr>
                <a:srgbClr val="E31937"/>
              </a:buClr>
              <a:buSzPct val="100000"/>
              <a:buFont typeface="Arial"/>
              <a:buChar char="•"/>
            </a:pPr>
            <a:r>
              <a:rPr b="0" baseline="0" i="0" lang="en-US" sz="6400" u="none" cap="none" strike="noStrike">
                <a:solidFill>
                  <a:srgbClr val="363534"/>
                </a:solidFill>
                <a:latin typeface="Arial"/>
                <a:ea typeface="Arial"/>
                <a:cs typeface="Arial"/>
                <a:sym typeface="Arial"/>
              </a:rPr>
              <a:t>The full list of Region 6 and Region 7 Claim Receivable Types is included on this slide and the next. The Receivable Type is used to record the type of claim. Debt Account documents and Cash Receipts referencing the Debt Account will utilize the Receivable Type to determine Transaction Definition flexible postings.</a:t>
            </a:r>
          </a:p>
        </p:txBody>
      </p:sp>
      <p:sp>
        <p:nvSpPr>
          <p:cNvPr id="336" name="Shape 3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1" name="Shape 1631"/>
        <p:cNvGrpSpPr/>
        <p:nvPr/>
      </p:nvGrpSpPr>
      <p:grpSpPr>
        <a:xfrm>
          <a:off x="0" y="0"/>
          <a:ext cx="0" cy="0"/>
          <a:chOff x="0" y="0"/>
          <a:chExt cx="0" cy="0"/>
        </a:xfrm>
      </p:grpSpPr>
      <p:sp>
        <p:nvSpPr>
          <p:cNvPr id="1632" name="Shape 16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33" name="Shape 16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Why do we break out the Batch Instances…introduction at high level on previous slide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Update Receivable Types recorded on Config guide</a:t>
            </a:r>
          </a:p>
        </p:txBody>
      </p:sp>
      <p:sp>
        <p:nvSpPr>
          <p:cNvPr id="1634" name="Shape 16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1" name="Shape 1641"/>
        <p:cNvGrpSpPr/>
        <p:nvPr/>
      </p:nvGrpSpPr>
      <p:grpSpPr>
        <a:xfrm>
          <a:off x="0" y="0"/>
          <a:ext cx="0" cy="0"/>
          <a:chOff x="0" y="0"/>
          <a:chExt cx="0" cy="0"/>
        </a:xfrm>
      </p:grpSpPr>
      <p:sp>
        <p:nvSpPr>
          <p:cNvPr id="1642" name="Shape 16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43" name="Shape 16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44" name="Shape 16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0" name="Shape 1650"/>
        <p:cNvGrpSpPr/>
        <p:nvPr/>
      </p:nvGrpSpPr>
      <p:grpSpPr>
        <a:xfrm>
          <a:off x="0" y="0"/>
          <a:ext cx="0" cy="0"/>
          <a:chOff x="0" y="0"/>
          <a:chExt cx="0" cy="0"/>
        </a:xfrm>
      </p:grpSpPr>
      <p:sp>
        <p:nvSpPr>
          <p:cNvPr id="1651" name="Shape 16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52" name="Shape 16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53" name="Shape 16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0" name="Shape 1660"/>
        <p:cNvGrpSpPr/>
        <p:nvPr/>
      </p:nvGrpSpPr>
      <p:grpSpPr>
        <a:xfrm>
          <a:off x="0" y="0"/>
          <a:ext cx="0" cy="0"/>
          <a:chOff x="0" y="0"/>
          <a:chExt cx="0" cy="0"/>
        </a:xfrm>
      </p:grpSpPr>
      <p:sp>
        <p:nvSpPr>
          <p:cNvPr id="1661" name="Shape 166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662" name="Shape 166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8" name="Shape 1668"/>
        <p:cNvGrpSpPr/>
        <p:nvPr/>
      </p:nvGrpSpPr>
      <p:grpSpPr>
        <a:xfrm>
          <a:off x="0" y="0"/>
          <a:ext cx="0" cy="0"/>
          <a:chOff x="0" y="0"/>
          <a:chExt cx="0" cy="0"/>
        </a:xfrm>
      </p:grpSpPr>
      <p:sp>
        <p:nvSpPr>
          <p:cNvPr id="1669" name="Shape 16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70" name="Shape 16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71" name="Shape 16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7" name="Shape 1677"/>
        <p:cNvGrpSpPr/>
        <p:nvPr/>
      </p:nvGrpSpPr>
      <p:grpSpPr>
        <a:xfrm>
          <a:off x="0" y="0"/>
          <a:ext cx="0" cy="0"/>
          <a:chOff x="0" y="0"/>
          <a:chExt cx="0" cy="0"/>
        </a:xfrm>
      </p:grpSpPr>
      <p:sp>
        <p:nvSpPr>
          <p:cNvPr id="1678" name="Shape 167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679" name="Shape 16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4" name="Shape 1704"/>
        <p:cNvGrpSpPr/>
        <p:nvPr/>
      </p:nvGrpSpPr>
      <p:grpSpPr>
        <a:xfrm>
          <a:off x="0" y="0"/>
          <a:ext cx="0" cy="0"/>
          <a:chOff x="0" y="0"/>
          <a:chExt cx="0" cy="0"/>
        </a:xfrm>
      </p:grpSpPr>
      <p:sp>
        <p:nvSpPr>
          <p:cNvPr id="1705" name="Shape 170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06" name="Shape 170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07" name="Shape 170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3" name="Shape 1713"/>
        <p:cNvGrpSpPr/>
        <p:nvPr/>
      </p:nvGrpSpPr>
      <p:grpSpPr>
        <a:xfrm>
          <a:off x="0" y="0"/>
          <a:ext cx="0" cy="0"/>
          <a:chOff x="0" y="0"/>
          <a:chExt cx="0" cy="0"/>
        </a:xfrm>
      </p:grpSpPr>
      <p:sp>
        <p:nvSpPr>
          <p:cNvPr id="1714" name="Shape 17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15" name="Shape 17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16" name="Shape 17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3" name="Shape 1723"/>
        <p:cNvGrpSpPr/>
        <p:nvPr/>
      </p:nvGrpSpPr>
      <p:grpSpPr>
        <a:xfrm>
          <a:off x="0" y="0"/>
          <a:ext cx="0" cy="0"/>
          <a:chOff x="0" y="0"/>
          <a:chExt cx="0" cy="0"/>
        </a:xfrm>
      </p:grpSpPr>
      <p:sp>
        <p:nvSpPr>
          <p:cNvPr id="1724" name="Shape 17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25" name="Shape 17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Pull out example to separate slide</a:t>
            </a:r>
          </a:p>
        </p:txBody>
      </p:sp>
      <p:sp>
        <p:nvSpPr>
          <p:cNvPr id="1726" name="Shape 17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2" name="Shape 1732"/>
        <p:cNvGrpSpPr/>
        <p:nvPr/>
      </p:nvGrpSpPr>
      <p:grpSpPr>
        <a:xfrm>
          <a:off x="0" y="0"/>
          <a:ext cx="0" cy="0"/>
          <a:chOff x="0" y="0"/>
          <a:chExt cx="0" cy="0"/>
        </a:xfrm>
      </p:grpSpPr>
      <p:sp>
        <p:nvSpPr>
          <p:cNvPr id="1733" name="Shape 173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734" name="Shape 17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4" name="Shape 3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5" name="Shape 3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1" name="Shape 1741"/>
        <p:cNvGrpSpPr/>
        <p:nvPr/>
      </p:nvGrpSpPr>
      <p:grpSpPr>
        <a:xfrm>
          <a:off x="0" y="0"/>
          <a:ext cx="0" cy="0"/>
          <a:chOff x="0" y="0"/>
          <a:chExt cx="0" cy="0"/>
        </a:xfrm>
      </p:grpSpPr>
      <p:sp>
        <p:nvSpPr>
          <p:cNvPr id="1742" name="Shape 174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743" name="Shape 17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3" name="Shape 1753"/>
        <p:cNvGrpSpPr/>
        <p:nvPr/>
      </p:nvGrpSpPr>
      <p:grpSpPr>
        <a:xfrm>
          <a:off x="0" y="0"/>
          <a:ext cx="0" cy="0"/>
          <a:chOff x="0" y="0"/>
          <a:chExt cx="0" cy="0"/>
        </a:xfrm>
      </p:grpSpPr>
      <p:sp>
        <p:nvSpPr>
          <p:cNvPr id="1754" name="Shape 17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55" name="Shape 17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56" name="Shape 17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6" name="Shape 1766"/>
        <p:cNvGrpSpPr/>
        <p:nvPr/>
      </p:nvGrpSpPr>
      <p:grpSpPr>
        <a:xfrm>
          <a:off x="0" y="0"/>
          <a:ext cx="0" cy="0"/>
          <a:chOff x="0" y="0"/>
          <a:chExt cx="0" cy="0"/>
        </a:xfrm>
      </p:grpSpPr>
      <p:sp>
        <p:nvSpPr>
          <p:cNvPr id="1767" name="Shape 176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68" name="Shape 176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69" name="Shape 176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8" name="Shape 1778"/>
        <p:cNvGrpSpPr/>
        <p:nvPr/>
      </p:nvGrpSpPr>
      <p:grpSpPr>
        <a:xfrm>
          <a:off x="0" y="0"/>
          <a:ext cx="0" cy="0"/>
          <a:chOff x="0" y="0"/>
          <a:chExt cx="0" cy="0"/>
        </a:xfrm>
      </p:grpSpPr>
      <p:sp>
        <p:nvSpPr>
          <p:cNvPr id="1779" name="Shape 17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80" name="Shape 17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81" name="Shape 17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9" name="Shape 1789"/>
        <p:cNvGrpSpPr/>
        <p:nvPr/>
      </p:nvGrpSpPr>
      <p:grpSpPr>
        <a:xfrm>
          <a:off x="0" y="0"/>
          <a:ext cx="0" cy="0"/>
          <a:chOff x="0" y="0"/>
          <a:chExt cx="0" cy="0"/>
        </a:xfrm>
      </p:grpSpPr>
      <p:sp>
        <p:nvSpPr>
          <p:cNvPr id="1790" name="Shape 179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791" name="Shape 179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9" name="Shape 1799"/>
        <p:cNvGrpSpPr/>
        <p:nvPr/>
      </p:nvGrpSpPr>
      <p:grpSpPr>
        <a:xfrm>
          <a:off x="0" y="0"/>
          <a:ext cx="0" cy="0"/>
          <a:chOff x="0" y="0"/>
          <a:chExt cx="0" cy="0"/>
        </a:xfrm>
      </p:grpSpPr>
      <p:sp>
        <p:nvSpPr>
          <p:cNvPr id="1800" name="Shape 180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801" name="Shape 18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7" name="Shape 1807"/>
        <p:cNvGrpSpPr/>
        <p:nvPr/>
      </p:nvGrpSpPr>
      <p:grpSpPr>
        <a:xfrm>
          <a:off x="0" y="0"/>
          <a:ext cx="0" cy="0"/>
          <a:chOff x="0" y="0"/>
          <a:chExt cx="0" cy="0"/>
        </a:xfrm>
      </p:grpSpPr>
      <p:sp>
        <p:nvSpPr>
          <p:cNvPr id="1808" name="Shape 18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09" name="Shape 18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10" name="Shape 18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20" name="Shape 182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21" name="Shape 182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9" name="Shape 1829"/>
        <p:cNvGrpSpPr/>
        <p:nvPr/>
      </p:nvGrpSpPr>
      <p:grpSpPr>
        <a:xfrm>
          <a:off x="0" y="0"/>
          <a:ext cx="0" cy="0"/>
          <a:chOff x="0" y="0"/>
          <a:chExt cx="0" cy="0"/>
        </a:xfrm>
      </p:grpSpPr>
      <p:sp>
        <p:nvSpPr>
          <p:cNvPr id="1830" name="Shape 18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31" name="Shape 183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32" name="Shape 183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8" name="Shape 1838"/>
        <p:cNvGrpSpPr/>
        <p:nvPr/>
      </p:nvGrpSpPr>
      <p:grpSpPr>
        <a:xfrm>
          <a:off x="0" y="0"/>
          <a:ext cx="0" cy="0"/>
          <a:chOff x="0" y="0"/>
          <a:chExt cx="0" cy="0"/>
        </a:xfrm>
      </p:grpSpPr>
      <p:sp>
        <p:nvSpPr>
          <p:cNvPr id="1839" name="Shape 18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40" name="Shape 184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1841" name="Shape 184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54" name="Shape 354"/>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8" name="Shape 1848"/>
        <p:cNvGrpSpPr/>
        <p:nvPr/>
      </p:nvGrpSpPr>
      <p:grpSpPr>
        <a:xfrm>
          <a:off x="0" y="0"/>
          <a:ext cx="0" cy="0"/>
          <a:chOff x="0" y="0"/>
          <a:chExt cx="0" cy="0"/>
        </a:xfrm>
      </p:grpSpPr>
      <p:sp>
        <p:nvSpPr>
          <p:cNvPr id="1849" name="Shape 18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50" name="Shape 18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51" name="Shape 18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7" name="Shape 1867"/>
        <p:cNvGrpSpPr/>
        <p:nvPr/>
      </p:nvGrpSpPr>
      <p:grpSpPr>
        <a:xfrm>
          <a:off x="0" y="0"/>
          <a:ext cx="0" cy="0"/>
          <a:chOff x="0" y="0"/>
          <a:chExt cx="0" cy="0"/>
        </a:xfrm>
      </p:grpSpPr>
      <p:sp>
        <p:nvSpPr>
          <p:cNvPr id="1868" name="Shape 18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69" name="Shape 18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70" name="Shape 18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8" name="Shape 1878"/>
        <p:cNvGrpSpPr/>
        <p:nvPr/>
      </p:nvGrpSpPr>
      <p:grpSpPr>
        <a:xfrm>
          <a:off x="0" y="0"/>
          <a:ext cx="0" cy="0"/>
          <a:chOff x="0" y="0"/>
          <a:chExt cx="0" cy="0"/>
        </a:xfrm>
      </p:grpSpPr>
      <p:sp>
        <p:nvSpPr>
          <p:cNvPr id="1879" name="Shape 18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80" name="Shape 18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81" name="Shape 18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9" name="Shape 1889"/>
        <p:cNvGrpSpPr/>
        <p:nvPr/>
      </p:nvGrpSpPr>
      <p:grpSpPr>
        <a:xfrm>
          <a:off x="0" y="0"/>
          <a:ext cx="0" cy="0"/>
          <a:chOff x="0" y="0"/>
          <a:chExt cx="0" cy="0"/>
        </a:xfrm>
      </p:grpSpPr>
      <p:sp>
        <p:nvSpPr>
          <p:cNvPr id="1890" name="Shape 18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91" name="Shape 18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92" name="Shape 18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0" name="Shape 1900"/>
        <p:cNvGrpSpPr/>
        <p:nvPr/>
      </p:nvGrpSpPr>
      <p:grpSpPr>
        <a:xfrm>
          <a:off x="0" y="0"/>
          <a:ext cx="0" cy="0"/>
          <a:chOff x="0" y="0"/>
          <a:chExt cx="0" cy="0"/>
        </a:xfrm>
      </p:grpSpPr>
      <p:sp>
        <p:nvSpPr>
          <p:cNvPr id="1901" name="Shape 19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02" name="Shape 19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03" name="Shape 19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0" name="Shape 1920"/>
        <p:cNvGrpSpPr/>
        <p:nvPr/>
      </p:nvGrpSpPr>
      <p:grpSpPr>
        <a:xfrm>
          <a:off x="0" y="0"/>
          <a:ext cx="0" cy="0"/>
          <a:chOff x="0" y="0"/>
          <a:chExt cx="0" cy="0"/>
        </a:xfrm>
      </p:grpSpPr>
      <p:sp>
        <p:nvSpPr>
          <p:cNvPr id="1921" name="Shape 19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22" name="Shape 19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23" name="Shape 19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1" name="Shape 1931"/>
        <p:cNvGrpSpPr/>
        <p:nvPr/>
      </p:nvGrpSpPr>
      <p:grpSpPr>
        <a:xfrm>
          <a:off x="0" y="0"/>
          <a:ext cx="0" cy="0"/>
          <a:chOff x="0" y="0"/>
          <a:chExt cx="0" cy="0"/>
        </a:xfrm>
      </p:grpSpPr>
      <p:sp>
        <p:nvSpPr>
          <p:cNvPr id="1932" name="Shape 19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33" name="Shape 19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34" name="Shape 19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0" name="Shape 1940"/>
        <p:cNvGrpSpPr/>
        <p:nvPr/>
      </p:nvGrpSpPr>
      <p:grpSpPr>
        <a:xfrm>
          <a:off x="0" y="0"/>
          <a:ext cx="0" cy="0"/>
          <a:chOff x="0" y="0"/>
          <a:chExt cx="0" cy="0"/>
        </a:xfrm>
      </p:grpSpPr>
      <p:sp>
        <p:nvSpPr>
          <p:cNvPr id="1941" name="Shape 19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42" name="Shape 19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1943" name="Shape 19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9" name="Shape 1949"/>
        <p:cNvGrpSpPr/>
        <p:nvPr/>
      </p:nvGrpSpPr>
      <p:grpSpPr>
        <a:xfrm>
          <a:off x="0" y="0"/>
          <a:ext cx="0" cy="0"/>
          <a:chOff x="0" y="0"/>
          <a:chExt cx="0" cy="0"/>
        </a:xfrm>
      </p:grpSpPr>
      <p:sp>
        <p:nvSpPr>
          <p:cNvPr id="1950" name="Shape 195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51" name="Shape 195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52" name="Shape 195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9" name="Shape 1959"/>
        <p:cNvGrpSpPr/>
        <p:nvPr/>
      </p:nvGrpSpPr>
      <p:grpSpPr>
        <a:xfrm>
          <a:off x="0" y="0"/>
          <a:ext cx="0" cy="0"/>
          <a:chOff x="0" y="0"/>
          <a:chExt cx="0" cy="0"/>
        </a:xfrm>
      </p:grpSpPr>
      <p:sp>
        <p:nvSpPr>
          <p:cNvPr id="1960" name="Shape 19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61" name="Shape 19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62" name="Shape 19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2" name="Shape 3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3" name="Shape 3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9" name="Shape 1969"/>
        <p:cNvGrpSpPr/>
        <p:nvPr/>
      </p:nvGrpSpPr>
      <p:grpSpPr>
        <a:xfrm>
          <a:off x="0" y="0"/>
          <a:ext cx="0" cy="0"/>
          <a:chOff x="0" y="0"/>
          <a:chExt cx="0" cy="0"/>
        </a:xfrm>
      </p:grpSpPr>
      <p:sp>
        <p:nvSpPr>
          <p:cNvPr id="1970" name="Shape 19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71" name="Shape 19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72" name="Shape 19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8" name="Shape 1978"/>
        <p:cNvGrpSpPr/>
        <p:nvPr/>
      </p:nvGrpSpPr>
      <p:grpSpPr>
        <a:xfrm>
          <a:off x="0" y="0"/>
          <a:ext cx="0" cy="0"/>
          <a:chOff x="0" y="0"/>
          <a:chExt cx="0" cy="0"/>
        </a:xfrm>
      </p:grpSpPr>
      <p:sp>
        <p:nvSpPr>
          <p:cNvPr id="1979" name="Shape 19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80" name="Shape 19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81" name="Shape 19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8" name="Shape 1988"/>
        <p:cNvGrpSpPr/>
        <p:nvPr/>
      </p:nvGrpSpPr>
      <p:grpSpPr>
        <a:xfrm>
          <a:off x="0" y="0"/>
          <a:ext cx="0" cy="0"/>
          <a:chOff x="0" y="0"/>
          <a:chExt cx="0" cy="0"/>
        </a:xfrm>
      </p:grpSpPr>
      <p:sp>
        <p:nvSpPr>
          <p:cNvPr id="1989" name="Shape 19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90" name="Shape 19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91" name="Shape 19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7" name="Shape 1997"/>
        <p:cNvGrpSpPr/>
        <p:nvPr/>
      </p:nvGrpSpPr>
      <p:grpSpPr>
        <a:xfrm>
          <a:off x="0" y="0"/>
          <a:ext cx="0" cy="0"/>
          <a:chOff x="0" y="0"/>
          <a:chExt cx="0" cy="0"/>
        </a:xfrm>
      </p:grpSpPr>
      <p:sp>
        <p:nvSpPr>
          <p:cNvPr id="1998" name="Shape 19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99" name="Shape 19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2000" name="Shape 20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6" name="Shape 2006"/>
        <p:cNvGrpSpPr/>
        <p:nvPr/>
      </p:nvGrpSpPr>
      <p:grpSpPr>
        <a:xfrm>
          <a:off x="0" y="0"/>
          <a:ext cx="0" cy="0"/>
          <a:chOff x="0" y="0"/>
          <a:chExt cx="0" cy="0"/>
        </a:xfrm>
      </p:grpSpPr>
      <p:sp>
        <p:nvSpPr>
          <p:cNvPr id="2007" name="Shape 20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08" name="Shape 20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09" name="Shape 20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6" name="Shape 2016"/>
        <p:cNvGrpSpPr/>
        <p:nvPr/>
      </p:nvGrpSpPr>
      <p:grpSpPr>
        <a:xfrm>
          <a:off x="0" y="0"/>
          <a:ext cx="0" cy="0"/>
          <a:chOff x="0" y="0"/>
          <a:chExt cx="0" cy="0"/>
        </a:xfrm>
      </p:grpSpPr>
      <p:sp>
        <p:nvSpPr>
          <p:cNvPr id="2017" name="Shape 2017"/>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018" name="Shape 2018"/>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4" name="Shape 2024"/>
        <p:cNvGrpSpPr/>
        <p:nvPr/>
      </p:nvGrpSpPr>
      <p:grpSpPr>
        <a:xfrm>
          <a:off x="0" y="0"/>
          <a:ext cx="0" cy="0"/>
          <a:chOff x="0" y="0"/>
          <a:chExt cx="0" cy="0"/>
        </a:xfrm>
      </p:grpSpPr>
      <p:sp>
        <p:nvSpPr>
          <p:cNvPr id="2025" name="Shape 20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26" name="Shape 20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27" name="Shape 20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3" name="Shape 2033"/>
        <p:cNvGrpSpPr/>
        <p:nvPr/>
      </p:nvGrpSpPr>
      <p:grpSpPr>
        <a:xfrm>
          <a:off x="0" y="0"/>
          <a:ext cx="0" cy="0"/>
          <a:chOff x="0" y="0"/>
          <a:chExt cx="0" cy="0"/>
        </a:xfrm>
      </p:grpSpPr>
      <p:sp>
        <p:nvSpPr>
          <p:cNvPr id="2034" name="Shape 203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035" name="Shape 20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3" name="Shape 2043"/>
        <p:cNvGrpSpPr/>
        <p:nvPr/>
      </p:nvGrpSpPr>
      <p:grpSpPr>
        <a:xfrm>
          <a:off x="0" y="0"/>
          <a:ext cx="0" cy="0"/>
          <a:chOff x="0" y="0"/>
          <a:chExt cx="0" cy="0"/>
        </a:xfrm>
      </p:grpSpPr>
      <p:sp>
        <p:nvSpPr>
          <p:cNvPr id="2044" name="Shape 20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45" name="Shape 20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46" name="Shape 20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3" name="Shape 2053"/>
        <p:cNvGrpSpPr/>
        <p:nvPr/>
      </p:nvGrpSpPr>
      <p:grpSpPr>
        <a:xfrm>
          <a:off x="0" y="0"/>
          <a:ext cx="0" cy="0"/>
          <a:chOff x="0" y="0"/>
          <a:chExt cx="0" cy="0"/>
        </a:xfrm>
      </p:grpSpPr>
      <p:sp>
        <p:nvSpPr>
          <p:cNvPr id="2054" name="Shape 205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055" name="Shape 205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1" name="Shape 3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Notes: Before taking a look at the Debt Account document in detail, we will want to cover some key characteristics specific to GSA’s Debt Accounts.</a:t>
            </a:r>
          </a:p>
        </p:txBody>
      </p:sp>
      <p:sp>
        <p:nvSpPr>
          <p:cNvPr id="372" name="Shape 3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9" name="Shape 2069"/>
        <p:cNvGrpSpPr/>
        <p:nvPr/>
      </p:nvGrpSpPr>
      <p:grpSpPr>
        <a:xfrm>
          <a:off x="0" y="0"/>
          <a:ext cx="0" cy="0"/>
          <a:chOff x="0" y="0"/>
          <a:chExt cx="0" cy="0"/>
        </a:xfrm>
      </p:grpSpPr>
      <p:sp>
        <p:nvSpPr>
          <p:cNvPr id="2070" name="Shape 207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071" name="Shape 20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1" name="Shape 2081"/>
        <p:cNvGrpSpPr/>
        <p:nvPr/>
      </p:nvGrpSpPr>
      <p:grpSpPr>
        <a:xfrm>
          <a:off x="0" y="0"/>
          <a:ext cx="0" cy="0"/>
          <a:chOff x="0" y="0"/>
          <a:chExt cx="0" cy="0"/>
        </a:xfrm>
      </p:grpSpPr>
      <p:sp>
        <p:nvSpPr>
          <p:cNvPr id="2082" name="Shape 208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83" name="Shape 208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84" name="Shape 208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1" name="Shape 2091"/>
        <p:cNvGrpSpPr/>
        <p:nvPr/>
      </p:nvGrpSpPr>
      <p:grpSpPr>
        <a:xfrm>
          <a:off x="0" y="0"/>
          <a:ext cx="0" cy="0"/>
          <a:chOff x="0" y="0"/>
          <a:chExt cx="0" cy="0"/>
        </a:xfrm>
      </p:grpSpPr>
      <p:sp>
        <p:nvSpPr>
          <p:cNvPr id="2092" name="Shape 209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093" name="Shape 20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2" name="Shape 2102"/>
        <p:cNvGrpSpPr/>
        <p:nvPr/>
      </p:nvGrpSpPr>
      <p:grpSpPr>
        <a:xfrm>
          <a:off x="0" y="0"/>
          <a:ext cx="0" cy="0"/>
          <a:chOff x="0" y="0"/>
          <a:chExt cx="0" cy="0"/>
        </a:xfrm>
      </p:grpSpPr>
      <p:sp>
        <p:nvSpPr>
          <p:cNvPr id="2103" name="Shape 210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04" name="Shape 210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05" name="Shape 210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1" name="Shape 2111"/>
        <p:cNvGrpSpPr/>
        <p:nvPr/>
      </p:nvGrpSpPr>
      <p:grpSpPr>
        <a:xfrm>
          <a:off x="0" y="0"/>
          <a:ext cx="0" cy="0"/>
          <a:chOff x="0" y="0"/>
          <a:chExt cx="0" cy="0"/>
        </a:xfrm>
      </p:grpSpPr>
      <p:sp>
        <p:nvSpPr>
          <p:cNvPr id="2112" name="Shape 21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13" name="Shape 21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14" name="Shape 21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0" name="Shape 2120"/>
        <p:cNvGrpSpPr/>
        <p:nvPr/>
      </p:nvGrpSpPr>
      <p:grpSpPr>
        <a:xfrm>
          <a:off x="0" y="0"/>
          <a:ext cx="0" cy="0"/>
          <a:chOff x="0" y="0"/>
          <a:chExt cx="0" cy="0"/>
        </a:xfrm>
      </p:grpSpPr>
      <p:sp>
        <p:nvSpPr>
          <p:cNvPr id="2121" name="Shape 21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22" name="Shape 21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23" name="Shape 21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0" name="Shape 2130"/>
        <p:cNvGrpSpPr/>
        <p:nvPr/>
      </p:nvGrpSpPr>
      <p:grpSpPr>
        <a:xfrm>
          <a:off x="0" y="0"/>
          <a:ext cx="0" cy="0"/>
          <a:chOff x="0" y="0"/>
          <a:chExt cx="0" cy="0"/>
        </a:xfrm>
      </p:grpSpPr>
      <p:sp>
        <p:nvSpPr>
          <p:cNvPr id="2131" name="Shape 213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32" name="Shape 213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33" name="Shape 213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0" name="Shape 2140"/>
        <p:cNvGrpSpPr/>
        <p:nvPr/>
      </p:nvGrpSpPr>
      <p:grpSpPr>
        <a:xfrm>
          <a:off x="0" y="0"/>
          <a:ext cx="0" cy="0"/>
          <a:chOff x="0" y="0"/>
          <a:chExt cx="0" cy="0"/>
        </a:xfrm>
      </p:grpSpPr>
      <p:sp>
        <p:nvSpPr>
          <p:cNvPr id="2141" name="Shape 21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42" name="Shape 21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43" name="Shape 21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0" name="Shape 2150"/>
        <p:cNvGrpSpPr/>
        <p:nvPr/>
      </p:nvGrpSpPr>
      <p:grpSpPr>
        <a:xfrm>
          <a:off x="0" y="0"/>
          <a:ext cx="0" cy="0"/>
          <a:chOff x="0" y="0"/>
          <a:chExt cx="0" cy="0"/>
        </a:xfrm>
      </p:grpSpPr>
      <p:sp>
        <p:nvSpPr>
          <p:cNvPr id="2151" name="Shape 21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52" name="Shape 21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53" name="Shape 21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9" name="Shape 2159"/>
        <p:cNvGrpSpPr/>
        <p:nvPr/>
      </p:nvGrpSpPr>
      <p:grpSpPr>
        <a:xfrm>
          <a:off x="0" y="0"/>
          <a:ext cx="0" cy="0"/>
          <a:chOff x="0" y="0"/>
          <a:chExt cx="0" cy="0"/>
        </a:xfrm>
      </p:grpSpPr>
      <p:sp>
        <p:nvSpPr>
          <p:cNvPr id="2160" name="Shape 21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61" name="Shape 21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2162" name="Shape 21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0" name="Shape 3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Notes: Before taking a look at the Debt Account document in detail, we will want to cover some key characteristics specific to GSA’s Debt Accounts.</a:t>
            </a:r>
          </a:p>
        </p:txBody>
      </p:sp>
      <p:sp>
        <p:nvSpPr>
          <p:cNvPr id="381" name="Shape 3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8" name="Shape 2168"/>
        <p:cNvGrpSpPr/>
        <p:nvPr/>
      </p:nvGrpSpPr>
      <p:grpSpPr>
        <a:xfrm>
          <a:off x="0" y="0"/>
          <a:ext cx="0" cy="0"/>
          <a:chOff x="0" y="0"/>
          <a:chExt cx="0" cy="0"/>
        </a:xfrm>
      </p:grpSpPr>
      <p:sp>
        <p:nvSpPr>
          <p:cNvPr id="2169" name="Shape 21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70" name="Shape 21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71" name="Shape 21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7" name="Shape 2177"/>
        <p:cNvGrpSpPr/>
        <p:nvPr/>
      </p:nvGrpSpPr>
      <p:grpSpPr>
        <a:xfrm>
          <a:off x="0" y="0"/>
          <a:ext cx="0" cy="0"/>
          <a:chOff x="0" y="0"/>
          <a:chExt cx="0" cy="0"/>
        </a:xfrm>
      </p:grpSpPr>
      <p:sp>
        <p:nvSpPr>
          <p:cNvPr id="2178" name="Shape 21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79" name="Shape 21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80" name="Shape 21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6" name="Shape 2186"/>
        <p:cNvGrpSpPr/>
        <p:nvPr/>
      </p:nvGrpSpPr>
      <p:grpSpPr>
        <a:xfrm>
          <a:off x="0" y="0"/>
          <a:ext cx="0" cy="0"/>
          <a:chOff x="0" y="0"/>
          <a:chExt cx="0" cy="0"/>
        </a:xfrm>
      </p:grpSpPr>
      <p:sp>
        <p:nvSpPr>
          <p:cNvPr id="2187" name="Shape 218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88" name="Shape 218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89" name="Shape 218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7" name="Shape 2197"/>
        <p:cNvGrpSpPr/>
        <p:nvPr/>
      </p:nvGrpSpPr>
      <p:grpSpPr>
        <a:xfrm>
          <a:off x="0" y="0"/>
          <a:ext cx="0" cy="0"/>
          <a:chOff x="0" y="0"/>
          <a:chExt cx="0" cy="0"/>
        </a:xfrm>
      </p:grpSpPr>
      <p:sp>
        <p:nvSpPr>
          <p:cNvPr id="2198" name="Shape 21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99" name="Shape 21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00" name="Shape 22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6" name="Shape 2206"/>
        <p:cNvGrpSpPr/>
        <p:nvPr/>
      </p:nvGrpSpPr>
      <p:grpSpPr>
        <a:xfrm>
          <a:off x="0" y="0"/>
          <a:ext cx="0" cy="0"/>
          <a:chOff x="0" y="0"/>
          <a:chExt cx="0" cy="0"/>
        </a:xfrm>
      </p:grpSpPr>
      <p:sp>
        <p:nvSpPr>
          <p:cNvPr id="2207" name="Shape 22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08" name="Shape 22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2209" name="Shape 22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5" name="Shape 2215"/>
        <p:cNvGrpSpPr/>
        <p:nvPr/>
      </p:nvGrpSpPr>
      <p:grpSpPr>
        <a:xfrm>
          <a:off x="0" y="0"/>
          <a:ext cx="0" cy="0"/>
          <a:chOff x="0" y="0"/>
          <a:chExt cx="0" cy="0"/>
        </a:xfrm>
      </p:grpSpPr>
      <p:sp>
        <p:nvSpPr>
          <p:cNvPr id="2216" name="Shape 22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17" name="Shape 221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18" name="Shape 221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4" name="Shape 2224"/>
        <p:cNvGrpSpPr/>
        <p:nvPr/>
      </p:nvGrpSpPr>
      <p:grpSpPr>
        <a:xfrm>
          <a:off x="0" y="0"/>
          <a:ext cx="0" cy="0"/>
          <a:chOff x="0" y="0"/>
          <a:chExt cx="0" cy="0"/>
        </a:xfrm>
      </p:grpSpPr>
      <p:sp>
        <p:nvSpPr>
          <p:cNvPr id="2225" name="Shape 22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26" name="Shape 22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27" name="Shape 22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4" name="Shape 2234"/>
        <p:cNvGrpSpPr/>
        <p:nvPr/>
      </p:nvGrpSpPr>
      <p:grpSpPr>
        <a:xfrm>
          <a:off x="0" y="0"/>
          <a:ext cx="0" cy="0"/>
          <a:chOff x="0" y="0"/>
          <a:chExt cx="0" cy="0"/>
        </a:xfrm>
      </p:grpSpPr>
      <p:sp>
        <p:nvSpPr>
          <p:cNvPr id="2235" name="Shape 22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36" name="Shape 22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37" name="Shape 22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3" name="Shape 2243"/>
        <p:cNvGrpSpPr/>
        <p:nvPr/>
      </p:nvGrpSpPr>
      <p:grpSpPr>
        <a:xfrm>
          <a:off x="0" y="0"/>
          <a:ext cx="0" cy="0"/>
          <a:chOff x="0" y="0"/>
          <a:chExt cx="0" cy="0"/>
        </a:xfrm>
      </p:grpSpPr>
      <p:sp>
        <p:nvSpPr>
          <p:cNvPr id="2244" name="Shape 22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45" name="Shape 22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46" name="Shape 22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8" name="Shape 2258"/>
        <p:cNvGrpSpPr/>
        <p:nvPr/>
      </p:nvGrpSpPr>
      <p:grpSpPr>
        <a:xfrm>
          <a:off x="0" y="0"/>
          <a:ext cx="0" cy="0"/>
          <a:chOff x="0" y="0"/>
          <a:chExt cx="0" cy="0"/>
        </a:xfrm>
      </p:grpSpPr>
      <p:sp>
        <p:nvSpPr>
          <p:cNvPr id="2259" name="Shape 22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60" name="Shape 22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61" name="Shape 22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9" name="Shape 3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0" name="Shape 3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6" name="Shape 2296"/>
        <p:cNvGrpSpPr/>
        <p:nvPr/>
      </p:nvGrpSpPr>
      <p:grpSpPr>
        <a:xfrm>
          <a:off x="0" y="0"/>
          <a:ext cx="0" cy="0"/>
          <a:chOff x="0" y="0"/>
          <a:chExt cx="0" cy="0"/>
        </a:xfrm>
      </p:grpSpPr>
      <p:sp>
        <p:nvSpPr>
          <p:cNvPr id="2297" name="Shape 22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98" name="Shape 22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99" name="Shape 22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5" name="Shape 2305"/>
        <p:cNvGrpSpPr/>
        <p:nvPr/>
      </p:nvGrpSpPr>
      <p:grpSpPr>
        <a:xfrm>
          <a:off x="0" y="0"/>
          <a:ext cx="0" cy="0"/>
          <a:chOff x="0" y="0"/>
          <a:chExt cx="0" cy="0"/>
        </a:xfrm>
      </p:grpSpPr>
      <p:sp>
        <p:nvSpPr>
          <p:cNvPr id="2306" name="Shape 23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07" name="Shape 23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Lockbox will not create the Overpayment Line automatically.</a:t>
            </a:r>
          </a:p>
        </p:txBody>
      </p:sp>
      <p:sp>
        <p:nvSpPr>
          <p:cNvPr id="2308" name="Shape 23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4" name="Shape 2314"/>
        <p:cNvGrpSpPr/>
        <p:nvPr/>
      </p:nvGrpSpPr>
      <p:grpSpPr>
        <a:xfrm>
          <a:off x="0" y="0"/>
          <a:ext cx="0" cy="0"/>
          <a:chOff x="0" y="0"/>
          <a:chExt cx="0" cy="0"/>
        </a:xfrm>
      </p:grpSpPr>
      <p:sp>
        <p:nvSpPr>
          <p:cNvPr id="2315" name="Shape 23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16" name="Shape 231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17" name="Shape 231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2" name="Shape 2362"/>
        <p:cNvGrpSpPr/>
        <p:nvPr/>
      </p:nvGrpSpPr>
      <p:grpSpPr>
        <a:xfrm>
          <a:off x="0" y="0"/>
          <a:ext cx="0" cy="0"/>
          <a:chOff x="0" y="0"/>
          <a:chExt cx="0" cy="0"/>
        </a:xfrm>
      </p:grpSpPr>
      <p:sp>
        <p:nvSpPr>
          <p:cNvPr id="2363" name="Shape 23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64" name="Shape 23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65" name="Shape 23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1" name="Shape 2371"/>
        <p:cNvGrpSpPr/>
        <p:nvPr/>
      </p:nvGrpSpPr>
      <p:grpSpPr>
        <a:xfrm>
          <a:off x="0" y="0"/>
          <a:ext cx="0" cy="0"/>
          <a:chOff x="0" y="0"/>
          <a:chExt cx="0" cy="0"/>
        </a:xfrm>
      </p:grpSpPr>
      <p:sp>
        <p:nvSpPr>
          <p:cNvPr id="2372" name="Shape 23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73" name="Shape 23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Pay.gov process will automatically:</a:t>
            </a:r>
          </a:p>
          <a:p>
            <a:pPr indent="-171450" lvl="0" marL="171450" marR="0" rtl="0" algn="l">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Delete the document reference on the overpayment line.</a:t>
            </a:r>
          </a:p>
          <a:p>
            <a:pPr indent="-171450" lvl="0" marL="171450" marR="0" rtl="0" algn="l">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Reduce line 1 line amount to the amount of the referenced BD.</a:t>
            </a:r>
          </a:p>
          <a:p>
            <a:pPr indent="-171450" lvl="0" marL="171450" marR="0" rtl="0" algn="l">
              <a:lnSpc>
                <a:spcPct val="100000"/>
              </a:lnSpc>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Populate the overpayment line amount with the excess dollar amount.</a:t>
            </a:r>
          </a:p>
          <a:p>
            <a:pPr indent="0" lvl="0" marL="0" marR="0" rtl="0" algn="l">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a:p>
            <a:pPr indent="-95250" lvl="0" marL="171450" marR="0" rtl="0" algn="l">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2374" name="Shape 23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0" name="Shape 2380"/>
        <p:cNvGrpSpPr/>
        <p:nvPr/>
      </p:nvGrpSpPr>
      <p:grpSpPr>
        <a:xfrm>
          <a:off x="0" y="0"/>
          <a:ext cx="0" cy="0"/>
          <a:chOff x="0" y="0"/>
          <a:chExt cx="0" cy="0"/>
        </a:xfrm>
      </p:grpSpPr>
      <p:sp>
        <p:nvSpPr>
          <p:cNvPr id="2381" name="Shape 23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82" name="Shape 238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Pay.gov process will automatically:</a:t>
            </a:r>
          </a:p>
          <a:p>
            <a:pPr indent="-171450" lvl="0" marL="171450" marR="0" rtl="0" algn="l">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Delete the document reference on the overpayment line.</a:t>
            </a:r>
          </a:p>
          <a:p>
            <a:pPr indent="-171450" lvl="0" marL="171450" marR="0" rtl="0" algn="l">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Reduce line 1 line amount to the amount of the referenced BD.</a:t>
            </a:r>
          </a:p>
          <a:p>
            <a:pPr indent="-171450" lvl="0" marL="171450" marR="0" rtl="0" algn="l">
              <a:lnSpc>
                <a:spcPct val="100000"/>
              </a:lnSpc>
              <a:spcBef>
                <a:spcPts val="36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Populate the overpayment line amount with the excess dollar amount.</a:t>
            </a:r>
          </a:p>
          <a:p>
            <a:pPr indent="0" lvl="0" marL="0" marR="0" rtl="0" algn="l">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a:p>
            <a:pPr indent="-95250" lvl="0" marL="171450" marR="0" rtl="0" algn="l">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2383" name="Shape 238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9" name="Shape 2389"/>
        <p:cNvGrpSpPr/>
        <p:nvPr/>
      </p:nvGrpSpPr>
      <p:grpSpPr>
        <a:xfrm>
          <a:off x="0" y="0"/>
          <a:ext cx="0" cy="0"/>
          <a:chOff x="0" y="0"/>
          <a:chExt cx="0" cy="0"/>
        </a:xfrm>
      </p:grpSpPr>
      <p:sp>
        <p:nvSpPr>
          <p:cNvPr id="2390" name="Shape 23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91" name="Shape 23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92" name="Shape 23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9" name="Shape 2399"/>
        <p:cNvGrpSpPr/>
        <p:nvPr/>
      </p:nvGrpSpPr>
      <p:grpSpPr>
        <a:xfrm>
          <a:off x="0" y="0"/>
          <a:ext cx="0" cy="0"/>
          <a:chOff x="0" y="0"/>
          <a:chExt cx="0" cy="0"/>
        </a:xfrm>
      </p:grpSpPr>
      <p:sp>
        <p:nvSpPr>
          <p:cNvPr id="2400" name="Shape 240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401" name="Shape 2401"/>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7" name="Shape 2407"/>
        <p:cNvGrpSpPr/>
        <p:nvPr/>
      </p:nvGrpSpPr>
      <p:grpSpPr>
        <a:xfrm>
          <a:off x="0" y="0"/>
          <a:ext cx="0" cy="0"/>
          <a:chOff x="0" y="0"/>
          <a:chExt cx="0" cy="0"/>
        </a:xfrm>
      </p:grpSpPr>
      <p:sp>
        <p:nvSpPr>
          <p:cNvPr id="2408" name="Shape 24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09" name="Shape 24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10" name="Shape 24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6" name="Shape 2416"/>
        <p:cNvGrpSpPr/>
        <p:nvPr/>
      </p:nvGrpSpPr>
      <p:grpSpPr>
        <a:xfrm>
          <a:off x="0" y="0"/>
          <a:ext cx="0" cy="0"/>
          <a:chOff x="0" y="0"/>
          <a:chExt cx="0" cy="0"/>
        </a:xfrm>
      </p:grpSpPr>
      <p:sp>
        <p:nvSpPr>
          <p:cNvPr id="2417" name="Shape 24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18" name="Shape 24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19" name="Shape 24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9" name="Shape 3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93345" lvl="0" marL="174625" marR="0" rtl="0" algn="l">
              <a:spcBef>
                <a:spcPts val="0"/>
              </a:spcBef>
              <a:spcAft>
                <a:spcPts val="600"/>
              </a:spcAft>
              <a:buClr>
                <a:srgbClr val="C60C30"/>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400" name="Shape 4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5" name="Shape 2425"/>
        <p:cNvGrpSpPr/>
        <p:nvPr/>
      </p:nvGrpSpPr>
      <p:grpSpPr>
        <a:xfrm>
          <a:off x="0" y="0"/>
          <a:ext cx="0" cy="0"/>
          <a:chOff x="0" y="0"/>
          <a:chExt cx="0" cy="0"/>
        </a:xfrm>
      </p:grpSpPr>
      <p:sp>
        <p:nvSpPr>
          <p:cNvPr id="2426" name="Shape 24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27" name="Shape 24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28" name="Shape 24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4" name="Shape 2434"/>
        <p:cNvGrpSpPr/>
        <p:nvPr/>
      </p:nvGrpSpPr>
      <p:grpSpPr>
        <a:xfrm>
          <a:off x="0" y="0"/>
          <a:ext cx="0" cy="0"/>
          <a:chOff x="0" y="0"/>
          <a:chExt cx="0" cy="0"/>
        </a:xfrm>
      </p:grpSpPr>
      <p:sp>
        <p:nvSpPr>
          <p:cNvPr id="2435" name="Shape 24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36" name="Shape 24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37" name="Shape 24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9" name="Shape 2469"/>
        <p:cNvGrpSpPr/>
        <p:nvPr/>
      </p:nvGrpSpPr>
      <p:grpSpPr>
        <a:xfrm>
          <a:off x="0" y="0"/>
          <a:ext cx="0" cy="0"/>
          <a:chOff x="0" y="0"/>
          <a:chExt cx="0" cy="0"/>
        </a:xfrm>
      </p:grpSpPr>
      <p:sp>
        <p:nvSpPr>
          <p:cNvPr id="2470" name="Shape 24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71" name="Shape 24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Region 7 Program Office Timeline</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-No lag days</a:t>
            </a:r>
          </a:p>
        </p:txBody>
      </p:sp>
      <p:sp>
        <p:nvSpPr>
          <p:cNvPr id="2472" name="Shape 24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8" name="Shape 2508"/>
        <p:cNvGrpSpPr/>
        <p:nvPr/>
      </p:nvGrpSpPr>
      <p:grpSpPr>
        <a:xfrm>
          <a:off x="0" y="0"/>
          <a:ext cx="0" cy="0"/>
          <a:chOff x="0" y="0"/>
          <a:chExt cx="0" cy="0"/>
        </a:xfrm>
      </p:grpSpPr>
      <p:sp>
        <p:nvSpPr>
          <p:cNvPr id="2509" name="Shape 25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10" name="Shape 25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Region 7 Program Office Timeline</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-No lag days</a:t>
            </a:r>
          </a:p>
        </p:txBody>
      </p:sp>
      <p:sp>
        <p:nvSpPr>
          <p:cNvPr id="2511" name="Shape 25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3" name="Shape 2543"/>
        <p:cNvGrpSpPr/>
        <p:nvPr/>
      </p:nvGrpSpPr>
      <p:grpSpPr>
        <a:xfrm>
          <a:off x="0" y="0"/>
          <a:ext cx="0" cy="0"/>
          <a:chOff x="0" y="0"/>
          <a:chExt cx="0" cy="0"/>
        </a:xfrm>
      </p:grpSpPr>
      <p:sp>
        <p:nvSpPr>
          <p:cNvPr id="2544" name="Shape 25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45" name="Shape 25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Non-Program Office Timeline</a:t>
            </a:r>
          </a:p>
        </p:txBody>
      </p:sp>
      <p:sp>
        <p:nvSpPr>
          <p:cNvPr id="2546" name="Shape 25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8" name="Shape 2578"/>
        <p:cNvGrpSpPr/>
        <p:nvPr/>
      </p:nvGrpSpPr>
      <p:grpSpPr>
        <a:xfrm>
          <a:off x="0" y="0"/>
          <a:ext cx="0" cy="0"/>
          <a:chOff x="0" y="0"/>
          <a:chExt cx="0" cy="0"/>
        </a:xfrm>
      </p:grpSpPr>
      <p:sp>
        <p:nvSpPr>
          <p:cNvPr id="2579" name="Shape 257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580" name="Shape 25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1" name="Shape 2611"/>
        <p:cNvGrpSpPr/>
        <p:nvPr/>
      </p:nvGrpSpPr>
      <p:grpSpPr>
        <a:xfrm>
          <a:off x="0" y="0"/>
          <a:ext cx="0" cy="0"/>
          <a:chOff x="0" y="0"/>
          <a:chExt cx="0" cy="0"/>
        </a:xfrm>
      </p:grpSpPr>
      <p:sp>
        <p:nvSpPr>
          <p:cNvPr id="2612" name="Shape 261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613" name="Shape 26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5" name="Shape 2625"/>
        <p:cNvGrpSpPr/>
        <p:nvPr/>
      </p:nvGrpSpPr>
      <p:grpSpPr>
        <a:xfrm>
          <a:off x="0" y="0"/>
          <a:ext cx="0" cy="0"/>
          <a:chOff x="0" y="0"/>
          <a:chExt cx="0" cy="0"/>
        </a:xfrm>
      </p:grpSpPr>
      <p:sp>
        <p:nvSpPr>
          <p:cNvPr id="2626" name="Shape 262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627" name="Shape 262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9" name="Shape 2639"/>
        <p:cNvGrpSpPr/>
        <p:nvPr/>
      </p:nvGrpSpPr>
      <p:grpSpPr>
        <a:xfrm>
          <a:off x="0" y="0"/>
          <a:ext cx="0" cy="0"/>
          <a:chOff x="0" y="0"/>
          <a:chExt cx="0" cy="0"/>
        </a:xfrm>
      </p:grpSpPr>
      <p:sp>
        <p:nvSpPr>
          <p:cNvPr id="2640" name="Shape 264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641" name="Shape 26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0" name="Shape 2700"/>
        <p:cNvGrpSpPr/>
        <p:nvPr/>
      </p:nvGrpSpPr>
      <p:grpSpPr>
        <a:xfrm>
          <a:off x="0" y="0"/>
          <a:ext cx="0" cy="0"/>
          <a:chOff x="0" y="0"/>
          <a:chExt cx="0" cy="0"/>
        </a:xfrm>
      </p:grpSpPr>
      <p:sp>
        <p:nvSpPr>
          <p:cNvPr id="2701" name="Shape 270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702" name="Shape 27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01" name="Shape 101"/>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0" name="Shape 4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234950" lvl="0" marL="171450" marR="0" rtl="0" algn="l">
              <a:lnSpc>
                <a:spcPct val="120000"/>
              </a:lnSpc>
              <a:spcBef>
                <a:spcPts val="0"/>
              </a:spcBef>
              <a:spcAft>
                <a:spcPts val="600"/>
              </a:spcAft>
              <a:buClr>
                <a:srgbClr val="E31937"/>
              </a:buClr>
              <a:buFont typeface="Arial"/>
              <a:buNone/>
            </a:pPr>
            <a:r>
              <a:t/>
            </a:r>
            <a:endParaRPr b="0" baseline="0" i="0" sz="6400" u="none" cap="none" strike="noStrike">
              <a:solidFill>
                <a:srgbClr val="363534"/>
              </a:solidFill>
              <a:latin typeface="Arial"/>
              <a:ea typeface="Arial"/>
              <a:cs typeface="Arial"/>
              <a:sym typeface="Arial"/>
            </a:endParaRPr>
          </a:p>
        </p:txBody>
      </p:sp>
      <p:sp>
        <p:nvSpPr>
          <p:cNvPr id="411" name="Shape 4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1" name="Shape 2711"/>
        <p:cNvGrpSpPr/>
        <p:nvPr/>
      </p:nvGrpSpPr>
      <p:grpSpPr>
        <a:xfrm>
          <a:off x="0" y="0"/>
          <a:ext cx="0" cy="0"/>
          <a:chOff x="0" y="0"/>
          <a:chExt cx="0" cy="0"/>
        </a:xfrm>
      </p:grpSpPr>
      <p:sp>
        <p:nvSpPr>
          <p:cNvPr id="2712" name="Shape 271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713" name="Shape 27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1" name="Shape 2721"/>
        <p:cNvGrpSpPr/>
        <p:nvPr/>
      </p:nvGrpSpPr>
      <p:grpSpPr>
        <a:xfrm>
          <a:off x="0" y="0"/>
          <a:ext cx="0" cy="0"/>
          <a:chOff x="0" y="0"/>
          <a:chExt cx="0" cy="0"/>
        </a:xfrm>
      </p:grpSpPr>
      <p:sp>
        <p:nvSpPr>
          <p:cNvPr id="2722" name="Shape 272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723" name="Shape 27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0" name="Shape 2730"/>
        <p:cNvGrpSpPr/>
        <p:nvPr/>
      </p:nvGrpSpPr>
      <p:grpSpPr>
        <a:xfrm>
          <a:off x="0" y="0"/>
          <a:ext cx="0" cy="0"/>
          <a:chOff x="0" y="0"/>
          <a:chExt cx="0" cy="0"/>
        </a:xfrm>
      </p:grpSpPr>
      <p:sp>
        <p:nvSpPr>
          <p:cNvPr id="2731" name="Shape 273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732" name="Shape 27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8" name="Shape 2738"/>
        <p:cNvGrpSpPr/>
        <p:nvPr/>
      </p:nvGrpSpPr>
      <p:grpSpPr>
        <a:xfrm>
          <a:off x="0" y="0"/>
          <a:ext cx="0" cy="0"/>
          <a:chOff x="0" y="0"/>
          <a:chExt cx="0" cy="0"/>
        </a:xfrm>
      </p:grpSpPr>
      <p:sp>
        <p:nvSpPr>
          <p:cNvPr id="2739" name="Shape 27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40" name="Shape 274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41" name="Shape 274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7" name="Shape 2747"/>
        <p:cNvGrpSpPr/>
        <p:nvPr/>
      </p:nvGrpSpPr>
      <p:grpSpPr>
        <a:xfrm>
          <a:off x="0" y="0"/>
          <a:ext cx="0" cy="0"/>
          <a:chOff x="0" y="0"/>
          <a:chExt cx="0" cy="0"/>
        </a:xfrm>
      </p:grpSpPr>
      <p:sp>
        <p:nvSpPr>
          <p:cNvPr id="2748" name="Shape 27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49" name="Shape 27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50" name="Shape 27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7" name="Shape 2757"/>
        <p:cNvGrpSpPr/>
        <p:nvPr/>
      </p:nvGrpSpPr>
      <p:grpSpPr>
        <a:xfrm>
          <a:off x="0" y="0"/>
          <a:ext cx="0" cy="0"/>
          <a:chOff x="0" y="0"/>
          <a:chExt cx="0" cy="0"/>
        </a:xfrm>
      </p:grpSpPr>
      <p:sp>
        <p:nvSpPr>
          <p:cNvPr id="2758" name="Shape 275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59" name="Shape 27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Why do we break out the Batch Instances…introduction at high level on previous slide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Update Receivable Types recorded on Config guide</a:t>
            </a:r>
          </a:p>
        </p:txBody>
      </p:sp>
      <p:sp>
        <p:nvSpPr>
          <p:cNvPr id="2760" name="Shape 276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7" name="Shape 2767"/>
        <p:cNvGrpSpPr/>
        <p:nvPr/>
      </p:nvGrpSpPr>
      <p:grpSpPr>
        <a:xfrm>
          <a:off x="0" y="0"/>
          <a:ext cx="0" cy="0"/>
          <a:chOff x="0" y="0"/>
          <a:chExt cx="0" cy="0"/>
        </a:xfrm>
      </p:grpSpPr>
      <p:sp>
        <p:nvSpPr>
          <p:cNvPr id="2768" name="Shape 27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69" name="Shape 27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70" name="Shape 27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6" name="Shape 2776"/>
        <p:cNvGrpSpPr/>
        <p:nvPr/>
      </p:nvGrpSpPr>
      <p:grpSpPr>
        <a:xfrm>
          <a:off x="0" y="0"/>
          <a:ext cx="0" cy="0"/>
          <a:chOff x="0" y="0"/>
          <a:chExt cx="0" cy="0"/>
        </a:xfrm>
      </p:grpSpPr>
      <p:sp>
        <p:nvSpPr>
          <p:cNvPr id="2777" name="Shape 27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78" name="Shape 27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79" name="Shape 27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5" name="Shape 2785"/>
        <p:cNvGrpSpPr/>
        <p:nvPr/>
      </p:nvGrpSpPr>
      <p:grpSpPr>
        <a:xfrm>
          <a:off x="0" y="0"/>
          <a:ext cx="0" cy="0"/>
          <a:chOff x="0" y="0"/>
          <a:chExt cx="0" cy="0"/>
        </a:xfrm>
      </p:grpSpPr>
      <p:sp>
        <p:nvSpPr>
          <p:cNvPr id="2786" name="Shape 27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87" name="Shape 27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2788" name="Shape 27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4" name="Shape 2794"/>
        <p:cNvGrpSpPr/>
        <p:nvPr/>
      </p:nvGrpSpPr>
      <p:grpSpPr>
        <a:xfrm>
          <a:off x="0" y="0"/>
          <a:ext cx="0" cy="0"/>
          <a:chOff x="0" y="0"/>
          <a:chExt cx="0" cy="0"/>
        </a:xfrm>
      </p:grpSpPr>
      <p:sp>
        <p:nvSpPr>
          <p:cNvPr id="2795" name="Shape 27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96" name="Shape 27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97" name="Shape 27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20" name="Shape 4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9" name="Shape 2809"/>
        <p:cNvGrpSpPr/>
        <p:nvPr/>
      </p:nvGrpSpPr>
      <p:grpSpPr>
        <a:xfrm>
          <a:off x="0" y="0"/>
          <a:ext cx="0" cy="0"/>
          <a:chOff x="0" y="0"/>
          <a:chExt cx="0" cy="0"/>
        </a:xfrm>
      </p:grpSpPr>
      <p:sp>
        <p:nvSpPr>
          <p:cNvPr id="2810" name="Shape 28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11" name="Shape 28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12" name="Shape 28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4" name="Shape 2824"/>
        <p:cNvGrpSpPr/>
        <p:nvPr/>
      </p:nvGrpSpPr>
      <p:grpSpPr>
        <a:xfrm>
          <a:off x="0" y="0"/>
          <a:ext cx="0" cy="0"/>
          <a:chOff x="0" y="0"/>
          <a:chExt cx="0" cy="0"/>
        </a:xfrm>
      </p:grpSpPr>
      <p:sp>
        <p:nvSpPr>
          <p:cNvPr id="2825" name="Shape 28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26" name="Shape 28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27" name="Shape 28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3" name="Shape 2833"/>
        <p:cNvGrpSpPr/>
        <p:nvPr/>
      </p:nvGrpSpPr>
      <p:grpSpPr>
        <a:xfrm>
          <a:off x="0" y="0"/>
          <a:ext cx="0" cy="0"/>
          <a:chOff x="0" y="0"/>
          <a:chExt cx="0" cy="0"/>
        </a:xfrm>
      </p:grpSpPr>
      <p:sp>
        <p:nvSpPr>
          <p:cNvPr id="2834" name="Shape 28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35" name="Shape 28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2836" name="Shape 28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2" name="Shape 2842"/>
        <p:cNvGrpSpPr/>
        <p:nvPr/>
      </p:nvGrpSpPr>
      <p:grpSpPr>
        <a:xfrm>
          <a:off x="0" y="0"/>
          <a:ext cx="0" cy="0"/>
          <a:chOff x="0" y="0"/>
          <a:chExt cx="0" cy="0"/>
        </a:xfrm>
      </p:grpSpPr>
      <p:sp>
        <p:nvSpPr>
          <p:cNvPr id="2843" name="Shape 28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44" name="Shape 28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45" name="Shape 28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1" name="Shape 2851"/>
        <p:cNvGrpSpPr/>
        <p:nvPr/>
      </p:nvGrpSpPr>
      <p:grpSpPr>
        <a:xfrm>
          <a:off x="0" y="0"/>
          <a:ext cx="0" cy="0"/>
          <a:chOff x="0" y="0"/>
          <a:chExt cx="0" cy="0"/>
        </a:xfrm>
      </p:grpSpPr>
      <p:sp>
        <p:nvSpPr>
          <p:cNvPr id="2852" name="Shape 285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53" name="Shape 28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0" name="Shape 2860"/>
        <p:cNvGrpSpPr/>
        <p:nvPr/>
      </p:nvGrpSpPr>
      <p:grpSpPr>
        <a:xfrm>
          <a:off x="0" y="0"/>
          <a:ext cx="0" cy="0"/>
          <a:chOff x="0" y="0"/>
          <a:chExt cx="0" cy="0"/>
        </a:xfrm>
      </p:grpSpPr>
      <p:sp>
        <p:nvSpPr>
          <p:cNvPr id="2861" name="Shape 286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62" name="Shape 286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8" name="Shape 2868"/>
        <p:cNvGrpSpPr/>
        <p:nvPr/>
      </p:nvGrpSpPr>
      <p:grpSpPr>
        <a:xfrm>
          <a:off x="0" y="0"/>
          <a:ext cx="0" cy="0"/>
          <a:chOff x="0" y="0"/>
          <a:chExt cx="0" cy="0"/>
        </a:xfrm>
      </p:grpSpPr>
      <p:sp>
        <p:nvSpPr>
          <p:cNvPr id="2869" name="Shape 286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70" name="Shape 28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6" name="Shape 2876"/>
        <p:cNvGrpSpPr/>
        <p:nvPr/>
      </p:nvGrpSpPr>
      <p:grpSpPr>
        <a:xfrm>
          <a:off x="0" y="0"/>
          <a:ext cx="0" cy="0"/>
          <a:chOff x="0" y="0"/>
          <a:chExt cx="0" cy="0"/>
        </a:xfrm>
      </p:grpSpPr>
      <p:sp>
        <p:nvSpPr>
          <p:cNvPr id="2877" name="Shape 287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78" name="Shape 28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4" name="Shape 2884"/>
        <p:cNvGrpSpPr/>
        <p:nvPr/>
      </p:nvGrpSpPr>
      <p:grpSpPr>
        <a:xfrm>
          <a:off x="0" y="0"/>
          <a:ext cx="0" cy="0"/>
          <a:chOff x="0" y="0"/>
          <a:chExt cx="0" cy="0"/>
        </a:xfrm>
      </p:grpSpPr>
      <p:sp>
        <p:nvSpPr>
          <p:cNvPr id="2885" name="Shape 28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86" name="Shape 28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87" name="Shape 28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3" name="Shape 2893"/>
        <p:cNvGrpSpPr/>
        <p:nvPr/>
      </p:nvGrpSpPr>
      <p:grpSpPr>
        <a:xfrm>
          <a:off x="0" y="0"/>
          <a:ext cx="0" cy="0"/>
          <a:chOff x="0" y="0"/>
          <a:chExt cx="0" cy="0"/>
        </a:xfrm>
      </p:grpSpPr>
      <p:sp>
        <p:nvSpPr>
          <p:cNvPr id="2894" name="Shape 28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95" name="Shape 28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96" name="Shape 28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29" name="Shape 42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3" name="Shape 2903"/>
        <p:cNvGrpSpPr/>
        <p:nvPr/>
      </p:nvGrpSpPr>
      <p:grpSpPr>
        <a:xfrm>
          <a:off x="0" y="0"/>
          <a:ext cx="0" cy="0"/>
          <a:chOff x="0" y="0"/>
          <a:chExt cx="0" cy="0"/>
        </a:xfrm>
      </p:grpSpPr>
      <p:sp>
        <p:nvSpPr>
          <p:cNvPr id="2904" name="Shape 29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05" name="Shape 29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06" name="Shape 29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4" name="Shape 2914"/>
        <p:cNvGrpSpPr/>
        <p:nvPr/>
      </p:nvGrpSpPr>
      <p:grpSpPr>
        <a:xfrm>
          <a:off x="0" y="0"/>
          <a:ext cx="0" cy="0"/>
          <a:chOff x="0" y="0"/>
          <a:chExt cx="0" cy="0"/>
        </a:xfrm>
      </p:grpSpPr>
      <p:sp>
        <p:nvSpPr>
          <p:cNvPr id="2915" name="Shape 29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16" name="Shape 291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17" name="Shape 291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4" name="Shape 2924"/>
        <p:cNvGrpSpPr/>
        <p:nvPr/>
      </p:nvGrpSpPr>
      <p:grpSpPr>
        <a:xfrm>
          <a:off x="0" y="0"/>
          <a:ext cx="0" cy="0"/>
          <a:chOff x="0" y="0"/>
          <a:chExt cx="0" cy="0"/>
        </a:xfrm>
      </p:grpSpPr>
      <p:sp>
        <p:nvSpPr>
          <p:cNvPr id="2925" name="Shape 29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26" name="Shape 29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27" name="Shape 29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4" name="Shape 2934"/>
        <p:cNvGrpSpPr/>
        <p:nvPr/>
      </p:nvGrpSpPr>
      <p:grpSpPr>
        <a:xfrm>
          <a:off x="0" y="0"/>
          <a:ext cx="0" cy="0"/>
          <a:chOff x="0" y="0"/>
          <a:chExt cx="0" cy="0"/>
        </a:xfrm>
      </p:grpSpPr>
      <p:sp>
        <p:nvSpPr>
          <p:cNvPr id="2935" name="Shape 29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36" name="Shape 29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37" name="Shape 29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7" name="Shape 2947"/>
        <p:cNvGrpSpPr/>
        <p:nvPr/>
      </p:nvGrpSpPr>
      <p:grpSpPr>
        <a:xfrm>
          <a:off x="0" y="0"/>
          <a:ext cx="0" cy="0"/>
          <a:chOff x="0" y="0"/>
          <a:chExt cx="0" cy="0"/>
        </a:xfrm>
      </p:grpSpPr>
      <p:sp>
        <p:nvSpPr>
          <p:cNvPr id="2948" name="Shape 29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49" name="Shape 29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50" name="Shape 29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6" name="Shape 2956"/>
        <p:cNvGrpSpPr/>
        <p:nvPr/>
      </p:nvGrpSpPr>
      <p:grpSpPr>
        <a:xfrm>
          <a:off x="0" y="0"/>
          <a:ext cx="0" cy="0"/>
          <a:chOff x="0" y="0"/>
          <a:chExt cx="0" cy="0"/>
        </a:xfrm>
      </p:grpSpPr>
      <p:sp>
        <p:nvSpPr>
          <p:cNvPr id="2957" name="Shape 29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58" name="Shape 29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59" name="Shape 29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8" name="Shape 2968"/>
        <p:cNvGrpSpPr/>
        <p:nvPr/>
      </p:nvGrpSpPr>
      <p:grpSpPr>
        <a:xfrm>
          <a:off x="0" y="0"/>
          <a:ext cx="0" cy="0"/>
          <a:chOff x="0" y="0"/>
          <a:chExt cx="0" cy="0"/>
        </a:xfrm>
      </p:grpSpPr>
      <p:sp>
        <p:nvSpPr>
          <p:cNvPr id="2969" name="Shape 29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70" name="Shape 29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71" name="Shape 29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9" name="Shape 2979"/>
        <p:cNvGrpSpPr/>
        <p:nvPr/>
      </p:nvGrpSpPr>
      <p:grpSpPr>
        <a:xfrm>
          <a:off x="0" y="0"/>
          <a:ext cx="0" cy="0"/>
          <a:chOff x="0" y="0"/>
          <a:chExt cx="0" cy="0"/>
        </a:xfrm>
      </p:grpSpPr>
      <p:sp>
        <p:nvSpPr>
          <p:cNvPr id="2980" name="Shape 298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981" name="Shape 29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7" name="Shape 2987"/>
        <p:cNvGrpSpPr/>
        <p:nvPr/>
      </p:nvGrpSpPr>
      <p:grpSpPr>
        <a:xfrm>
          <a:off x="0" y="0"/>
          <a:ext cx="0" cy="0"/>
          <a:chOff x="0" y="0"/>
          <a:chExt cx="0" cy="0"/>
        </a:xfrm>
      </p:grpSpPr>
      <p:sp>
        <p:nvSpPr>
          <p:cNvPr id="2988" name="Shape 29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89" name="Shape 29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90" name="Shape 29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7" name="Shape 2997"/>
        <p:cNvGrpSpPr/>
        <p:nvPr/>
      </p:nvGrpSpPr>
      <p:grpSpPr>
        <a:xfrm>
          <a:off x="0" y="0"/>
          <a:ext cx="0" cy="0"/>
          <a:chOff x="0" y="0"/>
          <a:chExt cx="0" cy="0"/>
        </a:xfrm>
      </p:grpSpPr>
      <p:sp>
        <p:nvSpPr>
          <p:cNvPr id="2998" name="Shape 29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99" name="Shape 29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00" name="Shape 30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38" name="Shape 4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7" name="Shape 3007"/>
        <p:cNvGrpSpPr/>
        <p:nvPr/>
      </p:nvGrpSpPr>
      <p:grpSpPr>
        <a:xfrm>
          <a:off x="0" y="0"/>
          <a:ext cx="0" cy="0"/>
          <a:chOff x="0" y="0"/>
          <a:chExt cx="0" cy="0"/>
        </a:xfrm>
      </p:grpSpPr>
      <p:sp>
        <p:nvSpPr>
          <p:cNvPr id="3008" name="Shape 30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09" name="Shape 30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10" name="Shape 30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8" name="Shape 3018"/>
        <p:cNvGrpSpPr/>
        <p:nvPr/>
      </p:nvGrpSpPr>
      <p:grpSpPr>
        <a:xfrm>
          <a:off x="0" y="0"/>
          <a:ext cx="0" cy="0"/>
          <a:chOff x="0" y="0"/>
          <a:chExt cx="0" cy="0"/>
        </a:xfrm>
      </p:grpSpPr>
      <p:sp>
        <p:nvSpPr>
          <p:cNvPr id="3019" name="Shape 301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20" name="Shape 302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21" name="Shape 302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9" name="Shape 3029"/>
        <p:cNvGrpSpPr/>
        <p:nvPr/>
      </p:nvGrpSpPr>
      <p:grpSpPr>
        <a:xfrm>
          <a:off x="0" y="0"/>
          <a:ext cx="0" cy="0"/>
          <a:chOff x="0" y="0"/>
          <a:chExt cx="0" cy="0"/>
        </a:xfrm>
      </p:grpSpPr>
      <p:sp>
        <p:nvSpPr>
          <p:cNvPr id="3030" name="Shape 30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31" name="Shape 303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32" name="Shape 303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9" name="Shape 3039"/>
        <p:cNvGrpSpPr/>
        <p:nvPr/>
      </p:nvGrpSpPr>
      <p:grpSpPr>
        <a:xfrm>
          <a:off x="0" y="0"/>
          <a:ext cx="0" cy="0"/>
          <a:chOff x="0" y="0"/>
          <a:chExt cx="0" cy="0"/>
        </a:xfrm>
      </p:grpSpPr>
      <p:sp>
        <p:nvSpPr>
          <p:cNvPr id="3040" name="Shape 30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41" name="Shape 30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42" name="Shape 30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9" name="Shape 3049"/>
        <p:cNvGrpSpPr/>
        <p:nvPr/>
      </p:nvGrpSpPr>
      <p:grpSpPr>
        <a:xfrm>
          <a:off x="0" y="0"/>
          <a:ext cx="0" cy="0"/>
          <a:chOff x="0" y="0"/>
          <a:chExt cx="0" cy="0"/>
        </a:xfrm>
      </p:grpSpPr>
      <p:sp>
        <p:nvSpPr>
          <p:cNvPr id="3050" name="Shape 305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51" name="Shape 305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52" name="Shape 305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9" name="Shape 3059"/>
        <p:cNvGrpSpPr/>
        <p:nvPr/>
      </p:nvGrpSpPr>
      <p:grpSpPr>
        <a:xfrm>
          <a:off x="0" y="0"/>
          <a:ext cx="0" cy="0"/>
          <a:chOff x="0" y="0"/>
          <a:chExt cx="0" cy="0"/>
        </a:xfrm>
      </p:grpSpPr>
      <p:sp>
        <p:nvSpPr>
          <p:cNvPr id="3060" name="Shape 30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61" name="Shape 30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62" name="Shape 30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8" name="Shape 3068"/>
        <p:cNvGrpSpPr/>
        <p:nvPr/>
      </p:nvGrpSpPr>
      <p:grpSpPr>
        <a:xfrm>
          <a:off x="0" y="0"/>
          <a:ext cx="0" cy="0"/>
          <a:chOff x="0" y="0"/>
          <a:chExt cx="0" cy="0"/>
        </a:xfrm>
      </p:grpSpPr>
      <p:sp>
        <p:nvSpPr>
          <p:cNvPr id="3069" name="Shape 306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070" name="Shape 30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6" name="Shape 3076"/>
        <p:cNvGrpSpPr/>
        <p:nvPr/>
      </p:nvGrpSpPr>
      <p:grpSpPr>
        <a:xfrm>
          <a:off x="0" y="0"/>
          <a:ext cx="0" cy="0"/>
          <a:chOff x="0" y="0"/>
          <a:chExt cx="0" cy="0"/>
        </a:xfrm>
      </p:grpSpPr>
      <p:sp>
        <p:nvSpPr>
          <p:cNvPr id="3077" name="Shape 307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078" name="Shape 30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5" name="Shape 3085"/>
        <p:cNvGrpSpPr/>
        <p:nvPr/>
      </p:nvGrpSpPr>
      <p:grpSpPr>
        <a:xfrm>
          <a:off x="0" y="0"/>
          <a:ext cx="0" cy="0"/>
          <a:chOff x="0" y="0"/>
          <a:chExt cx="0" cy="0"/>
        </a:xfrm>
      </p:grpSpPr>
      <p:sp>
        <p:nvSpPr>
          <p:cNvPr id="3086" name="Shape 30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87" name="Shape 30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The link between the External Collection Reconciliation Detail record and the Document Summary is only created once the IR6/IR7 is processed successfully.</a:t>
            </a:r>
          </a:p>
        </p:txBody>
      </p:sp>
      <p:sp>
        <p:nvSpPr>
          <p:cNvPr id="3088" name="Shape 30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5" name="Shape 3095"/>
        <p:cNvGrpSpPr/>
        <p:nvPr/>
      </p:nvGrpSpPr>
      <p:grpSpPr>
        <a:xfrm>
          <a:off x="0" y="0"/>
          <a:ext cx="0" cy="0"/>
          <a:chOff x="0" y="0"/>
          <a:chExt cx="0" cy="0"/>
        </a:xfrm>
      </p:grpSpPr>
      <p:sp>
        <p:nvSpPr>
          <p:cNvPr id="3096" name="Shape 309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97" name="Shape 309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98" name="Shape 309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60" name="Shape 4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6" name="Shape 3106"/>
        <p:cNvGrpSpPr/>
        <p:nvPr/>
      </p:nvGrpSpPr>
      <p:grpSpPr>
        <a:xfrm>
          <a:off x="0" y="0"/>
          <a:ext cx="0" cy="0"/>
          <a:chOff x="0" y="0"/>
          <a:chExt cx="0" cy="0"/>
        </a:xfrm>
      </p:grpSpPr>
      <p:sp>
        <p:nvSpPr>
          <p:cNvPr id="3107" name="Shape 31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08" name="Shape 31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09" name="Shape 31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7" name="Shape 3117"/>
        <p:cNvGrpSpPr/>
        <p:nvPr/>
      </p:nvGrpSpPr>
      <p:grpSpPr>
        <a:xfrm>
          <a:off x="0" y="0"/>
          <a:ext cx="0" cy="0"/>
          <a:chOff x="0" y="0"/>
          <a:chExt cx="0" cy="0"/>
        </a:xfrm>
      </p:grpSpPr>
      <p:sp>
        <p:nvSpPr>
          <p:cNvPr id="3118" name="Shape 311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19" name="Shape 311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20" name="Shape 312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7" name="Shape 3127"/>
        <p:cNvGrpSpPr/>
        <p:nvPr/>
      </p:nvGrpSpPr>
      <p:grpSpPr>
        <a:xfrm>
          <a:off x="0" y="0"/>
          <a:ext cx="0" cy="0"/>
          <a:chOff x="0" y="0"/>
          <a:chExt cx="0" cy="0"/>
        </a:xfrm>
      </p:grpSpPr>
      <p:sp>
        <p:nvSpPr>
          <p:cNvPr id="3128" name="Shape 312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29" name="Shape 312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The link between the External Collection Reconciliation Detail record and the Document Summary is only created once the IR6/IR7 is processed successfully.</a:t>
            </a:r>
          </a:p>
        </p:txBody>
      </p:sp>
      <p:sp>
        <p:nvSpPr>
          <p:cNvPr id="3130" name="Shape 313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6" name="Shape 3136"/>
        <p:cNvGrpSpPr/>
        <p:nvPr/>
      </p:nvGrpSpPr>
      <p:grpSpPr>
        <a:xfrm>
          <a:off x="0" y="0"/>
          <a:ext cx="0" cy="0"/>
          <a:chOff x="0" y="0"/>
          <a:chExt cx="0" cy="0"/>
        </a:xfrm>
      </p:grpSpPr>
      <p:sp>
        <p:nvSpPr>
          <p:cNvPr id="3137" name="Shape 313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38" name="Shape 31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7" name="Shape 3147"/>
        <p:cNvGrpSpPr/>
        <p:nvPr/>
      </p:nvGrpSpPr>
      <p:grpSpPr>
        <a:xfrm>
          <a:off x="0" y="0"/>
          <a:ext cx="0" cy="0"/>
          <a:chOff x="0" y="0"/>
          <a:chExt cx="0" cy="0"/>
        </a:xfrm>
      </p:grpSpPr>
      <p:sp>
        <p:nvSpPr>
          <p:cNvPr id="3148" name="Shape 31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49" name="Shape 31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50" name="Shape 31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6" name="Shape 3156"/>
        <p:cNvGrpSpPr/>
        <p:nvPr/>
      </p:nvGrpSpPr>
      <p:grpSpPr>
        <a:xfrm>
          <a:off x="0" y="0"/>
          <a:ext cx="0" cy="0"/>
          <a:chOff x="0" y="0"/>
          <a:chExt cx="0" cy="0"/>
        </a:xfrm>
      </p:grpSpPr>
      <p:sp>
        <p:nvSpPr>
          <p:cNvPr id="3157" name="Shape 31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58" name="Shape 31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3159" name="Shape 31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5" name="Shape 3165"/>
        <p:cNvGrpSpPr/>
        <p:nvPr/>
      </p:nvGrpSpPr>
      <p:grpSpPr>
        <a:xfrm>
          <a:off x="0" y="0"/>
          <a:ext cx="0" cy="0"/>
          <a:chOff x="0" y="0"/>
          <a:chExt cx="0" cy="0"/>
        </a:xfrm>
      </p:grpSpPr>
      <p:sp>
        <p:nvSpPr>
          <p:cNvPr id="3166" name="Shape 316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67" name="Shape 316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68" name="Shape 316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4" name="Shape 3174"/>
        <p:cNvGrpSpPr/>
        <p:nvPr/>
      </p:nvGrpSpPr>
      <p:grpSpPr>
        <a:xfrm>
          <a:off x="0" y="0"/>
          <a:ext cx="0" cy="0"/>
          <a:chOff x="0" y="0"/>
          <a:chExt cx="0" cy="0"/>
        </a:xfrm>
      </p:grpSpPr>
      <p:sp>
        <p:nvSpPr>
          <p:cNvPr id="3175" name="Shape 3175"/>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76" name="Shape 31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5" name="Shape 3185"/>
        <p:cNvGrpSpPr/>
        <p:nvPr/>
      </p:nvGrpSpPr>
      <p:grpSpPr>
        <a:xfrm>
          <a:off x="0" y="0"/>
          <a:ext cx="0" cy="0"/>
          <a:chOff x="0" y="0"/>
          <a:chExt cx="0" cy="0"/>
        </a:xfrm>
      </p:grpSpPr>
      <p:sp>
        <p:nvSpPr>
          <p:cNvPr id="3186" name="Shape 318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87" name="Shape 318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6" name="Shape 3196"/>
        <p:cNvGrpSpPr/>
        <p:nvPr/>
      </p:nvGrpSpPr>
      <p:grpSpPr>
        <a:xfrm>
          <a:off x="0" y="0"/>
          <a:ext cx="0" cy="0"/>
          <a:chOff x="0" y="0"/>
          <a:chExt cx="0" cy="0"/>
        </a:xfrm>
      </p:grpSpPr>
      <p:sp>
        <p:nvSpPr>
          <p:cNvPr id="3197" name="Shape 319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98" name="Shape 31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9" name="Shape 4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93345" lvl="0" marL="174625" marR="0" rtl="0" algn="l">
              <a:spcBef>
                <a:spcPts val="0"/>
              </a:spcBef>
              <a:spcAft>
                <a:spcPts val="600"/>
              </a:spcAft>
              <a:buClr>
                <a:srgbClr val="C60C30"/>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470" name="Shape 4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5" name="Shape 3205"/>
        <p:cNvGrpSpPr/>
        <p:nvPr/>
      </p:nvGrpSpPr>
      <p:grpSpPr>
        <a:xfrm>
          <a:off x="0" y="0"/>
          <a:ext cx="0" cy="0"/>
          <a:chOff x="0" y="0"/>
          <a:chExt cx="0" cy="0"/>
        </a:xfrm>
      </p:grpSpPr>
      <p:sp>
        <p:nvSpPr>
          <p:cNvPr id="3206" name="Shape 320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207" name="Shape 32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4" name="Shape 3214"/>
        <p:cNvGrpSpPr/>
        <p:nvPr/>
      </p:nvGrpSpPr>
      <p:grpSpPr>
        <a:xfrm>
          <a:off x="0" y="0"/>
          <a:ext cx="0" cy="0"/>
          <a:chOff x="0" y="0"/>
          <a:chExt cx="0" cy="0"/>
        </a:xfrm>
      </p:grpSpPr>
      <p:sp>
        <p:nvSpPr>
          <p:cNvPr id="3215" name="Shape 3215"/>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216" name="Shape 32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3" name="Shape 3223"/>
        <p:cNvGrpSpPr/>
        <p:nvPr/>
      </p:nvGrpSpPr>
      <p:grpSpPr>
        <a:xfrm>
          <a:off x="0" y="0"/>
          <a:ext cx="0" cy="0"/>
          <a:chOff x="0" y="0"/>
          <a:chExt cx="0" cy="0"/>
        </a:xfrm>
      </p:grpSpPr>
      <p:sp>
        <p:nvSpPr>
          <p:cNvPr id="3224" name="Shape 322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225" name="Shape 32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1" name="Shape 3231"/>
        <p:cNvGrpSpPr/>
        <p:nvPr/>
      </p:nvGrpSpPr>
      <p:grpSpPr>
        <a:xfrm>
          <a:off x="0" y="0"/>
          <a:ext cx="0" cy="0"/>
          <a:chOff x="0" y="0"/>
          <a:chExt cx="0" cy="0"/>
        </a:xfrm>
      </p:grpSpPr>
      <p:sp>
        <p:nvSpPr>
          <p:cNvPr id="3232" name="Shape 32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33" name="Shape 32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Update format</a:t>
            </a:r>
          </a:p>
        </p:txBody>
      </p:sp>
      <p:sp>
        <p:nvSpPr>
          <p:cNvPr id="3234" name="Shape 32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0" name="Shape 3240"/>
        <p:cNvGrpSpPr/>
        <p:nvPr/>
      </p:nvGrpSpPr>
      <p:grpSpPr>
        <a:xfrm>
          <a:off x="0" y="0"/>
          <a:ext cx="0" cy="0"/>
          <a:chOff x="0" y="0"/>
          <a:chExt cx="0" cy="0"/>
        </a:xfrm>
      </p:grpSpPr>
      <p:sp>
        <p:nvSpPr>
          <p:cNvPr id="3241" name="Shape 32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42" name="Shape 32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43" name="Shape 32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9" name="Shape 3249"/>
        <p:cNvGrpSpPr/>
        <p:nvPr/>
      </p:nvGrpSpPr>
      <p:grpSpPr>
        <a:xfrm>
          <a:off x="0" y="0"/>
          <a:ext cx="0" cy="0"/>
          <a:chOff x="0" y="0"/>
          <a:chExt cx="0" cy="0"/>
        </a:xfrm>
      </p:grpSpPr>
      <p:sp>
        <p:nvSpPr>
          <p:cNvPr id="3250" name="Shape 325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51" name="Shape 325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52" name="Shape 325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8" name="Shape 3258"/>
        <p:cNvGrpSpPr/>
        <p:nvPr/>
      </p:nvGrpSpPr>
      <p:grpSpPr>
        <a:xfrm>
          <a:off x="0" y="0"/>
          <a:ext cx="0" cy="0"/>
          <a:chOff x="0" y="0"/>
          <a:chExt cx="0" cy="0"/>
        </a:xfrm>
      </p:grpSpPr>
      <p:sp>
        <p:nvSpPr>
          <p:cNvPr id="3259" name="Shape 32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60" name="Shape 32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61" name="Shape 32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8" name="Shape 3268"/>
        <p:cNvGrpSpPr/>
        <p:nvPr/>
      </p:nvGrpSpPr>
      <p:grpSpPr>
        <a:xfrm>
          <a:off x="0" y="0"/>
          <a:ext cx="0" cy="0"/>
          <a:chOff x="0" y="0"/>
          <a:chExt cx="0" cy="0"/>
        </a:xfrm>
      </p:grpSpPr>
      <p:sp>
        <p:nvSpPr>
          <p:cNvPr id="3269" name="Shape 32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70" name="Shape 32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71" name="Shape 32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9" name="Shape 3279"/>
        <p:cNvGrpSpPr/>
        <p:nvPr/>
      </p:nvGrpSpPr>
      <p:grpSpPr>
        <a:xfrm>
          <a:off x="0" y="0"/>
          <a:ext cx="0" cy="0"/>
          <a:chOff x="0" y="0"/>
          <a:chExt cx="0" cy="0"/>
        </a:xfrm>
      </p:grpSpPr>
      <p:sp>
        <p:nvSpPr>
          <p:cNvPr id="3280" name="Shape 32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81" name="Shape 32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82" name="Shape 32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8" name="Shape 3288"/>
        <p:cNvGrpSpPr/>
        <p:nvPr/>
      </p:nvGrpSpPr>
      <p:grpSpPr>
        <a:xfrm>
          <a:off x="0" y="0"/>
          <a:ext cx="0" cy="0"/>
          <a:chOff x="0" y="0"/>
          <a:chExt cx="0" cy="0"/>
        </a:xfrm>
      </p:grpSpPr>
      <p:sp>
        <p:nvSpPr>
          <p:cNvPr id="3289" name="Shape 32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90" name="Shape 32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91" name="Shape 32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79" name="Shape 4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8" name="Shape 3298"/>
        <p:cNvGrpSpPr/>
        <p:nvPr/>
      </p:nvGrpSpPr>
      <p:grpSpPr>
        <a:xfrm>
          <a:off x="0" y="0"/>
          <a:ext cx="0" cy="0"/>
          <a:chOff x="0" y="0"/>
          <a:chExt cx="0" cy="0"/>
        </a:xfrm>
      </p:grpSpPr>
      <p:sp>
        <p:nvSpPr>
          <p:cNvPr id="3299" name="Shape 329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300" name="Shape 3300"/>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6" name="Shape 3306"/>
        <p:cNvGrpSpPr/>
        <p:nvPr/>
      </p:nvGrpSpPr>
      <p:grpSpPr>
        <a:xfrm>
          <a:off x="0" y="0"/>
          <a:ext cx="0" cy="0"/>
          <a:chOff x="0" y="0"/>
          <a:chExt cx="0" cy="0"/>
        </a:xfrm>
      </p:grpSpPr>
      <p:sp>
        <p:nvSpPr>
          <p:cNvPr id="3307" name="Shape 33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08" name="Shape 33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09" name="Shape 33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5" name="Shape 3315"/>
        <p:cNvGrpSpPr/>
        <p:nvPr/>
      </p:nvGrpSpPr>
      <p:grpSpPr>
        <a:xfrm>
          <a:off x="0" y="0"/>
          <a:ext cx="0" cy="0"/>
          <a:chOff x="0" y="0"/>
          <a:chExt cx="0" cy="0"/>
        </a:xfrm>
      </p:grpSpPr>
      <p:sp>
        <p:nvSpPr>
          <p:cNvPr id="3316" name="Shape 331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17" name="Shape 33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3" name="Shape 3363"/>
        <p:cNvGrpSpPr/>
        <p:nvPr/>
      </p:nvGrpSpPr>
      <p:grpSpPr>
        <a:xfrm>
          <a:off x="0" y="0"/>
          <a:ext cx="0" cy="0"/>
          <a:chOff x="0" y="0"/>
          <a:chExt cx="0" cy="0"/>
        </a:xfrm>
      </p:grpSpPr>
      <p:sp>
        <p:nvSpPr>
          <p:cNvPr id="3364" name="Shape 336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65" name="Shape 336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1" name="Shape 3371"/>
        <p:cNvGrpSpPr/>
        <p:nvPr/>
      </p:nvGrpSpPr>
      <p:grpSpPr>
        <a:xfrm>
          <a:off x="0" y="0"/>
          <a:ext cx="0" cy="0"/>
          <a:chOff x="0" y="0"/>
          <a:chExt cx="0" cy="0"/>
        </a:xfrm>
      </p:grpSpPr>
      <p:sp>
        <p:nvSpPr>
          <p:cNvPr id="3372" name="Shape 337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73" name="Shape 337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9" name="Shape 3379"/>
        <p:cNvGrpSpPr/>
        <p:nvPr/>
      </p:nvGrpSpPr>
      <p:grpSpPr>
        <a:xfrm>
          <a:off x="0" y="0"/>
          <a:ext cx="0" cy="0"/>
          <a:chOff x="0" y="0"/>
          <a:chExt cx="0" cy="0"/>
        </a:xfrm>
      </p:grpSpPr>
      <p:sp>
        <p:nvSpPr>
          <p:cNvPr id="3380" name="Shape 338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81" name="Shape 33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7" name="Shape 3387"/>
        <p:cNvGrpSpPr/>
        <p:nvPr/>
      </p:nvGrpSpPr>
      <p:grpSpPr>
        <a:xfrm>
          <a:off x="0" y="0"/>
          <a:ext cx="0" cy="0"/>
          <a:chOff x="0" y="0"/>
          <a:chExt cx="0" cy="0"/>
        </a:xfrm>
      </p:grpSpPr>
      <p:sp>
        <p:nvSpPr>
          <p:cNvPr id="3388" name="Shape 338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89" name="Shape 33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5" name="Shape 3395"/>
        <p:cNvGrpSpPr/>
        <p:nvPr/>
      </p:nvGrpSpPr>
      <p:grpSpPr>
        <a:xfrm>
          <a:off x="0" y="0"/>
          <a:ext cx="0" cy="0"/>
          <a:chOff x="0" y="0"/>
          <a:chExt cx="0" cy="0"/>
        </a:xfrm>
      </p:grpSpPr>
      <p:sp>
        <p:nvSpPr>
          <p:cNvPr id="3396" name="Shape 339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97" name="Shape 33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3" name="Shape 3403"/>
        <p:cNvGrpSpPr/>
        <p:nvPr/>
      </p:nvGrpSpPr>
      <p:grpSpPr>
        <a:xfrm>
          <a:off x="0" y="0"/>
          <a:ext cx="0" cy="0"/>
          <a:chOff x="0" y="0"/>
          <a:chExt cx="0" cy="0"/>
        </a:xfrm>
      </p:grpSpPr>
      <p:sp>
        <p:nvSpPr>
          <p:cNvPr id="3404" name="Shape 340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405" name="Shape 340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1" name="Shape 3411"/>
        <p:cNvGrpSpPr/>
        <p:nvPr/>
      </p:nvGrpSpPr>
      <p:grpSpPr>
        <a:xfrm>
          <a:off x="0" y="0"/>
          <a:ext cx="0" cy="0"/>
          <a:chOff x="0" y="0"/>
          <a:chExt cx="0" cy="0"/>
        </a:xfrm>
      </p:grpSpPr>
      <p:sp>
        <p:nvSpPr>
          <p:cNvPr id="3412" name="Shape 341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413" name="Shape 34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90" name="Shape 4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9" name="Shape 3419"/>
        <p:cNvGrpSpPr/>
        <p:nvPr/>
      </p:nvGrpSpPr>
      <p:grpSpPr>
        <a:xfrm>
          <a:off x="0" y="0"/>
          <a:ext cx="0" cy="0"/>
          <a:chOff x="0" y="0"/>
          <a:chExt cx="0" cy="0"/>
        </a:xfrm>
      </p:grpSpPr>
      <p:sp>
        <p:nvSpPr>
          <p:cNvPr id="3420" name="Shape 342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421" name="Shape 34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7" name="Shape 3427"/>
        <p:cNvGrpSpPr/>
        <p:nvPr/>
      </p:nvGrpSpPr>
      <p:grpSpPr>
        <a:xfrm>
          <a:off x="0" y="0"/>
          <a:ext cx="0" cy="0"/>
          <a:chOff x="0" y="0"/>
          <a:chExt cx="0" cy="0"/>
        </a:xfrm>
      </p:grpSpPr>
      <p:sp>
        <p:nvSpPr>
          <p:cNvPr id="3428" name="Shape 342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429" name="Shape 342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5" name="Shape 3435"/>
        <p:cNvGrpSpPr/>
        <p:nvPr/>
      </p:nvGrpSpPr>
      <p:grpSpPr>
        <a:xfrm>
          <a:off x="0" y="0"/>
          <a:ext cx="0" cy="0"/>
          <a:chOff x="0" y="0"/>
          <a:chExt cx="0" cy="0"/>
        </a:xfrm>
      </p:grpSpPr>
      <p:sp>
        <p:nvSpPr>
          <p:cNvPr id="3436" name="Shape 343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437" name="Shape 343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3" name="Shape 3443"/>
        <p:cNvGrpSpPr/>
        <p:nvPr/>
      </p:nvGrpSpPr>
      <p:grpSpPr>
        <a:xfrm>
          <a:off x="0" y="0"/>
          <a:ext cx="0" cy="0"/>
          <a:chOff x="0" y="0"/>
          <a:chExt cx="0" cy="0"/>
        </a:xfrm>
      </p:grpSpPr>
      <p:sp>
        <p:nvSpPr>
          <p:cNvPr id="3444" name="Shape 34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45" name="Shape 34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46" name="Shape 34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3" name="Shape 3453"/>
        <p:cNvGrpSpPr/>
        <p:nvPr/>
      </p:nvGrpSpPr>
      <p:grpSpPr>
        <a:xfrm>
          <a:off x="0" y="0"/>
          <a:ext cx="0" cy="0"/>
          <a:chOff x="0" y="0"/>
          <a:chExt cx="0" cy="0"/>
        </a:xfrm>
      </p:grpSpPr>
      <p:sp>
        <p:nvSpPr>
          <p:cNvPr id="3454" name="Shape 345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455" name="Shape 3455"/>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1" name="Shape 3461"/>
        <p:cNvGrpSpPr/>
        <p:nvPr/>
      </p:nvGrpSpPr>
      <p:grpSpPr>
        <a:xfrm>
          <a:off x="0" y="0"/>
          <a:ext cx="0" cy="0"/>
          <a:chOff x="0" y="0"/>
          <a:chExt cx="0" cy="0"/>
        </a:xfrm>
      </p:grpSpPr>
      <p:sp>
        <p:nvSpPr>
          <p:cNvPr id="3462" name="Shape 346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63" name="Shape 346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64" name="Shape 346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0" name="Shape 3470"/>
        <p:cNvGrpSpPr/>
        <p:nvPr/>
      </p:nvGrpSpPr>
      <p:grpSpPr>
        <a:xfrm>
          <a:off x="0" y="0"/>
          <a:ext cx="0" cy="0"/>
          <a:chOff x="0" y="0"/>
          <a:chExt cx="0" cy="0"/>
        </a:xfrm>
      </p:grpSpPr>
      <p:sp>
        <p:nvSpPr>
          <p:cNvPr id="3471" name="Shape 34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72" name="Shape 347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GSA is still working out the schedule for how often to run reports during UAT but scheduled reports will automatically be generated through Tivoli once or twice a week as determined necessary.  The tentative plan is to run the reports every Tues and Thursday based on which grouping the report was assigned. They will be posted to the Pegasys Reports Portal under the Current Monthly reports directory where testers can retrieve them.  On-demand reports can be run at any time by the tester but will only be accurate with data as of the prior business day.</a:t>
            </a:r>
          </a:p>
        </p:txBody>
      </p:sp>
      <p:sp>
        <p:nvSpPr>
          <p:cNvPr id="3473" name="Shape 347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9" name="Shape 3479"/>
        <p:cNvGrpSpPr/>
        <p:nvPr/>
      </p:nvGrpSpPr>
      <p:grpSpPr>
        <a:xfrm>
          <a:off x="0" y="0"/>
          <a:ext cx="0" cy="0"/>
          <a:chOff x="0" y="0"/>
          <a:chExt cx="0" cy="0"/>
        </a:xfrm>
      </p:grpSpPr>
      <p:sp>
        <p:nvSpPr>
          <p:cNvPr id="3480" name="Shape 34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81" name="Shape 34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82" name="Shape 34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9" name="Shape 3489"/>
        <p:cNvGrpSpPr/>
        <p:nvPr/>
      </p:nvGrpSpPr>
      <p:grpSpPr>
        <a:xfrm>
          <a:off x="0" y="0"/>
          <a:ext cx="0" cy="0"/>
          <a:chOff x="0" y="0"/>
          <a:chExt cx="0" cy="0"/>
        </a:xfrm>
      </p:grpSpPr>
      <p:sp>
        <p:nvSpPr>
          <p:cNvPr id="3490" name="Shape 34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91" name="Shape 34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92" name="Shape 34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8" name="Shape 3498"/>
        <p:cNvGrpSpPr/>
        <p:nvPr/>
      </p:nvGrpSpPr>
      <p:grpSpPr>
        <a:xfrm>
          <a:off x="0" y="0"/>
          <a:ext cx="0" cy="0"/>
          <a:chOff x="0" y="0"/>
          <a:chExt cx="0" cy="0"/>
        </a:xfrm>
      </p:grpSpPr>
      <p:sp>
        <p:nvSpPr>
          <p:cNvPr id="3499" name="Shape 349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00" name="Shape 350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01" name="Shape 350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501" name="Shape 5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7" name="Shape 3507"/>
        <p:cNvGrpSpPr/>
        <p:nvPr/>
      </p:nvGrpSpPr>
      <p:grpSpPr>
        <a:xfrm>
          <a:off x="0" y="0"/>
          <a:ext cx="0" cy="0"/>
          <a:chOff x="0" y="0"/>
          <a:chExt cx="0" cy="0"/>
        </a:xfrm>
      </p:grpSpPr>
      <p:sp>
        <p:nvSpPr>
          <p:cNvPr id="3508" name="Shape 35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09" name="Shape 35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10" name="Shape 35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6" name="Shape 3516"/>
        <p:cNvGrpSpPr/>
        <p:nvPr/>
      </p:nvGrpSpPr>
      <p:grpSpPr>
        <a:xfrm>
          <a:off x="0" y="0"/>
          <a:ext cx="0" cy="0"/>
          <a:chOff x="0" y="0"/>
          <a:chExt cx="0" cy="0"/>
        </a:xfrm>
      </p:grpSpPr>
      <p:sp>
        <p:nvSpPr>
          <p:cNvPr id="3517" name="Shape 35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18" name="Shape 35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19" name="Shape 35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5" name="Shape 3525"/>
        <p:cNvGrpSpPr/>
        <p:nvPr/>
      </p:nvGrpSpPr>
      <p:grpSpPr>
        <a:xfrm>
          <a:off x="0" y="0"/>
          <a:ext cx="0" cy="0"/>
          <a:chOff x="0" y="0"/>
          <a:chExt cx="0" cy="0"/>
        </a:xfrm>
      </p:grpSpPr>
      <p:sp>
        <p:nvSpPr>
          <p:cNvPr id="3526" name="Shape 35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27" name="Shape 35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28" name="Shape 35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5" name="Shape 3535"/>
        <p:cNvGrpSpPr/>
        <p:nvPr/>
      </p:nvGrpSpPr>
      <p:grpSpPr>
        <a:xfrm>
          <a:off x="0" y="0"/>
          <a:ext cx="0" cy="0"/>
          <a:chOff x="0" y="0"/>
          <a:chExt cx="0" cy="0"/>
        </a:xfrm>
      </p:grpSpPr>
      <p:sp>
        <p:nvSpPr>
          <p:cNvPr id="3536" name="Shape 35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37" name="Shape 35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38" name="Shape 35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4" name="Shape 3544"/>
        <p:cNvGrpSpPr/>
        <p:nvPr/>
      </p:nvGrpSpPr>
      <p:grpSpPr>
        <a:xfrm>
          <a:off x="0" y="0"/>
          <a:ext cx="0" cy="0"/>
          <a:chOff x="0" y="0"/>
          <a:chExt cx="0" cy="0"/>
        </a:xfrm>
      </p:grpSpPr>
      <p:sp>
        <p:nvSpPr>
          <p:cNvPr id="3545" name="Shape 354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46" name="Shape 354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47" name="Shape 354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3" name="Shape 3553"/>
        <p:cNvGrpSpPr/>
        <p:nvPr/>
      </p:nvGrpSpPr>
      <p:grpSpPr>
        <a:xfrm>
          <a:off x="0" y="0"/>
          <a:ext cx="0" cy="0"/>
          <a:chOff x="0" y="0"/>
          <a:chExt cx="0" cy="0"/>
        </a:xfrm>
      </p:grpSpPr>
      <p:sp>
        <p:nvSpPr>
          <p:cNvPr id="3554" name="Shape 35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55" name="Shape 35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56" name="Shape 35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2" name="Shape 3562"/>
        <p:cNvGrpSpPr/>
        <p:nvPr/>
      </p:nvGrpSpPr>
      <p:grpSpPr>
        <a:xfrm>
          <a:off x="0" y="0"/>
          <a:ext cx="0" cy="0"/>
          <a:chOff x="0" y="0"/>
          <a:chExt cx="0" cy="0"/>
        </a:xfrm>
      </p:grpSpPr>
      <p:sp>
        <p:nvSpPr>
          <p:cNvPr id="3563" name="Shape 35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64" name="Shape 35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65" name="Shape 35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2" name="Shape 3572"/>
        <p:cNvGrpSpPr/>
        <p:nvPr/>
      </p:nvGrpSpPr>
      <p:grpSpPr>
        <a:xfrm>
          <a:off x="0" y="0"/>
          <a:ext cx="0" cy="0"/>
          <a:chOff x="0" y="0"/>
          <a:chExt cx="0" cy="0"/>
        </a:xfrm>
      </p:grpSpPr>
      <p:sp>
        <p:nvSpPr>
          <p:cNvPr id="3573" name="Shape 357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74" name="Shape 357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75" name="Shape 357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2" name="Shape 3582"/>
        <p:cNvGrpSpPr/>
        <p:nvPr/>
      </p:nvGrpSpPr>
      <p:grpSpPr>
        <a:xfrm>
          <a:off x="0" y="0"/>
          <a:ext cx="0" cy="0"/>
          <a:chOff x="0" y="0"/>
          <a:chExt cx="0" cy="0"/>
        </a:xfrm>
      </p:grpSpPr>
      <p:sp>
        <p:nvSpPr>
          <p:cNvPr id="3583" name="Shape 35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84" name="Shape 35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85" name="Shape 35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2" name="Shape 3592"/>
        <p:cNvGrpSpPr/>
        <p:nvPr/>
      </p:nvGrpSpPr>
      <p:grpSpPr>
        <a:xfrm>
          <a:off x="0" y="0"/>
          <a:ext cx="0" cy="0"/>
          <a:chOff x="0" y="0"/>
          <a:chExt cx="0" cy="0"/>
        </a:xfrm>
      </p:grpSpPr>
      <p:sp>
        <p:nvSpPr>
          <p:cNvPr id="3593" name="Shape 35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94" name="Shape 35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95" name="Shape 35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11" name="Shape 5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93345" lvl="0" marL="174625" marR="0" rtl="0" algn="l">
              <a:spcBef>
                <a:spcPts val="0"/>
              </a:spcBef>
              <a:spcAft>
                <a:spcPts val="600"/>
              </a:spcAft>
              <a:buClr>
                <a:srgbClr val="C60C30"/>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512" name="Shape 5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1" name="Shape 3601"/>
        <p:cNvGrpSpPr/>
        <p:nvPr/>
      </p:nvGrpSpPr>
      <p:grpSpPr>
        <a:xfrm>
          <a:off x="0" y="0"/>
          <a:ext cx="0" cy="0"/>
          <a:chOff x="0" y="0"/>
          <a:chExt cx="0" cy="0"/>
        </a:xfrm>
      </p:grpSpPr>
      <p:sp>
        <p:nvSpPr>
          <p:cNvPr id="3602" name="Shape 36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03" name="Shape 36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04" name="Shape 360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1" name="Shape 3611"/>
        <p:cNvGrpSpPr/>
        <p:nvPr/>
      </p:nvGrpSpPr>
      <p:grpSpPr>
        <a:xfrm>
          <a:off x="0" y="0"/>
          <a:ext cx="0" cy="0"/>
          <a:chOff x="0" y="0"/>
          <a:chExt cx="0" cy="0"/>
        </a:xfrm>
      </p:grpSpPr>
      <p:sp>
        <p:nvSpPr>
          <p:cNvPr id="3612" name="Shape 361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13" name="Shape 36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9" name="Shape 3619"/>
        <p:cNvGrpSpPr/>
        <p:nvPr/>
      </p:nvGrpSpPr>
      <p:grpSpPr>
        <a:xfrm>
          <a:off x="0" y="0"/>
          <a:ext cx="0" cy="0"/>
          <a:chOff x="0" y="0"/>
          <a:chExt cx="0" cy="0"/>
        </a:xfrm>
      </p:grpSpPr>
      <p:sp>
        <p:nvSpPr>
          <p:cNvPr id="3620" name="Shape 362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21" name="Shape 36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8" name="Shape 3628"/>
        <p:cNvGrpSpPr/>
        <p:nvPr/>
      </p:nvGrpSpPr>
      <p:grpSpPr>
        <a:xfrm>
          <a:off x="0" y="0"/>
          <a:ext cx="0" cy="0"/>
          <a:chOff x="0" y="0"/>
          <a:chExt cx="0" cy="0"/>
        </a:xfrm>
      </p:grpSpPr>
      <p:sp>
        <p:nvSpPr>
          <p:cNvPr id="3629" name="Shape 362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30" name="Shape 36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7" name="Shape 3637"/>
        <p:cNvGrpSpPr/>
        <p:nvPr/>
      </p:nvGrpSpPr>
      <p:grpSpPr>
        <a:xfrm>
          <a:off x="0" y="0"/>
          <a:ext cx="0" cy="0"/>
          <a:chOff x="0" y="0"/>
          <a:chExt cx="0" cy="0"/>
        </a:xfrm>
      </p:grpSpPr>
      <p:sp>
        <p:nvSpPr>
          <p:cNvPr id="3638" name="Shape 363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39" name="Shape 36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6" name="Shape 3646"/>
        <p:cNvGrpSpPr/>
        <p:nvPr/>
      </p:nvGrpSpPr>
      <p:grpSpPr>
        <a:xfrm>
          <a:off x="0" y="0"/>
          <a:ext cx="0" cy="0"/>
          <a:chOff x="0" y="0"/>
          <a:chExt cx="0" cy="0"/>
        </a:xfrm>
      </p:grpSpPr>
      <p:sp>
        <p:nvSpPr>
          <p:cNvPr id="3647" name="Shape 3647"/>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48" name="Shape 36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5" name="Shape 3655"/>
        <p:cNvGrpSpPr/>
        <p:nvPr/>
      </p:nvGrpSpPr>
      <p:grpSpPr>
        <a:xfrm>
          <a:off x="0" y="0"/>
          <a:ext cx="0" cy="0"/>
          <a:chOff x="0" y="0"/>
          <a:chExt cx="0" cy="0"/>
        </a:xfrm>
      </p:grpSpPr>
      <p:sp>
        <p:nvSpPr>
          <p:cNvPr id="3656" name="Shape 365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657" name="Shape 36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3" name="Shape 3663"/>
        <p:cNvGrpSpPr/>
        <p:nvPr/>
      </p:nvGrpSpPr>
      <p:grpSpPr>
        <a:xfrm>
          <a:off x="0" y="0"/>
          <a:ext cx="0" cy="0"/>
          <a:chOff x="0" y="0"/>
          <a:chExt cx="0" cy="0"/>
        </a:xfrm>
      </p:grpSpPr>
      <p:sp>
        <p:nvSpPr>
          <p:cNvPr id="3664" name="Shape 36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65" name="Shape 36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66" name="Shape 36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4" name="Shape 3674"/>
        <p:cNvGrpSpPr/>
        <p:nvPr/>
      </p:nvGrpSpPr>
      <p:grpSpPr>
        <a:xfrm>
          <a:off x="0" y="0"/>
          <a:ext cx="0" cy="0"/>
          <a:chOff x="0" y="0"/>
          <a:chExt cx="0" cy="0"/>
        </a:xfrm>
      </p:grpSpPr>
      <p:sp>
        <p:nvSpPr>
          <p:cNvPr id="3675" name="Shape 3675"/>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676" name="Shape 3676"/>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2" name="Shape 3682"/>
        <p:cNvGrpSpPr/>
        <p:nvPr/>
      </p:nvGrpSpPr>
      <p:grpSpPr>
        <a:xfrm>
          <a:off x="0" y="0"/>
          <a:ext cx="0" cy="0"/>
          <a:chOff x="0" y="0"/>
          <a:chExt cx="0" cy="0"/>
        </a:xfrm>
      </p:grpSpPr>
      <p:sp>
        <p:nvSpPr>
          <p:cNvPr id="3683" name="Shape 36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84" name="Shape 36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85" name="Shape 36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9" name="Shape 1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0" name="Shape 1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522" name="Shape 5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3" name="Shape 3693"/>
        <p:cNvGrpSpPr/>
        <p:nvPr/>
      </p:nvGrpSpPr>
      <p:grpSpPr>
        <a:xfrm>
          <a:off x="0" y="0"/>
          <a:ext cx="0" cy="0"/>
          <a:chOff x="0" y="0"/>
          <a:chExt cx="0" cy="0"/>
        </a:xfrm>
      </p:grpSpPr>
      <p:sp>
        <p:nvSpPr>
          <p:cNvPr id="3694" name="Shape 36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95" name="Shape 36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96" name="Shape 36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4" name="Shape 3714"/>
        <p:cNvGrpSpPr/>
        <p:nvPr/>
      </p:nvGrpSpPr>
      <p:grpSpPr>
        <a:xfrm>
          <a:off x="0" y="0"/>
          <a:ext cx="0" cy="0"/>
          <a:chOff x="0" y="0"/>
          <a:chExt cx="0" cy="0"/>
        </a:xfrm>
      </p:grpSpPr>
      <p:sp>
        <p:nvSpPr>
          <p:cNvPr id="3715" name="Shape 37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16" name="Shape 371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17" name="Shape 371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3" name="Shape 3723"/>
        <p:cNvGrpSpPr/>
        <p:nvPr/>
      </p:nvGrpSpPr>
      <p:grpSpPr>
        <a:xfrm>
          <a:off x="0" y="0"/>
          <a:ext cx="0" cy="0"/>
          <a:chOff x="0" y="0"/>
          <a:chExt cx="0" cy="0"/>
        </a:xfrm>
      </p:grpSpPr>
      <p:sp>
        <p:nvSpPr>
          <p:cNvPr id="3724" name="Shape 37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25" name="Shape 37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26" name="Shape 37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1" name="Shape 3741"/>
        <p:cNvGrpSpPr/>
        <p:nvPr/>
      </p:nvGrpSpPr>
      <p:grpSpPr>
        <a:xfrm>
          <a:off x="0" y="0"/>
          <a:ext cx="0" cy="0"/>
          <a:chOff x="0" y="0"/>
          <a:chExt cx="0" cy="0"/>
        </a:xfrm>
      </p:grpSpPr>
      <p:sp>
        <p:nvSpPr>
          <p:cNvPr id="3742" name="Shape 37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43" name="Shape 37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44" name="Shape 37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3" name="Shape 3753"/>
        <p:cNvGrpSpPr/>
        <p:nvPr/>
      </p:nvGrpSpPr>
      <p:grpSpPr>
        <a:xfrm>
          <a:off x="0" y="0"/>
          <a:ext cx="0" cy="0"/>
          <a:chOff x="0" y="0"/>
          <a:chExt cx="0" cy="0"/>
        </a:xfrm>
      </p:grpSpPr>
      <p:sp>
        <p:nvSpPr>
          <p:cNvPr id="3754" name="Shape 37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55" name="Shape 37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Document Number must remain BLANK on both the template </a:t>
            </a:r>
            <a:r>
              <a:rPr b="1" baseline="0" i="0" lang="en-US" sz="1200" u="none" cap="none" strike="noStrike">
                <a:solidFill>
                  <a:schemeClr val="dk1"/>
                </a:solidFill>
                <a:latin typeface="Arial"/>
                <a:ea typeface="Arial"/>
                <a:cs typeface="Arial"/>
                <a:sym typeface="Arial"/>
              </a:rPr>
              <a:t>and</a:t>
            </a:r>
            <a:r>
              <a:rPr b="0" baseline="0" i="0" lang="en-US" sz="1200" u="none" cap="none" strike="noStrike">
                <a:solidFill>
                  <a:schemeClr val="dk1"/>
                </a:solidFill>
                <a:latin typeface="Arial"/>
                <a:ea typeface="Arial"/>
                <a:cs typeface="Arial"/>
                <a:sym typeface="Arial"/>
              </a:rPr>
              <a:t> on the document import screen in Pegasys</a:t>
            </a:r>
          </a:p>
        </p:txBody>
      </p:sp>
      <p:sp>
        <p:nvSpPr>
          <p:cNvPr id="3756" name="Shape 37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9" name="Shape 3769"/>
        <p:cNvGrpSpPr/>
        <p:nvPr/>
      </p:nvGrpSpPr>
      <p:grpSpPr>
        <a:xfrm>
          <a:off x="0" y="0"/>
          <a:ext cx="0" cy="0"/>
          <a:chOff x="0" y="0"/>
          <a:chExt cx="0" cy="0"/>
        </a:xfrm>
      </p:grpSpPr>
      <p:sp>
        <p:nvSpPr>
          <p:cNvPr id="3770" name="Shape 37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71" name="Shape 37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72" name="Shape 37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9" name="Shape 3799"/>
        <p:cNvGrpSpPr/>
        <p:nvPr/>
      </p:nvGrpSpPr>
      <p:grpSpPr>
        <a:xfrm>
          <a:off x="0" y="0"/>
          <a:ext cx="0" cy="0"/>
          <a:chOff x="0" y="0"/>
          <a:chExt cx="0" cy="0"/>
        </a:xfrm>
      </p:grpSpPr>
      <p:sp>
        <p:nvSpPr>
          <p:cNvPr id="3800" name="Shape 380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01" name="Shape 380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02" name="Shape 380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6" name="Shape 3816"/>
        <p:cNvGrpSpPr/>
        <p:nvPr/>
      </p:nvGrpSpPr>
      <p:grpSpPr>
        <a:xfrm>
          <a:off x="0" y="0"/>
          <a:ext cx="0" cy="0"/>
          <a:chOff x="0" y="0"/>
          <a:chExt cx="0" cy="0"/>
        </a:xfrm>
      </p:grpSpPr>
      <p:sp>
        <p:nvSpPr>
          <p:cNvPr id="3817" name="Shape 38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18" name="Shape 38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This method can be used to copy/paste accounting lines and/or entire documents (in the case of copying an entire doc, they would copy excel rows 2-9 (the entire blue area) and paste it below (in excel row 10).</a:t>
            </a:r>
          </a:p>
        </p:txBody>
      </p:sp>
      <p:sp>
        <p:nvSpPr>
          <p:cNvPr id="3819" name="Shape 38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5" name="Shape 3825"/>
        <p:cNvGrpSpPr/>
        <p:nvPr/>
      </p:nvGrpSpPr>
      <p:grpSpPr>
        <a:xfrm>
          <a:off x="0" y="0"/>
          <a:ext cx="0" cy="0"/>
          <a:chOff x="0" y="0"/>
          <a:chExt cx="0" cy="0"/>
        </a:xfrm>
      </p:grpSpPr>
      <p:sp>
        <p:nvSpPr>
          <p:cNvPr id="3826" name="Shape 38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27" name="Shape 38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28" name="Shape 38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5" name="Shape 3835"/>
        <p:cNvGrpSpPr/>
        <p:nvPr/>
      </p:nvGrpSpPr>
      <p:grpSpPr>
        <a:xfrm>
          <a:off x="0" y="0"/>
          <a:ext cx="0" cy="0"/>
          <a:chOff x="0" y="0"/>
          <a:chExt cx="0" cy="0"/>
        </a:xfrm>
      </p:grpSpPr>
      <p:sp>
        <p:nvSpPr>
          <p:cNvPr id="3836" name="Shape 38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37" name="Shape 38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38" name="Shape 38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533" name="Shape 5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8" name="Shape 3848"/>
        <p:cNvGrpSpPr/>
        <p:nvPr/>
      </p:nvGrpSpPr>
      <p:grpSpPr>
        <a:xfrm>
          <a:off x="0" y="0"/>
          <a:ext cx="0" cy="0"/>
          <a:chOff x="0" y="0"/>
          <a:chExt cx="0" cy="0"/>
        </a:xfrm>
      </p:grpSpPr>
      <p:sp>
        <p:nvSpPr>
          <p:cNvPr id="3849" name="Shape 38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50" name="Shape 38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Notes: On the Document Creation screen a new upload feature has been added for Single form creation. </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Note: Document Number is NOT generated since the document number was defined in the template file.</a:t>
            </a:r>
          </a:p>
        </p:txBody>
      </p:sp>
      <p:sp>
        <p:nvSpPr>
          <p:cNvPr id="3851" name="Shape 38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9" name="Shape 3859"/>
        <p:cNvGrpSpPr/>
        <p:nvPr/>
      </p:nvGrpSpPr>
      <p:grpSpPr>
        <a:xfrm>
          <a:off x="0" y="0"/>
          <a:ext cx="0" cy="0"/>
          <a:chOff x="0" y="0"/>
          <a:chExt cx="0" cy="0"/>
        </a:xfrm>
      </p:grpSpPr>
      <p:sp>
        <p:nvSpPr>
          <p:cNvPr id="3860" name="Shape 38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61" name="Shape 38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62" name="Shape 38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0" name="Shape 3870"/>
        <p:cNvGrpSpPr/>
        <p:nvPr/>
      </p:nvGrpSpPr>
      <p:grpSpPr>
        <a:xfrm>
          <a:off x="0" y="0"/>
          <a:ext cx="0" cy="0"/>
          <a:chOff x="0" y="0"/>
          <a:chExt cx="0" cy="0"/>
        </a:xfrm>
      </p:grpSpPr>
      <p:sp>
        <p:nvSpPr>
          <p:cNvPr id="3871" name="Shape 38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72" name="Shape 387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73" name="Shape 387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0" name="Shape 3880"/>
        <p:cNvGrpSpPr/>
        <p:nvPr/>
      </p:nvGrpSpPr>
      <p:grpSpPr>
        <a:xfrm>
          <a:off x="0" y="0"/>
          <a:ext cx="0" cy="0"/>
          <a:chOff x="0" y="0"/>
          <a:chExt cx="0" cy="0"/>
        </a:xfrm>
      </p:grpSpPr>
      <p:sp>
        <p:nvSpPr>
          <p:cNvPr id="3881" name="Shape 38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82" name="Shape 388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Allroles135 in Test1</a:t>
            </a:r>
          </a:p>
        </p:txBody>
      </p:sp>
      <p:sp>
        <p:nvSpPr>
          <p:cNvPr id="3883" name="Shape 388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9" name="Shape 3889"/>
        <p:cNvGrpSpPr/>
        <p:nvPr/>
      </p:nvGrpSpPr>
      <p:grpSpPr>
        <a:xfrm>
          <a:off x="0" y="0"/>
          <a:ext cx="0" cy="0"/>
          <a:chOff x="0" y="0"/>
          <a:chExt cx="0" cy="0"/>
        </a:xfrm>
      </p:grpSpPr>
      <p:sp>
        <p:nvSpPr>
          <p:cNvPr id="3890" name="Shape 38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891" name="Shape 38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92" name="Shape 38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41" name="Shape 5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42" name="Shape 5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50" name="Shape 5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51" name="Shape 5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0" name="Shape 5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61" name="Shape 5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71" name="Shape 5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72" name="Shape 5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82" name="Shape 58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93345" lvl="0" marL="174625" marR="0" rtl="0" algn="l">
              <a:spcBef>
                <a:spcPts val="0"/>
              </a:spcBef>
              <a:spcAft>
                <a:spcPts val="600"/>
              </a:spcAft>
              <a:buClr>
                <a:srgbClr val="C60C30"/>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583" name="Shape 58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93" name="Shape 5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94" name="Shape 5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02" name="Shape 6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 Please do not include images of a check as this is PII sensitive information.</a:t>
            </a:r>
          </a:p>
        </p:txBody>
      </p:sp>
      <p:sp>
        <p:nvSpPr>
          <p:cNvPr id="603" name="Shape 6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12" name="Shape 6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 Click attachments button. This is what screen looks like when you do.</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Speak Note: Attachment Date is date attachment is added to the Form or Document.</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13" name="Shape 6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19" name="Shape 119"/>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23" name="Shape 62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Fill in required fields (marked with astrix), click Browse. Pop up window comes up. choose file, click open. When finished, click Upload</a:t>
            </a:r>
          </a:p>
        </p:txBody>
      </p:sp>
      <p:sp>
        <p:nvSpPr>
          <p:cNvPr id="624" name="Shape 62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32" name="Shape 63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33" name="Shape 63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3" name="Shape 6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 You can add correspondence in view, correct or amend. You can also add correspondence when a document is originally created as long as the form is SAVED first!!</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Field values generated upon saving:</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Creator</a:t>
            </a:r>
            <a:r>
              <a:rPr b="0" baseline="0" i="0" lang="en-US" sz="1200" u="none" cap="none" strike="noStrike">
                <a:solidFill>
                  <a:schemeClr val="dk1"/>
                </a:solidFill>
                <a:latin typeface="Arial"/>
                <a:ea typeface="Arial"/>
                <a:cs typeface="Arial"/>
                <a:sym typeface="Arial"/>
              </a:rPr>
              <a:t>: The user ID of the person that created the record.</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Created Date</a:t>
            </a:r>
            <a:r>
              <a:rPr b="0" baseline="0" i="0" lang="en-US" sz="1200" u="none" cap="none" strike="noStrike">
                <a:solidFill>
                  <a:schemeClr val="dk1"/>
                </a:solidFill>
                <a:latin typeface="Arial"/>
                <a:ea typeface="Arial"/>
                <a:cs typeface="Arial"/>
                <a:sym typeface="Arial"/>
              </a:rPr>
              <a:t>: The date correspondence was first entered.</a:t>
            </a:r>
          </a:p>
          <a:p>
            <a:pPr indent="0" lvl="0" marL="0" marR="0" rtl="0" algn="l">
              <a:lnSpc>
                <a:spcPct val="100000"/>
              </a:lnSpc>
              <a:spcBef>
                <a:spcPts val="360"/>
              </a:spcBef>
              <a:spcAft>
                <a:spcPts val="0"/>
              </a:spcAft>
              <a:buClr>
                <a:schemeClr val="dk1"/>
              </a:buClr>
              <a:buSzPct val="25000"/>
              <a:buFont typeface="Arial"/>
              <a:buNone/>
            </a:pPr>
            <a:r>
              <a:rPr b="1" baseline="0" i="0" lang="en-US" sz="1200" u="none" cap="none" strike="noStrike">
                <a:solidFill>
                  <a:schemeClr val="dk1"/>
                </a:solidFill>
                <a:latin typeface="Arial"/>
                <a:ea typeface="Arial"/>
                <a:cs typeface="Arial"/>
                <a:sym typeface="Arial"/>
              </a:rPr>
              <a:t>Record Number</a:t>
            </a:r>
            <a:r>
              <a:rPr b="0" baseline="0" i="0" lang="en-US" sz="1200" u="none" cap="none" strike="noStrike">
                <a:solidFill>
                  <a:schemeClr val="dk1"/>
                </a:solidFill>
                <a:latin typeface="Arial"/>
                <a:ea typeface="Arial"/>
                <a:cs typeface="Arial"/>
                <a:sym typeface="Arial"/>
              </a:rPr>
              <a:t>: The sequential number given to the correspondence record upon saving.</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Last Modified By: </a:t>
            </a:r>
            <a:r>
              <a:rPr b="0" baseline="0" i="0" lang="en-US" sz="1200" u="none" cap="none" strike="noStrike">
                <a:solidFill>
                  <a:schemeClr val="dk1"/>
                </a:solidFill>
                <a:latin typeface="Arial"/>
                <a:ea typeface="Arial"/>
                <a:cs typeface="Arial"/>
                <a:sym typeface="Arial"/>
              </a:rPr>
              <a:t>ID of person who last made an update to the record.</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Last Modified Date: </a:t>
            </a:r>
            <a:r>
              <a:rPr b="0" baseline="0" i="0" lang="en-US" sz="1200" u="none" cap="none" strike="noStrike">
                <a:solidFill>
                  <a:schemeClr val="dk1"/>
                </a:solidFill>
                <a:latin typeface="Arial"/>
                <a:ea typeface="Arial"/>
                <a:cs typeface="Arial"/>
                <a:sym typeface="Arial"/>
              </a:rPr>
              <a:t>Date record was last modified</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Additional Info on fields:</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Assignment Code: </a:t>
            </a:r>
            <a:r>
              <a:rPr b="0" baseline="0" i="0" lang="en-US" sz="1200" u="none" cap="none" strike="noStrike">
                <a:solidFill>
                  <a:schemeClr val="dk1"/>
                </a:solidFill>
                <a:latin typeface="Arial"/>
                <a:ea typeface="Arial"/>
                <a:cs typeface="Arial"/>
                <a:sym typeface="Arial"/>
              </a:rPr>
              <a:t>The code used to identify the GSA user responsible managing the Debt Account.</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Type of Correspondence: </a:t>
            </a:r>
            <a:r>
              <a:rPr b="0" baseline="0" i="0" lang="en-US" sz="1200" u="none" cap="none" strike="noStrike">
                <a:solidFill>
                  <a:schemeClr val="dk1"/>
                </a:solidFill>
                <a:latin typeface="Arial"/>
                <a:ea typeface="Arial"/>
                <a:cs typeface="Arial"/>
                <a:sym typeface="Arial"/>
              </a:rPr>
              <a:t>A drop down box containing correspondence types (Null, Resolution, Communication, Question, Chargeback, Chargeback - Resolution, Dispute and Other).</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Communication Source: </a:t>
            </a:r>
            <a:r>
              <a:rPr b="0" baseline="0" i="0" lang="en-US" sz="1200" u="none" cap="none" strike="noStrike">
                <a:solidFill>
                  <a:schemeClr val="dk1"/>
                </a:solidFill>
                <a:latin typeface="Arial"/>
                <a:ea typeface="Arial"/>
                <a:cs typeface="Arial"/>
                <a:sym typeface="Arial"/>
              </a:rPr>
              <a:t>Dropdown: (External System, Phone, Fax, Mail/Email, VSS)</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Public Publishing: </a:t>
            </a:r>
            <a:r>
              <a:rPr b="0" baseline="0" i="0" lang="en-US" sz="1200" u="none" cap="none" strike="noStrike">
                <a:solidFill>
                  <a:schemeClr val="dk1"/>
                </a:solidFill>
                <a:latin typeface="Arial"/>
                <a:ea typeface="Arial"/>
                <a:cs typeface="Arial"/>
                <a:sym typeface="Arial"/>
              </a:rPr>
              <a:t>Specifies if the correspondence record should be transmitted to VSS for public viewing. Defaults to False.</a:t>
            </a:r>
          </a:p>
          <a:p>
            <a:pPr indent="0" lvl="0" marL="0" marR="0" rtl="0" algn="l">
              <a:spcBef>
                <a:spcPts val="360"/>
              </a:spcBef>
              <a:spcAft>
                <a:spcPts val="0"/>
              </a:spcAft>
              <a:buSzPct val="25000"/>
              <a:buNone/>
            </a:pPr>
            <a:r>
              <a:rPr b="1" baseline="0" i="0" lang="en-US" sz="1200" u="none" cap="none" strike="noStrike">
                <a:solidFill>
                  <a:schemeClr val="dk1"/>
                </a:solidFill>
                <a:latin typeface="Arial"/>
                <a:ea typeface="Arial"/>
                <a:cs typeface="Arial"/>
                <a:sym typeface="Arial"/>
              </a:rPr>
              <a:t>Correspondence</a:t>
            </a:r>
            <a:r>
              <a:rPr b="0" baseline="0" i="0" lang="en-US" sz="1200" u="none" cap="none" strike="noStrike">
                <a:solidFill>
                  <a:schemeClr val="dk1"/>
                </a:solidFill>
                <a:latin typeface="Arial"/>
                <a:ea typeface="Arial"/>
                <a:cs typeface="Arial"/>
                <a:sym typeface="Arial"/>
              </a:rPr>
              <a:t>:  Free form space provided for the user to enter the text to convey to the intended recipient. </a:t>
            </a:r>
          </a:p>
        </p:txBody>
      </p:sp>
      <p:sp>
        <p:nvSpPr>
          <p:cNvPr id="644" name="Shape 6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56" name="Shape 65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Click correspondence tab. This is what screen looks like. Show Back, Add, Save buttons.</a:t>
            </a:r>
          </a:p>
        </p:txBody>
      </p:sp>
      <p:sp>
        <p:nvSpPr>
          <p:cNvPr id="657" name="Shape 65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3" name="Shape 663"/>
        <p:cNvGrpSpPr/>
        <p:nvPr/>
      </p:nvGrpSpPr>
      <p:grpSpPr>
        <a:xfrm>
          <a:off x="0" y="0"/>
          <a:ext cx="0" cy="0"/>
          <a:chOff x="0" y="0"/>
          <a:chExt cx="0" cy="0"/>
        </a:xfrm>
      </p:grpSpPr>
      <p:sp>
        <p:nvSpPr>
          <p:cNvPr id="664" name="Shape 66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665" name="Shape 66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 name="Shape 671"/>
        <p:cNvGrpSpPr/>
        <p:nvPr/>
      </p:nvGrpSpPr>
      <p:grpSpPr>
        <a:xfrm>
          <a:off x="0" y="0"/>
          <a:ext cx="0" cy="0"/>
          <a:chOff x="0" y="0"/>
          <a:chExt cx="0" cy="0"/>
        </a:xfrm>
      </p:grpSpPr>
      <p:sp>
        <p:nvSpPr>
          <p:cNvPr id="672" name="Shape 67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673" name="Shape 67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81" name="Shape 6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82" name="Shape 6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93" name="Shape 6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94" name="Shape 6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717" name="Shape 7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725" name="Shape 7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7" name="Shape 1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8" name="Shape 1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733" name="Shape 7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742" name="Shape 7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50" name="Shape 7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 Claims – Debt Account Start Date, Demand Letter Generation, and IP&amp;A Deferred Date equals date the first demand letter was generated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 DATE SLIDE prior to Region 6 and Region 7 slides</a:t>
            </a:r>
          </a:p>
        </p:txBody>
      </p:sp>
      <p:sp>
        <p:nvSpPr>
          <p:cNvPr id="751" name="Shape 7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60" name="Shape 7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 Claims – Debt Account Start Date, Demand Letter Generation, and IP&amp;A Deferred Date equals date the first demand letter was generated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 DATE SLIDE prior to Region 6 and Region 7 slides</a:t>
            </a:r>
          </a:p>
        </p:txBody>
      </p:sp>
      <p:sp>
        <p:nvSpPr>
          <p:cNvPr id="761" name="Shape 7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69" name="Shape 7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 Claims – Debt Account Start Date, Demand Letter Generation, and IP&amp;A Deferred Date equals date the first demand letter was generated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 DATE SLIDE prior to Region 6 and Region 7 slides</a:t>
            </a:r>
          </a:p>
        </p:txBody>
      </p:sp>
      <p:sp>
        <p:nvSpPr>
          <p:cNvPr id="770" name="Shape 7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79" name="Shape 7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 Claims – Debt Account Start Date, Demand Letter Generation, and IP&amp;A Deferred Date equals date the first demand letter was generated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 DATE SLIDE prior to Region 6 and Region 7 slides</a:t>
            </a:r>
          </a:p>
        </p:txBody>
      </p:sp>
      <p:sp>
        <p:nvSpPr>
          <p:cNvPr id="780" name="Shape 7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89" name="Shape 7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All Claims – Debt Account Start Date, Demand Letter Generation, and IP&amp;A Deferred Date equals date the first demand letter was generated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ADD DATE SLIDE prior to Region 6 and Region 7 slides</a:t>
            </a:r>
          </a:p>
        </p:txBody>
      </p:sp>
      <p:sp>
        <p:nvSpPr>
          <p:cNvPr id="790" name="Shape 7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98" name="Shape 7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99" name="Shape 7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07" name="Shape 8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08" name="Shape 8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16" name="Shape 81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17" name="Shape 81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7" name="Shape 1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 claim is any debt/money owed to GSA as a result of non-billing, non-goods or services providing actions by 1) GSA, 2) a GSA customer, 3) a GSA vendor, or 4) a separated (former) GSA employee.</a:t>
            </a:r>
          </a:p>
        </p:txBody>
      </p:sp>
      <p:sp>
        <p:nvSpPr>
          <p:cNvPr id="138" name="Shape 1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 name="Shape 824"/>
        <p:cNvGrpSpPr/>
        <p:nvPr/>
      </p:nvGrpSpPr>
      <p:grpSpPr>
        <a:xfrm>
          <a:off x="0" y="0"/>
          <a:ext cx="0" cy="0"/>
          <a:chOff x="0" y="0"/>
          <a:chExt cx="0" cy="0"/>
        </a:xfrm>
      </p:grpSpPr>
      <p:sp>
        <p:nvSpPr>
          <p:cNvPr id="825" name="Shape 8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26" name="Shape 8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27" name="Shape 8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36" name="Shape 8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37" name="Shape 8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4" name="Shape 844"/>
        <p:cNvGrpSpPr/>
        <p:nvPr/>
      </p:nvGrpSpPr>
      <p:grpSpPr>
        <a:xfrm>
          <a:off x="0" y="0"/>
          <a:ext cx="0" cy="0"/>
          <a:chOff x="0" y="0"/>
          <a:chExt cx="0" cy="0"/>
        </a:xfrm>
      </p:grpSpPr>
      <p:sp>
        <p:nvSpPr>
          <p:cNvPr id="845" name="Shape 845"/>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846" name="Shape 84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2" name="Shape 852"/>
        <p:cNvGrpSpPr/>
        <p:nvPr/>
      </p:nvGrpSpPr>
      <p:grpSpPr>
        <a:xfrm>
          <a:off x="0" y="0"/>
          <a:ext cx="0" cy="0"/>
          <a:chOff x="0" y="0"/>
          <a:chExt cx="0" cy="0"/>
        </a:xfrm>
      </p:grpSpPr>
      <p:sp>
        <p:nvSpPr>
          <p:cNvPr id="853" name="Shape 8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54" name="Shape 85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55" name="Shape 85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94" name="Shape 8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95" name="Shape 8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34" name="Shape 9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35" name="Shape 9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44" name="Shape 9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45" name="Shape 9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1" name="Shape 951"/>
        <p:cNvGrpSpPr/>
        <p:nvPr/>
      </p:nvGrpSpPr>
      <p:grpSpPr>
        <a:xfrm>
          <a:off x="0" y="0"/>
          <a:ext cx="0" cy="0"/>
          <a:chOff x="0" y="0"/>
          <a:chExt cx="0" cy="0"/>
        </a:xfrm>
      </p:grpSpPr>
      <p:sp>
        <p:nvSpPr>
          <p:cNvPr id="952" name="Shape 9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53" name="Shape 9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54" name="Shape 9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2" name="Shape 962"/>
        <p:cNvGrpSpPr/>
        <p:nvPr/>
      </p:nvGrpSpPr>
      <p:grpSpPr>
        <a:xfrm>
          <a:off x="0" y="0"/>
          <a:ext cx="0" cy="0"/>
          <a:chOff x="0" y="0"/>
          <a:chExt cx="0" cy="0"/>
        </a:xfrm>
      </p:grpSpPr>
      <p:sp>
        <p:nvSpPr>
          <p:cNvPr id="963" name="Shape 9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64" name="Shape 9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65" name="Shape 9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74" name="Shape 97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75" name="Shape 97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1" name="Shape 1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174625" lvl="0" marL="174625" marR="0" rtl="0" algn="l">
              <a:spcBef>
                <a:spcPts val="0"/>
              </a:spcBef>
              <a:spcAft>
                <a:spcPts val="0"/>
              </a:spcAft>
              <a:buClr>
                <a:srgbClr val="C60C30"/>
              </a:buClr>
              <a:buSzPct val="80000"/>
              <a:buFont typeface="Arial"/>
              <a:buChar char="•"/>
            </a:pPr>
            <a:r>
              <a:rPr b="0" baseline="0" i="0" lang="en-US" sz="1600" u="none" cap="none" strike="noStrike">
                <a:solidFill>
                  <a:schemeClr val="dk1"/>
                </a:solidFill>
                <a:latin typeface="Arial"/>
                <a:ea typeface="Arial"/>
                <a:cs typeface="Arial"/>
                <a:sym typeface="Arial"/>
              </a:rPr>
              <a:t>Debt Account Document Type:</a:t>
            </a:r>
          </a:p>
          <a:p>
            <a:pPr indent="-174625" lvl="1" marL="631825" marR="0" rtl="0" algn="l">
              <a:spcBef>
                <a:spcPts val="1200"/>
              </a:spcBef>
              <a:spcAft>
                <a:spcPts val="0"/>
              </a:spcAft>
              <a:buClr>
                <a:srgbClr val="C60C30"/>
              </a:buClr>
              <a:buSzPct val="80000"/>
              <a:buFont typeface="Arial"/>
              <a:buChar char="•"/>
            </a:pPr>
            <a:r>
              <a:rPr b="0" baseline="0" i="0" lang="en-US" sz="1600" u="none" cap="none" strike="noStrike">
                <a:solidFill>
                  <a:schemeClr val="dk1"/>
                </a:solidFill>
                <a:latin typeface="Arial"/>
                <a:ea typeface="Arial"/>
                <a:cs typeface="Arial"/>
                <a:sym typeface="Arial"/>
              </a:rPr>
              <a:t>Document Category = DA</a:t>
            </a:r>
          </a:p>
          <a:p>
            <a:pPr indent="-174625" lvl="1" marL="631825" marR="0" rtl="0" algn="l">
              <a:spcBef>
                <a:spcPts val="1200"/>
              </a:spcBef>
              <a:spcAft>
                <a:spcPts val="0"/>
              </a:spcAft>
              <a:buClr>
                <a:srgbClr val="C60C30"/>
              </a:buClr>
              <a:buSzPct val="80000"/>
              <a:buFont typeface="Arial"/>
              <a:buChar char="•"/>
            </a:pPr>
            <a:r>
              <a:rPr b="0" baseline="0" i="0" lang="en-US" sz="1600" u="none" cap="none" strike="noStrike">
                <a:solidFill>
                  <a:schemeClr val="dk1"/>
                </a:solidFill>
                <a:latin typeface="Arial"/>
                <a:ea typeface="Arial"/>
                <a:cs typeface="Arial"/>
                <a:sym typeface="Arial"/>
              </a:rPr>
              <a:t>Establishes the claim/debt in Pegasys</a:t>
            </a:r>
          </a:p>
          <a:p>
            <a:pPr indent="-174625" lvl="1" marL="631825" marR="0" rtl="0" algn="l">
              <a:spcBef>
                <a:spcPts val="1200"/>
              </a:spcBef>
              <a:spcAft>
                <a:spcPts val="0"/>
              </a:spcAft>
              <a:buClr>
                <a:srgbClr val="C60C30"/>
              </a:buClr>
              <a:buSzPct val="80000"/>
              <a:buFont typeface="Arial"/>
              <a:buChar char="•"/>
            </a:pPr>
            <a:r>
              <a:rPr b="0" baseline="0" i="0" lang="en-US" sz="1600" u="none" cap="none" strike="noStrike">
                <a:solidFill>
                  <a:schemeClr val="dk1"/>
                </a:solidFill>
                <a:latin typeface="Arial"/>
                <a:ea typeface="Arial"/>
                <a:cs typeface="Arial"/>
                <a:sym typeface="Arial"/>
              </a:rPr>
              <a:t>Accounts Receivable Transaction</a:t>
            </a:r>
          </a:p>
          <a:p>
            <a:pPr indent="-174625" lvl="2" marL="1089025" marR="0" rtl="0" algn="l">
              <a:spcBef>
                <a:spcPts val="1200"/>
              </a:spcBef>
              <a:spcAft>
                <a:spcPts val="600"/>
              </a:spcAft>
              <a:buClr>
                <a:srgbClr val="C60C30"/>
              </a:buClr>
              <a:buSzPct val="80000"/>
              <a:buFont typeface="Arial"/>
              <a:buChar char="•"/>
            </a:pPr>
            <a:r>
              <a:rPr b="0" baseline="0" i="0" lang="en-US" sz="1600" u="none" cap="none" strike="noStrike">
                <a:solidFill>
                  <a:schemeClr val="dk1"/>
                </a:solidFill>
                <a:latin typeface="Arial"/>
                <a:ea typeface="Arial"/>
                <a:cs typeface="Arial"/>
                <a:sym typeface="Arial"/>
              </a:rPr>
              <a:t>I.e. money </a:t>
            </a:r>
            <a:r>
              <a:rPr b="0" baseline="0" i="1" lang="en-US" sz="1600" u="none" cap="none" strike="noStrike">
                <a:solidFill>
                  <a:schemeClr val="dk1"/>
                </a:solidFill>
                <a:latin typeface="Arial"/>
                <a:ea typeface="Arial"/>
                <a:cs typeface="Arial"/>
                <a:sym typeface="Arial"/>
              </a:rPr>
              <a:t>owed</a:t>
            </a:r>
            <a:r>
              <a:rPr b="0" baseline="0" i="0" lang="en-US" sz="1600" u="none" cap="none" strike="noStrike">
                <a:solidFill>
                  <a:schemeClr val="dk1"/>
                </a:solidFill>
                <a:latin typeface="Arial"/>
                <a:ea typeface="Arial"/>
                <a:cs typeface="Arial"/>
                <a:sym typeface="Arial"/>
              </a:rPr>
              <a:t> to GSA</a:t>
            </a:r>
          </a:p>
        </p:txBody>
      </p:sp>
      <p:sp>
        <p:nvSpPr>
          <p:cNvPr id="162" name="Shape 1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86" name="Shape 9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87" name="Shape 9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97" name="Shape 99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98" name="Shape 99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5" name="Shape 1005"/>
        <p:cNvGrpSpPr/>
        <p:nvPr/>
      </p:nvGrpSpPr>
      <p:grpSpPr>
        <a:xfrm>
          <a:off x="0" y="0"/>
          <a:ext cx="0" cy="0"/>
          <a:chOff x="0" y="0"/>
          <a:chExt cx="0" cy="0"/>
        </a:xfrm>
      </p:grpSpPr>
      <p:sp>
        <p:nvSpPr>
          <p:cNvPr id="1006" name="Shape 10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07" name="Shape 10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08" name="Shape 10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17" name="Shape 101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18" name="Shape 101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28" name="Shape 102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29" name="Shape 102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38" name="Shape 103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39" name="Shape 103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7" name="Shape 1047"/>
        <p:cNvGrpSpPr/>
        <p:nvPr/>
      </p:nvGrpSpPr>
      <p:grpSpPr>
        <a:xfrm>
          <a:off x="0" y="0"/>
          <a:ext cx="0" cy="0"/>
          <a:chOff x="0" y="0"/>
          <a:chExt cx="0" cy="0"/>
        </a:xfrm>
      </p:grpSpPr>
      <p:sp>
        <p:nvSpPr>
          <p:cNvPr id="1048" name="Shape 10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49" name="Shape 10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50" name="Shape 10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 name="Shape 1058"/>
        <p:cNvGrpSpPr/>
        <p:nvPr/>
      </p:nvGrpSpPr>
      <p:grpSpPr>
        <a:xfrm>
          <a:off x="0" y="0"/>
          <a:ext cx="0" cy="0"/>
          <a:chOff x="0" y="0"/>
          <a:chExt cx="0" cy="0"/>
        </a:xfrm>
      </p:grpSpPr>
      <p:sp>
        <p:nvSpPr>
          <p:cNvPr id="1059" name="Shape 10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60" name="Shape 10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61" name="Shape 10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70" name="Shape 10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71" name="Shape 10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 name="Shape 1078"/>
        <p:cNvGrpSpPr/>
        <p:nvPr/>
      </p:nvGrpSpPr>
      <p:grpSpPr>
        <a:xfrm>
          <a:off x="0" y="0"/>
          <a:ext cx="0" cy="0"/>
          <a:chOff x="0" y="0"/>
          <a:chExt cx="0" cy="0"/>
        </a:xfrm>
      </p:grpSpPr>
      <p:sp>
        <p:nvSpPr>
          <p:cNvPr id="1079" name="Shape 10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80" name="Shape 10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81" name="Shape 10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5" name="Shape 2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This diagram represents the complete Debt Account process flow.</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We’ll look at different parts of the lifecycle throughout this section.</a:t>
            </a:r>
          </a:p>
        </p:txBody>
      </p:sp>
      <p:sp>
        <p:nvSpPr>
          <p:cNvPr id="226" name="Shape 2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90" name="Shape 10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091" name="Shape 10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9" name="Shape 1099"/>
        <p:cNvGrpSpPr/>
        <p:nvPr/>
      </p:nvGrpSpPr>
      <p:grpSpPr>
        <a:xfrm>
          <a:off x="0" y="0"/>
          <a:ext cx="0" cy="0"/>
          <a:chOff x="0" y="0"/>
          <a:chExt cx="0" cy="0"/>
        </a:xfrm>
      </p:grpSpPr>
      <p:sp>
        <p:nvSpPr>
          <p:cNvPr id="1100" name="Shape 110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01" name="Shape 110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102" name="Shape 110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 name="Shape 1110"/>
        <p:cNvGrpSpPr/>
        <p:nvPr/>
      </p:nvGrpSpPr>
      <p:grpSpPr>
        <a:xfrm>
          <a:off x="0" y="0"/>
          <a:ext cx="0" cy="0"/>
          <a:chOff x="0" y="0"/>
          <a:chExt cx="0" cy="0"/>
        </a:xfrm>
      </p:grpSpPr>
      <p:sp>
        <p:nvSpPr>
          <p:cNvPr id="1111" name="Shape 11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12" name="Shape 11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113" name="Shape 11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0" name="Shape 1120"/>
        <p:cNvGrpSpPr/>
        <p:nvPr/>
      </p:nvGrpSpPr>
      <p:grpSpPr>
        <a:xfrm>
          <a:off x="0" y="0"/>
          <a:ext cx="0" cy="0"/>
          <a:chOff x="0" y="0"/>
          <a:chExt cx="0" cy="0"/>
        </a:xfrm>
      </p:grpSpPr>
      <p:sp>
        <p:nvSpPr>
          <p:cNvPr id="1121" name="Shape 11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22" name="Shape 11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123" name="Shape 11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34" name="Shape 11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GSA only records a single debtor on the Debt Account entity. As such, the full collection amount is apportioned to the sole debtor.</a:t>
            </a:r>
          </a:p>
        </p:txBody>
      </p:sp>
      <p:sp>
        <p:nvSpPr>
          <p:cNvPr id="1135" name="Shape 11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43" name="Shape 11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44" name="Shape 11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1" name="Shape 1151"/>
        <p:cNvGrpSpPr/>
        <p:nvPr/>
      </p:nvGrpSpPr>
      <p:grpSpPr>
        <a:xfrm>
          <a:off x="0" y="0"/>
          <a:ext cx="0" cy="0"/>
          <a:chOff x="0" y="0"/>
          <a:chExt cx="0" cy="0"/>
        </a:xfrm>
      </p:grpSpPr>
      <p:sp>
        <p:nvSpPr>
          <p:cNvPr id="1152" name="Shape 11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53" name="Shape 11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54" name="Shape 11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3" name="Shape 1163"/>
        <p:cNvGrpSpPr/>
        <p:nvPr/>
      </p:nvGrpSpPr>
      <p:grpSpPr>
        <a:xfrm>
          <a:off x="0" y="0"/>
          <a:ext cx="0" cy="0"/>
          <a:chOff x="0" y="0"/>
          <a:chExt cx="0" cy="0"/>
        </a:xfrm>
      </p:grpSpPr>
      <p:sp>
        <p:nvSpPr>
          <p:cNvPr id="1164" name="Shape 11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65" name="Shape 11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66" name="Shape 11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76" name="Shape 117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77" name="Shape 117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88" name="Shape 118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89" name="Shape 118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5" name="Shape 3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6" name="Shape 3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99" name="Shape 11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00" name="Shape 12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10" name="Shape 12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11" name="Shape 12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9" name="Shape 1219"/>
        <p:cNvGrpSpPr/>
        <p:nvPr/>
      </p:nvGrpSpPr>
      <p:grpSpPr>
        <a:xfrm>
          <a:off x="0" y="0"/>
          <a:ext cx="0" cy="0"/>
          <a:chOff x="0" y="0"/>
          <a:chExt cx="0" cy="0"/>
        </a:xfrm>
      </p:grpSpPr>
      <p:sp>
        <p:nvSpPr>
          <p:cNvPr id="1220" name="Shape 12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21" name="Shape 122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22" name="Shape 122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8" name="Shape 1228"/>
        <p:cNvGrpSpPr/>
        <p:nvPr/>
      </p:nvGrpSpPr>
      <p:grpSpPr>
        <a:xfrm>
          <a:off x="0" y="0"/>
          <a:ext cx="0" cy="0"/>
          <a:chOff x="0" y="0"/>
          <a:chExt cx="0" cy="0"/>
        </a:xfrm>
      </p:grpSpPr>
      <p:sp>
        <p:nvSpPr>
          <p:cNvPr id="1229" name="Shape 122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30" name="Shape 123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Remove blue box…single bullet</a:t>
            </a:r>
          </a:p>
        </p:txBody>
      </p:sp>
      <p:sp>
        <p:nvSpPr>
          <p:cNvPr id="1231" name="Shape 123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7" name="Shape 1237"/>
        <p:cNvGrpSpPr/>
        <p:nvPr/>
      </p:nvGrpSpPr>
      <p:grpSpPr>
        <a:xfrm>
          <a:off x="0" y="0"/>
          <a:ext cx="0" cy="0"/>
          <a:chOff x="0" y="0"/>
          <a:chExt cx="0" cy="0"/>
        </a:xfrm>
      </p:grpSpPr>
      <p:sp>
        <p:nvSpPr>
          <p:cNvPr id="1238" name="Shape 12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39" name="Shape 123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40" name="Shape 124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249" name="Shape 1249"/>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57" name="Shape 125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58" name="Shape 125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65" name="Shape 12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66" name="Shape 12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75" name="Shape 127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76" name="Shape 127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2" name="Shape 1282"/>
        <p:cNvGrpSpPr/>
        <p:nvPr/>
      </p:nvGrpSpPr>
      <p:grpSpPr>
        <a:xfrm>
          <a:off x="0" y="0"/>
          <a:ext cx="0" cy="0"/>
          <a:chOff x="0" y="0"/>
          <a:chExt cx="0" cy="0"/>
        </a:xfrm>
      </p:grpSpPr>
      <p:sp>
        <p:nvSpPr>
          <p:cNvPr id="1283" name="Shape 12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84" name="Shape 12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85" name="Shape 12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1.jpg"/><Relationship Id="rId4" Type="http://schemas.openxmlformats.org/officeDocument/2006/relationships/image" Target="../media/image06.jpg"/><Relationship Id="rId5" Type="http://schemas.openxmlformats.org/officeDocument/2006/relationships/image" Target="../media/image0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 Id="rId3" Type="http://schemas.openxmlformats.org/officeDocument/2006/relationships/image" Target="../media/image01.jpg"/><Relationship Id="rId4" Type="http://schemas.openxmlformats.org/officeDocument/2006/relationships/image" Target="../media/image06.jpg"/><Relationship Id="rId5" Type="http://schemas.openxmlformats.org/officeDocument/2006/relationships/image" Target="../media/image0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3.png"/><Relationship Id="rId3" Type="http://schemas.openxmlformats.org/officeDocument/2006/relationships/image" Target="../media/image01.jpg"/><Relationship Id="rId4" Type="http://schemas.openxmlformats.org/officeDocument/2006/relationships/image" Target="../media/image06.jpg"/><Relationship Id="rId5" Type="http://schemas.openxmlformats.org/officeDocument/2006/relationships/image" Target="../media/image0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pic>
        <p:nvPicPr>
          <p:cNvPr id="17" name="Shape 17"/>
          <p:cNvPicPr preferRelativeResize="0"/>
          <p:nvPr/>
        </p:nvPicPr>
        <p:blipFill rotWithShape="1">
          <a:blip r:embed="rId2">
            <a:alphaModFix/>
          </a:blip>
          <a:srcRect b="0" l="0" r="0" t="0"/>
          <a:stretch/>
        </p:blipFill>
        <p:spPr>
          <a:xfrm>
            <a:off x="7743825" y="5838825"/>
            <a:ext cx="1109663" cy="766763"/>
          </a:xfrm>
          <a:prstGeom prst="rect">
            <a:avLst/>
          </a:prstGeom>
          <a:noFill/>
          <a:ln>
            <a:noFill/>
          </a:ln>
        </p:spPr>
      </p:pic>
      <p:pic>
        <p:nvPicPr>
          <p:cNvPr id="18" name="Shape 18"/>
          <p:cNvPicPr preferRelativeResize="0"/>
          <p:nvPr/>
        </p:nvPicPr>
        <p:blipFill rotWithShape="1">
          <a:blip r:embed="rId3">
            <a:alphaModFix/>
          </a:blip>
          <a:srcRect b="-22" l="0" r="77934" t="0"/>
          <a:stretch/>
        </p:blipFill>
        <p:spPr>
          <a:xfrm>
            <a:off x="0" y="-1588"/>
            <a:ext cx="2017713" cy="6859587"/>
          </a:xfrm>
          <a:prstGeom prst="rect">
            <a:avLst/>
          </a:prstGeom>
          <a:noFill/>
          <a:ln>
            <a:noFill/>
          </a:ln>
        </p:spPr>
      </p:pic>
      <p:pic>
        <p:nvPicPr>
          <p:cNvPr id="19" name="Shape 19"/>
          <p:cNvPicPr preferRelativeResize="0"/>
          <p:nvPr/>
        </p:nvPicPr>
        <p:blipFill rotWithShape="1">
          <a:blip r:embed="rId4">
            <a:alphaModFix/>
          </a:blip>
          <a:srcRect b="0" l="0" r="0" t="0"/>
          <a:stretch/>
        </p:blipFill>
        <p:spPr>
          <a:xfrm>
            <a:off x="6032500" y="3178175"/>
            <a:ext cx="3111500" cy="2046288"/>
          </a:xfrm>
          <a:prstGeom prst="rect">
            <a:avLst/>
          </a:prstGeom>
          <a:noFill/>
          <a:ln>
            <a:noFill/>
          </a:ln>
        </p:spPr>
      </p:pic>
      <p:pic>
        <p:nvPicPr>
          <p:cNvPr id="20" name="Shape 20"/>
          <p:cNvPicPr preferRelativeResize="0"/>
          <p:nvPr/>
        </p:nvPicPr>
        <p:blipFill rotWithShape="1">
          <a:blip r:embed="rId3">
            <a:alphaModFix/>
          </a:blip>
          <a:srcRect b="23795" l="21790" r="0" t="75464"/>
          <a:stretch/>
        </p:blipFill>
        <p:spPr>
          <a:xfrm>
            <a:off x="1992313" y="5173662"/>
            <a:ext cx="7151686" cy="50799"/>
          </a:xfrm>
          <a:prstGeom prst="rect">
            <a:avLst/>
          </a:prstGeom>
          <a:noFill/>
          <a:ln>
            <a:noFill/>
          </a:ln>
        </p:spPr>
      </p:pic>
      <p:pic>
        <p:nvPicPr>
          <p:cNvPr id="21" name="Shape 21"/>
          <p:cNvPicPr preferRelativeResize="0"/>
          <p:nvPr/>
        </p:nvPicPr>
        <p:blipFill rotWithShape="1">
          <a:blip r:embed="rId5">
            <a:alphaModFix/>
          </a:blip>
          <a:srcRect b="0" l="0" r="0" t="0"/>
          <a:stretch/>
        </p:blipFill>
        <p:spPr>
          <a:xfrm>
            <a:off x="2001838" y="3236913"/>
            <a:ext cx="4040187" cy="1939925"/>
          </a:xfrm>
          <a:prstGeom prst="rect">
            <a:avLst/>
          </a:prstGeom>
          <a:noFill/>
          <a:ln>
            <a:noFill/>
          </a:ln>
        </p:spPr>
      </p:pic>
      <p:pic>
        <p:nvPicPr>
          <p:cNvPr id="22" name="Shape 22"/>
          <p:cNvPicPr preferRelativeResize="0"/>
          <p:nvPr/>
        </p:nvPicPr>
        <p:blipFill rotWithShape="1">
          <a:blip r:embed="rId3">
            <a:alphaModFix/>
          </a:blip>
          <a:srcRect b="52986" l="21893" r="0" t="46342"/>
          <a:stretch/>
        </p:blipFill>
        <p:spPr>
          <a:xfrm>
            <a:off x="2001838" y="3176588"/>
            <a:ext cx="7142161" cy="46036"/>
          </a:xfrm>
          <a:prstGeom prst="rect">
            <a:avLst/>
          </a:prstGeom>
          <a:noFill/>
          <a:ln>
            <a:noFill/>
          </a:ln>
        </p:spPr>
      </p:pic>
      <p:sp>
        <p:nvSpPr>
          <p:cNvPr id="23" name="Shape 23"/>
          <p:cNvSpPr txBox="1"/>
          <p:nvPr>
            <p:ph type="ctrTitle"/>
          </p:nvPr>
        </p:nvSpPr>
        <p:spPr>
          <a:xfrm>
            <a:off x="2133600" y="1600200"/>
            <a:ext cx="7015163" cy="1295400"/>
          </a:xfrm>
          <a:prstGeom prst="rect">
            <a:avLst/>
          </a:prstGeom>
          <a:noFill/>
          <a:ln>
            <a:noFill/>
          </a:ln>
        </p:spPr>
        <p:txBody>
          <a:bodyPr anchorCtr="0" anchor="ctr" bIns="91425" lIns="91425" rIns="91425" tIns="91425"/>
          <a:lstStyle>
            <a:lvl1pPr indent="0" marL="0" marR="0" rtl="0" algn="l">
              <a:spcBef>
                <a:spcPts val="0"/>
              </a:spcBef>
              <a:spcAft>
                <a:spcPts val="0"/>
              </a:spcAft>
              <a:defRPr b="1" baseline="0" i="0" sz="3200" u="none" cap="none" strike="noStrike">
                <a:solidFill>
                  <a:schemeClr val="dk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24" name="Shape 24"/>
          <p:cNvSpPr txBox="1"/>
          <p:nvPr>
            <p:ph idx="1" type="subTitle"/>
          </p:nvPr>
        </p:nvSpPr>
        <p:spPr>
          <a:xfrm>
            <a:off x="2159000" y="2819400"/>
            <a:ext cx="6934199" cy="838199"/>
          </a:xfrm>
          <a:prstGeom prst="rect">
            <a:avLst/>
          </a:prstGeom>
          <a:noFill/>
          <a:ln>
            <a:noFill/>
          </a:ln>
        </p:spPr>
        <p:txBody>
          <a:bodyPr anchorCtr="0" anchor="t" bIns="91425" lIns="91425" rIns="91425" tIns="91425"/>
          <a:lstStyle>
            <a:lvl1pPr indent="0" marL="0" marR="0" rtl="0" algn="l">
              <a:spcBef>
                <a:spcPts val="400"/>
              </a:spcBef>
              <a:spcAft>
                <a:spcPts val="0"/>
              </a:spcAft>
              <a:buClr>
                <a:srgbClr val="AF242B"/>
              </a:buClr>
              <a:buFont typeface="Noto Sans Symbols"/>
              <a:buNone/>
              <a:defRPr b="0" baseline="0" i="0" sz="20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2133600" y="6553200"/>
            <a:ext cx="4343400" cy="304799"/>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9" name="Shape 69"/>
        <p:cNvGrpSpPr/>
        <p:nvPr/>
      </p:nvGrpSpPr>
      <p:grpSpPr>
        <a:xfrm>
          <a:off x="0" y="0"/>
          <a:ext cx="0" cy="0"/>
          <a:chOff x="0" y="0"/>
          <a:chExt cx="0" cy="0"/>
        </a:xfrm>
      </p:grpSpPr>
      <p:sp>
        <p:nvSpPr>
          <p:cNvPr id="70" name="Shape 70"/>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71" name="Shape 71"/>
          <p:cNvSpPr txBox="1"/>
          <p:nvPr>
            <p:ph idx="1" type="body"/>
          </p:nvPr>
        </p:nvSpPr>
        <p:spPr>
          <a:xfrm rot="5400000">
            <a:off x="2499518" y="-624681"/>
            <a:ext cx="4525961" cy="8229600"/>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72" name="Shape 7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4980782" y="2172493"/>
            <a:ext cx="5802311" cy="2120899"/>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76" name="Shape 76"/>
          <p:cNvSpPr txBox="1"/>
          <p:nvPr>
            <p:ph idx="1" type="body"/>
          </p:nvPr>
        </p:nvSpPr>
        <p:spPr>
          <a:xfrm rot="5400000">
            <a:off x="661194" y="126206"/>
            <a:ext cx="5802311" cy="6213475"/>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77" name="Shape 7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8" name="Shape 7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79" name="Shape 79"/>
        <p:cNvGrpSpPr/>
        <p:nvPr/>
      </p:nvGrpSpPr>
      <p:grpSpPr>
        <a:xfrm>
          <a:off x="0" y="0"/>
          <a:ext cx="0" cy="0"/>
          <a:chOff x="0" y="0"/>
          <a:chExt cx="0" cy="0"/>
        </a:xfrm>
      </p:grpSpPr>
      <p:sp>
        <p:nvSpPr>
          <p:cNvPr id="80" name="Shape 80"/>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81" name="Shape 8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82" name="Shape 8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83" name="Shape 83"/>
        <p:cNvGrpSpPr/>
        <p:nvPr/>
      </p:nvGrpSpPr>
      <p:grpSpPr>
        <a:xfrm>
          <a:off x="0" y="0"/>
          <a:ext cx="0" cy="0"/>
          <a:chOff x="0" y="0"/>
          <a:chExt cx="0" cy="0"/>
        </a:xfrm>
      </p:grpSpPr>
      <p:sp>
        <p:nvSpPr>
          <p:cNvPr id="84" name="Shape 84"/>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85" name="Shape 8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5" name="Shape 235"/>
        <p:cNvGrpSpPr/>
        <p:nvPr/>
      </p:nvGrpSpPr>
      <p:grpSpPr>
        <a:xfrm>
          <a:off x="0" y="0"/>
          <a:ext cx="0" cy="0"/>
          <a:chOff x="0" y="0"/>
          <a:chExt cx="0" cy="0"/>
        </a:xfrm>
      </p:grpSpPr>
      <p:sp>
        <p:nvSpPr>
          <p:cNvPr id="236" name="Shape 236"/>
          <p:cNvSpPr txBox="1"/>
          <p:nvPr>
            <p:ph type="title"/>
          </p:nvPr>
        </p:nvSpPr>
        <p:spPr>
          <a:xfrm>
            <a:off x="722312" y="4406900"/>
            <a:ext cx="7772400" cy="1362075"/>
          </a:xfrm>
          <a:prstGeom prst="rect">
            <a:avLst/>
          </a:prstGeom>
          <a:noFill/>
          <a:ln>
            <a:noFill/>
          </a:ln>
        </p:spPr>
        <p:txBody>
          <a:bodyPr anchorCtr="0" anchor="t" bIns="91425" lIns="91425" rIns="91425" tIns="91425"/>
          <a:lstStyle>
            <a:lvl1pPr rtl="0" algn="l">
              <a:spcBef>
                <a:spcPts val="0"/>
              </a:spcBef>
              <a:defRPr b="1" sz="4000" cap="none"/>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237" name="Shape 237"/>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marL="0" rtl="0">
              <a:spcBef>
                <a:spcPts val="0"/>
              </a:spcBef>
              <a:buFont typeface="Arial"/>
              <a:buNone/>
              <a:defRPr sz="2000"/>
            </a:lvl1pPr>
            <a:lvl2pPr indent="0" marL="457200" rtl="0">
              <a:spcBef>
                <a:spcPts val="0"/>
              </a:spcBef>
              <a:buFont typeface="Arial"/>
              <a:buNone/>
              <a:defRPr sz="1800"/>
            </a:lvl2pPr>
            <a:lvl3pPr indent="0" marL="914400" rtl="0">
              <a:spcBef>
                <a:spcPts val="0"/>
              </a:spcBef>
              <a:buFont typeface="Arial"/>
              <a:buNone/>
              <a:defRPr sz="1600"/>
            </a:lvl3pPr>
            <a:lvl4pPr indent="0" marL="1371600" rtl="0">
              <a:spcBef>
                <a:spcPts val="0"/>
              </a:spcBef>
              <a:buFont typeface="Arial"/>
              <a:buNone/>
              <a:defRPr sz="1400"/>
            </a:lvl4pPr>
            <a:lvl5pPr indent="0" marL="1828800" rtl="0">
              <a:spcBef>
                <a:spcPts val="0"/>
              </a:spcBef>
              <a:buFont typeface="Arial"/>
              <a:buNone/>
              <a:defRPr sz="1400"/>
            </a:lvl5pPr>
            <a:lvl6pPr indent="0" marL="2286000" rtl="0">
              <a:spcBef>
                <a:spcPts val="0"/>
              </a:spcBef>
              <a:buFont typeface="Arial"/>
              <a:buNone/>
              <a:defRPr sz="1400"/>
            </a:lvl6pPr>
            <a:lvl7pPr indent="0" marL="2743200" rtl="0">
              <a:spcBef>
                <a:spcPts val="0"/>
              </a:spcBef>
              <a:buFont typeface="Arial"/>
              <a:buNone/>
              <a:defRPr sz="1400"/>
            </a:lvl7pPr>
            <a:lvl8pPr indent="0" marL="3200400" rtl="0">
              <a:spcBef>
                <a:spcPts val="0"/>
              </a:spcBef>
              <a:buFont typeface="Arial"/>
              <a:buNone/>
              <a:defRPr sz="1400"/>
            </a:lvl8pPr>
            <a:lvl9pPr indent="0" marL="3657600" rtl="0">
              <a:spcBef>
                <a:spcPts val="0"/>
              </a:spcBef>
              <a:buFont typeface="Arial"/>
              <a:buNone/>
              <a:defRPr sz="1400"/>
            </a:lvl9pPr>
          </a:lstStyle>
          <a:p/>
        </p:txBody>
      </p:sp>
      <p:sp>
        <p:nvSpPr>
          <p:cNvPr id="238" name="Shape 23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39" name="Shape 239"/>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40" name="Shape 240"/>
        <p:cNvGrpSpPr/>
        <p:nvPr/>
      </p:nvGrpSpPr>
      <p:grpSpPr>
        <a:xfrm>
          <a:off x="0" y="0"/>
          <a:ext cx="0" cy="0"/>
          <a:chOff x="0" y="0"/>
          <a:chExt cx="0" cy="0"/>
        </a:xfrm>
      </p:grpSpPr>
      <p:pic>
        <p:nvPicPr>
          <p:cNvPr id="241" name="Shape 241"/>
          <p:cNvPicPr preferRelativeResize="0"/>
          <p:nvPr/>
        </p:nvPicPr>
        <p:blipFill rotWithShape="1">
          <a:blip r:embed="rId2">
            <a:alphaModFix/>
          </a:blip>
          <a:srcRect b="0" l="0" r="0" t="0"/>
          <a:stretch/>
        </p:blipFill>
        <p:spPr>
          <a:xfrm>
            <a:off x="7743825" y="5838825"/>
            <a:ext cx="1109663" cy="766763"/>
          </a:xfrm>
          <a:prstGeom prst="rect">
            <a:avLst/>
          </a:prstGeom>
          <a:noFill/>
          <a:ln>
            <a:noFill/>
          </a:ln>
        </p:spPr>
      </p:pic>
      <p:pic>
        <p:nvPicPr>
          <p:cNvPr id="242" name="Shape 242"/>
          <p:cNvPicPr preferRelativeResize="0"/>
          <p:nvPr/>
        </p:nvPicPr>
        <p:blipFill rotWithShape="1">
          <a:blip r:embed="rId3">
            <a:alphaModFix/>
          </a:blip>
          <a:srcRect b="-22" l="0" r="77934" t="0"/>
          <a:stretch/>
        </p:blipFill>
        <p:spPr>
          <a:xfrm>
            <a:off x="0" y="-1588"/>
            <a:ext cx="2017713" cy="6859587"/>
          </a:xfrm>
          <a:prstGeom prst="rect">
            <a:avLst/>
          </a:prstGeom>
          <a:noFill/>
          <a:ln>
            <a:noFill/>
          </a:ln>
        </p:spPr>
      </p:pic>
      <p:pic>
        <p:nvPicPr>
          <p:cNvPr id="243" name="Shape 243"/>
          <p:cNvPicPr preferRelativeResize="0"/>
          <p:nvPr/>
        </p:nvPicPr>
        <p:blipFill rotWithShape="1">
          <a:blip r:embed="rId4">
            <a:alphaModFix/>
          </a:blip>
          <a:srcRect b="0" l="0" r="0" t="0"/>
          <a:stretch/>
        </p:blipFill>
        <p:spPr>
          <a:xfrm>
            <a:off x="6032500" y="3178175"/>
            <a:ext cx="3111500" cy="2046288"/>
          </a:xfrm>
          <a:prstGeom prst="rect">
            <a:avLst/>
          </a:prstGeom>
          <a:noFill/>
          <a:ln>
            <a:noFill/>
          </a:ln>
        </p:spPr>
      </p:pic>
      <p:pic>
        <p:nvPicPr>
          <p:cNvPr id="244" name="Shape 244"/>
          <p:cNvPicPr preferRelativeResize="0"/>
          <p:nvPr/>
        </p:nvPicPr>
        <p:blipFill rotWithShape="1">
          <a:blip r:embed="rId3">
            <a:alphaModFix/>
          </a:blip>
          <a:srcRect b="23795" l="21790" r="0" t="75464"/>
          <a:stretch/>
        </p:blipFill>
        <p:spPr>
          <a:xfrm>
            <a:off x="1992313" y="5173662"/>
            <a:ext cx="7151686" cy="50799"/>
          </a:xfrm>
          <a:prstGeom prst="rect">
            <a:avLst/>
          </a:prstGeom>
          <a:noFill/>
          <a:ln>
            <a:noFill/>
          </a:ln>
        </p:spPr>
      </p:pic>
      <p:pic>
        <p:nvPicPr>
          <p:cNvPr id="245" name="Shape 245"/>
          <p:cNvPicPr preferRelativeResize="0"/>
          <p:nvPr/>
        </p:nvPicPr>
        <p:blipFill rotWithShape="1">
          <a:blip r:embed="rId5">
            <a:alphaModFix/>
          </a:blip>
          <a:srcRect b="0" l="0" r="0" t="0"/>
          <a:stretch/>
        </p:blipFill>
        <p:spPr>
          <a:xfrm>
            <a:off x="2001838" y="3236913"/>
            <a:ext cx="4040187" cy="1939925"/>
          </a:xfrm>
          <a:prstGeom prst="rect">
            <a:avLst/>
          </a:prstGeom>
          <a:noFill/>
          <a:ln>
            <a:noFill/>
          </a:ln>
        </p:spPr>
      </p:pic>
      <p:pic>
        <p:nvPicPr>
          <p:cNvPr id="246" name="Shape 246"/>
          <p:cNvPicPr preferRelativeResize="0"/>
          <p:nvPr/>
        </p:nvPicPr>
        <p:blipFill rotWithShape="1">
          <a:blip r:embed="rId3">
            <a:alphaModFix/>
          </a:blip>
          <a:srcRect b="52986" l="21893" r="0" t="46342"/>
          <a:stretch/>
        </p:blipFill>
        <p:spPr>
          <a:xfrm>
            <a:off x="2001838" y="3176588"/>
            <a:ext cx="7142161" cy="46036"/>
          </a:xfrm>
          <a:prstGeom prst="rect">
            <a:avLst/>
          </a:prstGeom>
          <a:noFill/>
          <a:ln>
            <a:noFill/>
          </a:ln>
        </p:spPr>
      </p:pic>
      <p:sp>
        <p:nvSpPr>
          <p:cNvPr id="247" name="Shape 247"/>
          <p:cNvSpPr txBox="1"/>
          <p:nvPr>
            <p:ph type="ctrTitle"/>
          </p:nvPr>
        </p:nvSpPr>
        <p:spPr>
          <a:xfrm>
            <a:off x="2133600" y="1600200"/>
            <a:ext cx="7015163" cy="1295400"/>
          </a:xfrm>
          <a:prstGeom prst="rect">
            <a:avLst/>
          </a:prstGeom>
          <a:noFill/>
          <a:ln>
            <a:noFill/>
          </a:ln>
        </p:spPr>
        <p:txBody>
          <a:bodyPr anchorCtr="0" anchor="ctr"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248" name="Shape 248"/>
          <p:cNvSpPr txBox="1"/>
          <p:nvPr>
            <p:ph idx="1" type="subTitle"/>
          </p:nvPr>
        </p:nvSpPr>
        <p:spPr>
          <a:xfrm>
            <a:off x="2159000" y="2819400"/>
            <a:ext cx="6934199" cy="838199"/>
          </a:xfrm>
          <a:prstGeom prst="rect">
            <a:avLst/>
          </a:prstGeom>
          <a:noFill/>
          <a:ln>
            <a:noFill/>
          </a:ln>
        </p:spPr>
        <p:txBody>
          <a:bodyPr anchorCtr="0" anchor="t" bIns="91425" lIns="91425" rIns="91425" tIns="91425"/>
          <a:lstStyle>
            <a:lvl1pPr indent="0" marL="0" marR="0" rtl="0" algn="ctr">
              <a:spcBef>
                <a:spcPts val="520"/>
              </a:spcBef>
              <a:spcAft>
                <a:spcPts val="0"/>
              </a:spcAft>
              <a:buClr>
                <a:srgbClr val="AF242B"/>
              </a:buClr>
              <a:buFont typeface="Noto Sans Symbols"/>
              <a:buNone/>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sp>
        <p:nvSpPr>
          <p:cNvPr id="249" name="Shape 249"/>
          <p:cNvSpPr txBox="1"/>
          <p:nvPr>
            <p:ph idx="11" type="ftr"/>
          </p:nvPr>
        </p:nvSpPr>
        <p:spPr>
          <a:xfrm>
            <a:off x="2133600" y="6553200"/>
            <a:ext cx="4343400" cy="304799"/>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0" name="Shape 250"/>
        <p:cNvGrpSpPr/>
        <p:nvPr/>
      </p:nvGrpSpPr>
      <p:grpSpPr>
        <a:xfrm>
          <a:off x="0" y="0"/>
          <a:ext cx="0" cy="0"/>
          <a:chOff x="0" y="0"/>
          <a:chExt cx="0" cy="0"/>
        </a:xfrm>
      </p:grpSpPr>
      <p:sp>
        <p:nvSpPr>
          <p:cNvPr id="251" name="Shape 251"/>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52" name="Shape 252"/>
          <p:cNvSpPr txBox="1"/>
          <p:nvPr>
            <p:ph idx="1" type="body"/>
          </p:nvPr>
        </p:nvSpPr>
        <p:spPr>
          <a:xfrm>
            <a:off x="636587" y="1354137"/>
            <a:ext cx="8229600" cy="46910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253" name="Shape 253"/>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54" name="Shape 254"/>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55" name="Shape 255"/>
        <p:cNvGrpSpPr/>
        <p:nvPr/>
      </p:nvGrpSpPr>
      <p:grpSpPr>
        <a:xfrm>
          <a:off x="0" y="0"/>
          <a:ext cx="0" cy="0"/>
          <a:chOff x="0" y="0"/>
          <a:chExt cx="0" cy="0"/>
        </a:xfrm>
      </p:grpSpPr>
      <p:sp>
        <p:nvSpPr>
          <p:cNvPr id="256" name="Shape 256"/>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57" name="Shape 257"/>
          <p:cNvSpPr txBox="1"/>
          <p:nvPr>
            <p:ph idx="1" type="body"/>
          </p:nvPr>
        </p:nvSpPr>
        <p:spPr>
          <a:xfrm>
            <a:off x="636587" y="1354137"/>
            <a:ext cx="4038599" cy="46910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258" name="Shape 258"/>
          <p:cNvSpPr txBox="1"/>
          <p:nvPr>
            <p:ph idx="2" type="body"/>
          </p:nvPr>
        </p:nvSpPr>
        <p:spPr>
          <a:xfrm>
            <a:off x="4827587" y="1354137"/>
            <a:ext cx="4038599" cy="46910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259" name="Shape 25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60" name="Shape 260"/>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61" name="Shape 261"/>
        <p:cNvGrpSpPr/>
        <p:nvPr/>
      </p:nvGrpSpPr>
      <p:grpSpPr>
        <a:xfrm>
          <a:off x="0" y="0"/>
          <a:ext cx="0" cy="0"/>
          <a:chOff x="0" y="0"/>
          <a:chExt cx="0" cy="0"/>
        </a:xfrm>
      </p:grpSpPr>
      <p:sp>
        <p:nvSpPr>
          <p:cNvPr id="262" name="Shape 262"/>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defRPr/>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263" name="Shape 263"/>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264" name="Shape 264"/>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265" name="Shape 265"/>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266" name="Shape 266"/>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267" name="Shape 26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68" name="Shape 268"/>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9" name="Shape 269"/>
        <p:cNvGrpSpPr/>
        <p:nvPr/>
      </p:nvGrpSpPr>
      <p:grpSpPr>
        <a:xfrm>
          <a:off x="0" y="0"/>
          <a:ext cx="0" cy="0"/>
          <a:chOff x="0" y="0"/>
          <a:chExt cx="0" cy="0"/>
        </a:xfrm>
      </p:grpSpPr>
      <p:sp>
        <p:nvSpPr>
          <p:cNvPr id="270" name="Shape 270"/>
          <p:cNvSpPr txBox="1"/>
          <p:nvPr>
            <p:ph type="title"/>
          </p:nvPr>
        </p:nvSpPr>
        <p:spPr>
          <a:xfrm>
            <a:off x="455612" y="331787"/>
            <a:ext cx="8688386"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71" name="Shape 27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72" name="Shape 272"/>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6" name="Shape 26"/>
        <p:cNvGrpSpPr/>
        <p:nvPr/>
      </p:nvGrpSpPr>
      <p:grpSpPr>
        <a:xfrm>
          <a:off x="0" y="0"/>
          <a:ext cx="0" cy="0"/>
          <a:chOff x="0" y="0"/>
          <a:chExt cx="0" cy="0"/>
        </a:xfrm>
      </p:grpSpPr>
      <p:sp>
        <p:nvSpPr>
          <p:cNvPr id="27" name="Shape 27"/>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8" name="Shape 28"/>
          <p:cNvSpPr txBox="1"/>
          <p:nvPr>
            <p:ph idx="1" type="body"/>
          </p:nvPr>
        </p:nvSpPr>
        <p:spPr>
          <a:xfrm>
            <a:off x="647700" y="1227137"/>
            <a:ext cx="8229600" cy="45259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29" name="Shape 2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3" name="Shape 273"/>
        <p:cNvGrpSpPr/>
        <p:nvPr/>
      </p:nvGrpSpPr>
      <p:grpSpPr>
        <a:xfrm>
          <a:off x="0" y="0"/>
          <a:ext cx="0" cy="0"/>
          <a:chOff x="0" y="0"/>
          <a:chExt cx="0" cy="0"/>
        </a:xfrm>
      </p:grpSpPr>
      <p:sp>
        <p:nvSpPr>
          <p:cNvPr id="274" name="Shape 274"/>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75" name="Shape 275"/>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76" name="Shape 276"/>
        <p:cNvGrpSpPr/>
        <p:nvPr/>
      </p:nvGrpSpPr>
      <p:grpSpPr>
        <a:xfrm>
          <a:off x="0" y="0"/>
          <a:ext cx="0" cy="0"/>
          <a:chOff x="0" y="0"/>
          <a:chExt cx="0" cy="0"/>
        </a:xfrm>
      </p:grpSpPr>
      <p:sp>
        <p:nvSpPr>
          <p:cNvPr id="277" name="Shape 277"/>
          <p:cNvSpPr txBox="1"/>
          <p:nvPr>
            <p:ph type="title"/>
          </p:nvPr>
        </p:nvSpPr>
        <p:spPr>
          <a:xfrm>
            <a:off x="457200" y="273050"/>
            <a:ext cx="3008313" cy="116204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278" name="Shape 278"/>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279" name="Shape 279"/>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280" name="Shape 280"/>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81" name="Shape 281"/>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282" name="Shape 282"/>
        <p:cNvGrpSpPr/>
        <p:nvPr/>
      </p:nvGrpSpPr>
      <p:grpSpPr>
        <a:xfrm>
          <a:off x="0" y="0"/>
          <a:ext cx="0" cy="0"/>
          <a:chOff x="0" y="0"/>
          <a:chExt cx="0" cy="0"/>
        </a:xfrm>
      </p:grpSpPr>
      <p:sp>
        <p:nvSpPr>
          <p:cNvPr id="283" name="Shape 283"/>
          <p:cNvSpPr txBox="1"/>
          <p:nvPr>
            <p:ph type="title"/>
          </p:nvPr>
        </p:nvSpPr>
        <p:spPr>
          <a:xfrm>
            <a:off x="1792288" y="4800600"/>
            <a:ext cx="5486399" cy="566737"/>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284" name="Shape 284"/>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marL="0" marR="0" rtl="0" algn="l">
              <a:spcBef>
                <a:spcPts val="0"/>
              </a:spcBef>
              <a:spcAft>
                <a:spcPts val="0"/>
              </a:spcAft>
              <a:buClr>
                <a:schemeClr val="dk1"/>
              </a:buClr>
              <a:buFont typeface="Arial"/>
              <a:buNone/>
              <a:defRPr b="1" baseline="0" i="0" sz="3200" u="none" cap="none" strike="noStrike">
                <a:solidFill>
                  <a:schemeClr val="dk1"/>
                </a:solidFill>
                <a:latin typeface="Arial"/>
                <a:ea typeface="Arial"/>
                <a:cs typeface="Arial"/>
                <a:sym typeface="Arial"/>
              </a:defRPr>
            </a:lvl1pPr>
            <a:lvl2pPr indent="0" marL="457200" marR="0" rtl="0" algn="l">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defRPr>
            </a:lvl2pPr>
            <a:lvl3pPr indent="0" marL="914400" marR="0" rtl="0" algn="l">
              <a:spcBef>
                <a:spcPts val="0"/>
              </a:spcBef>
              <a:spcAft>
                <a:spcPts val="0"/>
              </a:spcAft>
              <a:buClr>
                <a:schemeClr val="dk1"/>
              </a:buClr>
              <a:buFont typeface="Arial"/>
              <a:buNone/>
              <a:defRPr b="0" baseline="0" i="0" sz="2400" u="none" cap="none" strike="noStrike">
                <a:solidFill>
                  <a:schemeClr val="dk1"/>
                </a:solidFill>
                <a:latin typeface="Arial"/>
                <a:ea typeface="Arial"/>
                <a:cs typeface="Arial"/>
                <a:sym typeface="Arial"/>
              </a:defRPr>
            </a:lvl3pPr>
            <a:lvl4pPr indent="0" marL="13716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4pPr>
            <a:lvl5pPr indent="0" marL="18288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5pPr>
            <a:lvl6pPr indent="0" marL="22860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6pPr>
            <a:lvl7pPr indent="0" marL="27432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7pPr>
            <a:lvl8pPr indent="0" marL="32004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8pPr>
            <a:lvl9pPr indent="0" marL="36576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9pPr>
          </a:lstStyle>
          <a:p/>
        </p:txBody>
      </p:sp>
      <p:sp>
        <p:nvSpPr>
          <p:cNvPr id="285" name="Shape 285"/>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286" name="Shape 28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87" name="Shape 287"/>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88" name="Shape 288"/>
        <p:cNvGrpSpPr/>
        <p:nvPr/>
      </p:nvGrpSpPr>
      <p:grpSpPr>
        <a:xfrm>
          <a:off x="0" y="0"/>
          <a:ext cx="0" cy="0"/>
          <a:chOff x="0" y="0"/>
          <a:chExt cx="0" cy="0"/>
        </a:xfrm>
      </p:grpSpPr>
      <p:sp>
        <p:nvSpPr>
          <p:cNvPr id="289" name="Shape 289"/>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90" name="Shape 290"/>
          <p:cNvSpPr txBox="1"/>
          <p:nvPr>
            <p:ph idx="1" type="body"/>
          </p:nvPr>
        </p:nvSpPr>
        <p:spPr>
          <a:xfrm rot="5400000">
            <a:off x="2405857" y="-415131"/>
            <a:ext cx="4691061" cy="8229600"/>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291" name="Shape 29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92" name="Shape 292"/>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93" name="Shape 293"/>
        <p:cNvGrpSpPr/>
        <p:nvPr/>
      </p:nvGrpSpPr>
      <p:grpSpPr>
        <a:xfrm>
          <a:off x="0" y="0"/>
          <a:ext cx="0" cy="0"/>
          <a:chOff x="0" y="0"/>
          <a:chExt cx="0" cy="0"/>
        </a:xfrm>
      </p:grpSpPr>
      <p:sp>
        <p:nvSpPr>
          <p:cNvPr id="294" name="Shape 294"/>
          <p:cNvSpPr txBox="1"/>
          <p:nvPr>
            <p:ph type="title"/>
          </p:nvPr>
        </p:nvSpPr>
        <p:spPr>
          <a:xfrm rot="5400000">
            <a:off x="4958557" y="2137569"/>
            <a:ext cx="5713412" cy="2101849"/>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95" name="Shape 295"/>
          <p:cNvSpPr txBox="1"/>
          <p:nvPr>
            <p:ph idx="1" type="body"/>
          </p:nvPr>
        </p:nvSpPr>
        <p:spPr>
          <a:xfrm rot="5400000">
            <a:off x="677069" y="110331"/>
            <a:ext cx="5713412" cy="6156324"/>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296" name="Shape 29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97" name="Shape 297"/>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901" name="Shape 3901"/>
        <p:cNvGrpSpPr/>
        <p:nvPr/>
      </p:nvGrpSpPr>
      <p:grpSpPr>
        <a:xfrm>
          <a:off x="0" y="0"/>
          <a:ext cx="0" cy="0"/>
          <a:chOff x="0" y="0"/>
          <a:chExt cx="0" cy="0"/>
        </a:xfrm>
      </p:grpSpPr>
      <p:pic>
        <p:nvPicPr>
          <p:cNvPr id="3902" name="Shape 3902"/>
          <p:cNvPicPr preferRelativeResize="0"/>
          <p:nvPr/>
        </p:nvPicPr>
        <p:blipFill rotWithShape="1">
          <a:blip r:embed="rId2">
            <a:alphaModFix/>
          </a:blip>
          <a:srcRect b="0" l="0" r="0" t="0"/>
          <a:stretch/>
        </p:blipFill>
        <p:spPr>
          <a:xfrm>
            <a:off x="7743825" y="5838825"/>
            <a:ext cx="1109663" cy="766763"/>
          </a:xfrm>
          <a:prstGeom prst="rect">
            <a:avLst/>
          </a:prstGeom>
          <a:noFill/>
          <a:ln>
            <a:noFill/>
          </a:ln>
        </p:spPr>
      </p:pic>
      <p:pic>
        <p:nvPicPr>
          <p:cNvPr id="3903" name="Shape 3903"/>
          <p:cNvPicPr preferRelativeResize="0"/>
          <p:nvPr/>
        </p:nvPicPr>
        <p:blipFill rotWithShape="1">
          <a:blip r:embed="rId3">
            <a:alphaModFix/>
          </a:blip>
          <a:srcRect b="-22" l="0" r="77934" t="0"/>
          <a:stretch/>
        </p:blipFill>
        <p:spPr>
          <a:xfrm>
            <a:off x="0" y="-1588"/>
            <a:ext cx="2017713" cy="6859587"/>
          </a:xfrm>
          <a:prstGeom prst="rect">
            <a:avLst/>
          </a:prstGeom>
          <a:noFill/>
          <a:ln>
            <a:noFill/>
          </a:ln>
        </p:spPr>
      </p:pic>
      <p:pic>
        <p:nvPicPr>
          <p:cNvPr id="3904" name="Shape 3904"/>
          <p:cNvPicPr preferRelativeResize="0"/>
          <p:nvPr/>
        </p:nvPicPr>
        <p:blipFill rotWithShape="1">
          <a:blip r:embed="rId4">
            <a:alphaModFix/>
          </a:blip>
          <a:srcRect b="0" l="0" r="0" t="0"/>
          <a:stretch/>
        </p:blipFill>
        <p:spPr>
          <a:xfrm>
            <a:off x="6032500" y="3178175"/>
            <a:ext cx="3111500" cy="2046288"/>
          </a:xfrm>
          <a:prstGeom prst="rect">
            <a:avLst/>
          </a:prstGeom>
          <a:noFill/>
          <a:ln>
            <a:noFill/>
          </a:ln>
        </p:spPr>
      </p:pic>
      <p:pic>
        <p:nvPicPr>
          <p:cNvPr id="3905" name="Shape 3905"/>
          <p:cNvPicPr preferRelativeResize="0"/>
          <p:nvPr/>
        </p:nvPicPr>
        <p:blipFill rotWithShape="1">
          <a:blip r:embed="rId3">
            <a:alphaModFix/>
          </a:blip>
          <a:srcRect b="23795" l="21790" r="0" t="75464"/>
          <a:stretch/>
        </p:blipFill>
        <p:spPr>
          <a:xfrm>
            <a:off x="1992313" y="5173662"/>
            <a:ext cx="7151686" cy="50799"/>
          </a:xfrm>
          <a:prstGeom prst="rect">
            <a:avLst/>
          </a:prstGeom>
          <a:noFill/>
          <a:ln>
            <a:noFill/>
          </a:ln>
        </p:spPr>
      </p:pic>
      <p:pic>
        <p:nvPicPr>
          <p:cNvPr id="3906" name="Shape 3906"/>
          <p:cNvPicPr preferRelativeResize="0"/>
          <p:nvPr/>
        </p:nvPicPr>
        <p:blipFill rotWithShape="1">
          <a:blip r:embed="rId5">
            <a:alphaModFix/>
          </a:blip>
          <a:srcRect b="0" l="0" r="0" t="0"/>
          <a:stretch/>
        </p:blipFill>
        <p:spPr>
          <a:xfrm>
            <a:off x="2001838" y="3236913"/>
            <a:ext cx="4040187" cy="1939925"/>
          </a:xfrm>
          <a:prstGeom prst="rect">
            <a:avLst/>
          </a:prstGeom>
          <a:noFill/>
          <a:ln>
            <a:noFill/>
          </a:ln>
        </p:spPr>
      </p:pic>
      <p:pic>
        <p:nvPicPr>
          <p:cNvPr id="3907" name="Shape 3907"/>
          <p:cNvPicPr preferRelativeResize="0"/>
          <p:nvPr/>
        </p:nvPicPr>
        <p:blipFill rotWithShape="1">
          <a:blip r:embed="rId3">
            <a:alphaModFix/>
          </a:blip>
          <a:srcRect b="52986" l="21893" r="0" t="46342"/>
          <a:stretch/>
        </p:blipFill>
        <p:spPr>
          <a:xfrm>
            <a:off x="2001838" y="3176588"/>
            <a:ext cx="7142161" cy="46036"/>
          </a:xfrm>
          <a:prstGeom prst="rect">
            <a:avLst/>
          </a:prstGeom>
          <a:noFill/>
          <a:ln>
            <a:noFill/>
          </a:ln>
        </p:spPr>
      </p:pic>
      <p:sp>
        <p:nvSpPr>
          <p:cNvPr id="3908" name="Shape 3908"/>
          <p:cNvSpPr txBox="1"/>
          <p:nvPr>
            <p:ph type="ctrTitle"/>
          </p:nvPr>
        </p:nvSpPr>
        <p:spPr>
          <a:xfrm>
            <a:off x="2133600" y="1600200"/>
            <a:ext cx="7015163" cy="1295400"/>
          </a:xfrm>
          <a:prstGeom prst="rect">
            <a:avLst/>
          </a:prstGeom>
          <a:noFill/>
          <a:ln>
            <a:noFill/>
          </a:ln>
        </p:spPr>
        <p:txBody>
          <a:bodyPr anchorCtr="0" anchor="ctr" bIns="91425" lIns="91425" rIns="91425" tIns="91425"/>
          <a:lstStyle>
            <a:lvl1pPr indent="0" marL="0" marR="0" rtl="0" algn="l">
              <a:spcBef>
                <a:spcPts val="0"/>
              </a:spcBef>
              <a:spcAft>
                <a:spcPts val="0"/>
              </a:spcAft>
              <a:defRPr b="1" baseline="0" i="0" sz="3200" u="none" cap="none" strike="noStrike">
                <a:solidFill>
                  <a:schemeClr val="dk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3909" name="Shape 3909"/>
          <p:cNvSpPr txBox="1"/>
          <p:nvPr>
            <p:ph idx="1" type="subTitle"/>
          </p:nvPr>
        </p:nvSpPr>
        <p:spPr>
          <a:xfrm>
            <a:off x="2159000" y="2819400"/>
            <a:ext cx="6934199" cy="838199"/>
          </a:xfrm>
          <a:prstGeom prst="rect">
            <a:avLst/>
          </a:prstGeom>
          <a:noFill/>
          <a:ln>
            <a:noFill/>
          </a:ln>
        </p:spPr>
        <p:txBody>
          <a:bodyPr anchorCtr="0" anchor="t" bIns="91425" lIns="91425" rIns="91425" tIns="91425"/>
          <a:lstStyle>
            <a:lvl1pPr indent="0" marL="0" marR="0" rtl="0" algn="l">
              <a:spcBef>
                <a:spcPts val="400"/>
              </a:spcBef>
              <a:spcAft>
                <a:spcPts val="0"/>
              </a:spcAft>
              <a:buClr>
                <a:srgbClr val="AF242B"/>
              </a:buClr>
              <a:buFont typeface="Noto Sans Symbols"/>
              <a:buNone/>
              <a:defRPr b="0" baseline="0" i="0" sz="20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sp>
        <p:nvSpPr>
          <p:cNvPr id="3910" name="Shape 3910"/>
          <p:cNvSpPr txBox="1"/>
          <p:nvPr>
            <p:ph idx="11" type="ftr"/>
          </p:nvPr>
        </p:nvSpPr>
        <p:spPr>
          <a:xfrm>
            <a:off x="2133600" y="6553200"/>
            <a:ext cx="4343400" cy="304799"/>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911" name="Shape 3911"/>
        <p:cNvGrpSpPr/>
        <p:nvPr/>
      </p:nvGrpSpPr>
      <p:grpSpPr>
        <a:xfrm>
          <a:off x="0" y="0"/>
          <a:ext cx="0" cy="0"/>
          <a:chOff x="0" y="0"/>
          <a:chExt cx="0" cy="0"/>
        </a:xfrm>
      </p:grpSpPr>
      <p:sp>
        <p:nvSpPr>
          <p:cNvPr id="3912" name="Shape 3912"/>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13" name="Shape 3913"/>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3914" name="Shape 3914"/>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15" name="Shape 391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16" name="Shape 3916"/>
        <p:cNvGrpSpPr/>
        <p:nvPr/>
      </p:nvGrpSpPr>
      <p:grpSpPr>
        <a:xfrm>
          <a:off x="0" y="0"/>
          <a:ext cx="0" cy="0"/>
          <a:chOff x="0" y="0"/>
          <a:chExt cx="0" cy="0"/>
        </a:xfrm>
      </p:grpSpPr>
      <p:sp>
        <p:nvSpPr>
          <p:cNvPr id="3917" name="Shape 3917"/>
          <p:cNvSpPr txBox="1"/>
          <p:nvPr>
            <p:ph type="title"/>
          </p:nvPr>
        </p:nvSpPr>
        <p:spPr>
          <a:xfrm>
            <a:off x="722312" y="4406900"/>
            <a:ext cx="7772400" cy="1362075"/>
          </a:xfrm>
          <a:prstGeom prst="rect">
            <a:avLst/>
          </a:prstGeom>
          <a:noFill/>
          <a:ln>
            <a:noFill/>
          </a:ln>
        </p:spPr>
        <p:txBody>
          <a:bodyPr anchorCtr="0" anchor="t" bIns="91425" lIns="91425" rIns="91425" tIns="91425"/>
          <a:lstStyle>
            <a:lvl1pPr rtl="0" algn="l">
              <a:spcBef>
                <a:spcPts val="0"/>
              </a:spcBef>
              <a:defRPr b="1" sz="4000" cap="none"/>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3918" name="Shape 3918"/>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marL="0" rtl="0">
              <a:spcBef>
                <a:spcPts val="0"/>
              </a:spcBef>
              <a:buFont typeface="Arial"/>
              <a:buNone/>
              <a:defRPr sz="2000"/>
            </a:lvl1pPr>
            <a:lvl2pPr indent="0" marL="457200" rtl="0">
              <a:spcBef>
                <a:spcPts val="0"/>
              </a:spcBef>
              <a:buFont typeface="Arial"/>
              <a:buNone/>
              <a:defRPr sz="1800"/>
            </a:lvl2pPr>
            <a:lvl3pPr indent="0" marL="914400" rtl="0">
              <a:spcBef>
                <a:spcPts val="0"/>
              </a:spcBef>
              <a:buFont typeface="Arial"/>
              <a:buNone/>
              <a:defRPr sz="1600"/>
            </a:lvl3pPr>
            <a:lvl4pPr indent="0" marL="1371600" rtl="0">
              <a:spcBef>
                <a:spcPts val="0"/>
              </a:spcBef>
              <a:buFont typeface="Arial"/>
              <a:buNone/>
              <a:defRPr sz="1400"/>
            </a:lvl4pPr>
            <a:lvl5pPr indent="0" marL="1828800" rtl="0">
              <a:spcBef>
                <a:spcPts val="0"/>
              </a:spcBef>
              <a:buFont typeface="Arial"/>
              <a:buNone/>
              <a:defRPr sz="1400"/>
            </a:lvl5pPr>
            <a:lvl6pPr indent="0" marL="2286000" rtl="0">
              <a:spcBef>
                <a:spcPts val="0"/>
              </a:spcBef>
              <a:buFont typeface="Arial"/>
              <a:buNone/>
              <a:defRPr sz="1400"/>
            </a:lvl6pPr>
            <a:lvl7pPr indent="0" marL="2743200" rtl="0">
              <a:spcBef>
                <a:spcPts val="0"/>
              </a:spcBef>
              <a:buFont typeface="Arial"/>
              <a:buNone/>
              <a:defRPr sz="1400"/>
            </a:lvl7pPr>
            <a:lvl8pPr indent="0" marL="3200400" rtl="0">
              <a:spcBef>
                <a:spcPts val="0"/>
              </a:spcBef>
              <a:buFont typeface="Arial"/>
              <a:buNone/>
              <a:defRPr sz="1400"/>
            </a:lvl8pPr>
            <a:lvl9pPr indent="0" marL="3657600" rtl="0">
              <a:spcBef>
                <a:spcPts val="0"/>
              </a:spcBef>
              <a:buFont typeface="Arial"/>
              <a:buNone/>
              <a:defRPr sz="1400"/>
            </a:lvl9pPr>
          </a:lstStyle>
          <a:p/>
        </p:txBody>
      </p:sp>
      <p:sp>
        <p:nvSpPr>
          <p:cNvPr id="3919" name="Shape 391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20" name="Shape 3920"/>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921" name="Shape 3921"/>
        <p:cNvGrpSpPr/>
        <p:nvPr/>
      </p:nvGrpSpPr>
      <p:grpSpPr>
        <a:xfrm>
          <a:off x="0" y="0"/>
          <a:ext cx="0" cy="0"/>
          <a:chOff x="0" y="0"/>
          <a:chExt cx="0" cy="0"/>
        </a:xfrm>
      </p:grpSpPr>
      <p:sp>
        <p:nvSpPr>
          <p:cNvPr id="3922" name="Shape 3922"/>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23" name="Shape 3923"/>
          <p:cNvSpPr txBox="1"/>
          <p:nvPr>
            <p:ph idx="1" type="body"/>
          </p:nvPr>
        </p:nvSpPr>
        <p:spPr>
          <a:xfrm>
            <a:off x="712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3924" name="Shape 3924"/>
          <p:cNvSpPr txBox="1"/>
          <p:nvPr>
            <p:ph idx="2" type="body"/>
          </p:nvPr>
        </p:nvSpPr>
        <p:spPr>
          <a:xfrm>
            <a:off x="4903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3925" name="Shape 392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26" name="Shape 3926"/>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927" name="Shape 3927"/>
        <p:cNvGrpSpPr/>
        <p:nvPr/>
      </p:nvGrpSpPr>
      <p:grpSpPr>
        <a:xfrm>
          <a:off x="0" y="0"/>
          <a:ext cx="0" cy="0"/>
          <a:chOff x="0" y="0"/>
          <a:chExt cx="0" cy="0"/>
        </a:xfrm>
      </p:grpSpPr>
      <p:sp>
        <p:nvSpPr>
          <p:cNvPr id="3928" name="Shape 3928"/>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defRPr/>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3929" name="Shape 3929"/>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3930" name="Shape 3930"/>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3931" name="Shape 3931"/>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3932" name="Shape 3932"/>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3933" name="Shape 3933"/>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34" name="Shape 3934"/>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722312" y="4406900"/>
            <a:ext cx="7772400" cy="1362075"/>
          </a:xfrm>
          <a:prstGeom prst="rect">
            <a:avLst/>
          </a:prstGeom>
          <a:noFill/>
          <a:ln>
            <a:noFill/>
          </a:ln>
        </p:spPr>
        <p:txBody>
          <a:bodyPr anchorCtr="0" anchor="t" bIns="91425" lIns="91425" rIns="91425" tIns="91425"/>
          <a:lstStyle>
            <a:lvl1pPr rtl="0" algn="l">
              <a:spcBef>
                <a:spcPts val="0"/>
              </a:spcBef>
              <a:defRPr b="1" sz="4000" cap="none"/>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33" name="Shape 3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marL="0" rtl="0">
              <a:spcBef>
                <a:spcPts val="0"/>
              </a:spcBef>
              <a:buFont typeface="Arial"/>
              <a:buNone/>
              <a:defRPr sz="2000"/>
            </a:lvl1pPr>
            <a:lvl2pPr indent="0" marL="457200" rtl="0">
              <a:spcBef>
                <a:spcPts val="0"/>
              </a:spcBef>
              <a:buFont typeface="Arial"/>
              <a:buNone/>
              <a:defRPr sz="1800"/>
            </a:lvl2pPr>
            <a:lvl3pPr indent="0" marL="914400" rtl="0">
              <a:spcBef>
                <a:spcPts val="0"/>
              </a:spcBef>
              <a:buFont typeface="Arial"/>
              <a:buNone/>
              <a:defRPr sz="1600"/>
            </a:lvl3pPr>
            <a:lvl4pPr indent="0" marL="1371600" rtl="0">
              <a:spcBef>
                <a:spcPts val="0"/>
              </a:spcBef>
              <a:buFont typeface="Arial"/>
              <a:buNone/>
              <a:defRPr sz="1400"/>
            </a:lvl4pPr>
            <a:lvl5pPr indent="0" marL="1828800" rtl="0">
              <a:spcBef>
                <a:spcPts val="0"/>
              </a:spcBef>
              <a:buFont typeface="Arial"/>
              <a:buNone/>
              <a:defRPr sz="1400"/>
            </a:lvl5pPr>
            <a:lvl6pPr indent="0" marL="2286000" rtl="0">
              <a:spcBef>
                <a:spcPts val="0"/>
              </a:spcBef>
              <a:buFont typeface="Arial"/>
              <a:buNone/>
              <a:defRPr sz="1400"/>
            </a:lvl6pPr>
            <a:lvl7pPr indent="0" marL="2743200" rtl="0">
              <a:spcBef>
                <a:spcPts val="0"/>
              </a:spcBef>
              <a:buFont typeface="Arial"/>
              <a:buNone/>
              <a:defRPr sz="1400"/>
            </a:lvl7pPr>
            <a:lvl8pPr indent="0" marL="3200400" rtl="0">
              <a:spcBef>
                <a:spcPts val="0"/>
              </a:spcBef>
              <a:buFont typeface="Arial"/>
              <a:buNone/>
              <a:defRPr sz="1400"/>
            </a:lvl8pPr>
            <a:lvl9pPr indent="0" marL="3657600" rtl="0">
              <a:spcBef>
                <a:spcPts val="0"/>
              </a:spcBef>
              <a:buFont typeface="Arial"/>
              <a:buNone/>
              <a:defRPr sz="1400"/>
            </a:lvl9pPr>
          </a:lstStyle>
          <a:p/>
        </p:txBody>
      </p:sp>
      <p:sp>
        <p:nvSpPr>
          <p:cNvPr id="34" name="Shape 34"/>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5" name="Shape 3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935" name="Shape 3935"/>
        <p:cNvGrpSpPr/>
        <p:nvPr/>
      </p:nvGrpSpPr>
      <p:grpSpPr>
        <a:xfrm>
          <a:off x="0" y="0"/>
          <a:ext cx="0" cy="0"/>
          <a:chOff x="0" y="0"/>
          <a:chExt cx="0" cy="0"/>
        </a:xfrm>
      </p:grpSpPr>
      <p:sp>
        <p:nvSpPr>
          <p:cNvPr id="3936" name="Shape 3936"/>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37" name="Shape 393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38" name="Shape 3938"/>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939" name="Shape 3939"/>
        <p:cNvGrpSpPr/>
        <p:nvPr/>
      </p:nvGrpSpPr>
      <p:grpSpPr>
        <a:xfrm>
          <a:off x="0" y="0"/>
          <a:ext cx="0" cy="0"/>
          <a:chOff x="0" y="0"/>
          <a:chExt cx="0" cy="0"/>
        </a:xfrm>
      </p:grpSpPr>
      <p:sp>
        <p:nvSpPr>
          <p:cNvPr id="3940" name="Shape 3940"/>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41" name="Shape 3941"/>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942" name="Shape 3942"/>
        <p:cNvGrpSpPr/>
        <p:nvPr/>
      </p:nvGrpSpPr>
      <p:grpSpPr>
        <a:xfrm>
          <a:off x="0" y="0"/>
          <a:ext cx="0" cy="0"/>
          <a:chOff x="0" y="0"/>
          <a:chExt cx="0" cy="0"/>
        </a:xfrm>
      </p:grpSpPr>
      <p:sp>
        <p:nvSpPr>
          <p:cNvPr id="3943" name="Shape 3943"/>
          <p:cNvSpPr txBox="1"/>
          <p:nvPr>
            <p:ph type="title"/>
          </p:nvPr>
        </p:nvSpPr>
        <p:spPr>
          <a:xfrm>
            <a:off x="457200" y="273050"/>
            <a:ext cx="3008313" cy="116204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3944" name="Shape 3944"/>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3945" name="Shape 3945"/>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3946" name="Shape 394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47" name="Shape 3947"/>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948" name="Shape 3948"/>
        <p:cNvGrpSpPr/>
        <p:nvPr/>
      </p:nvGrpSpPr>
      <p:grpSpPr>
        <a:xfrm>
          <a:off x="0" y="0"/>
          <a:ext cx="0" cy="0"/>
          <a:chOff x="0" y="0"/>
          <a:chExt cx="0" cy="0"/>
        </a:xfrm>
      </p:grpSpPr>
      <p:sp>
        <p:nvSpPr>
          <p:cNvPr id="3949" name="Shape 3949"/>
          <p:cNvSpPr txBox="1"/>
          <p:nvPr>
            <p:ph type="title"/>
          </p:nvPr>
        </p:nvSpPr>
        <p:spPr>
          <a:xfrm>
            <a:off x="1792288" y="4800600"/>
            <a:ext cx="5486399" cy="566737"/>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3950" name="Shape 3950"/>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marL="0" marR="0" rtl="0" algn="l">
              <a:spcBef>
                <a:spcPts val="0"/>
              </a:spcBef>
              <a:spcAft>
                <a:spcPts val="0"/>
              </a:spcAft>
              <a:buClr>
                <a:schemeClr val="dk1"/>
              </a:buClr>
              <a:buFont typeface="Arial"/>
              <a:buNone/>
              <a:defRPr b="1" baseline="0" i="0" sz="3200" u="none" cap="none" strike="noStrike">
                <a:solidFill>
                  <a:schemeClr val="dk1"/>
                </a:solidFill>
                <a:latin typeface="Arial"/>
                <a:ea typeface="Arial"/>
                <a:cs typeface="Arial"/>
                <a:sym typeface="Arial"/>
              </a:defRPr>
            </a:lvl1pPr>
            <a:lvl2pPr indent="0" marL="457200" marR="0" rtl="0" algn="l">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defRPr>
            </a:lvl2pPr>
            <a:lvl3pPr indent="0" marL="914400" marR="0" rtl="0" algn="l">
              <a:spcBef>
                <a:spcPts val="0"/>
              </a:spcBef>
              <a:spcAft>
                <a:spcPts val="0"/>
              </a:spcAft>
              <a:buClr>
                <a:schemeClr val="dk1"/>
              </a:buClr>
              <a:buFont typeface="Arial"/>
              <a:buNone/>
              <a:defRPr b="0" baseline="0" i="0" sz="2400" u="none" cap="none" strike="noStrike">
                <a:solidFill>
                  <a:schemeClr val="dk1"/>
                </a:solidFill>
                <a:latin typeface="Arial"/>
                <a:ea typeface="Arial"/>
                <a:cs typeface="Arial"/>
                <a:sym typeface="Arial"/>
              </a:defRPr>
            </a:lvl3pPr>
            <a:lvl4pPr indent="0" marL="13716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4pPr>
            <a:lvl5pPr indent="0" marL="18288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5pPr>
            <a:lvl6pPr indent="0" marL="22860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6pPr>
            <a:lvl7pPr indent="0" marL="27432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7pPr>
            <a:lvl8pPr indent="0" marL="32004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8pPr>
            <a:lvl9pPr indent="0" marL="36576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9pPr>
          </a:lstStyle>
          <a:p/>
        </p:txBody>
      </p:sp>
      <p:sp>
        <p:nvSpPr>
          <p:cNvPr id="3951" name="Shape 3951"/>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3952" name="Shape 395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53" name="Shape 3953"/>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3954" name="Shape 3954"/>
        <p:cNvGrpSpPr/>
        <p:nvPr/>
      </p:nvGrpSpPr>
      <p:grpSpPr>
        <a:xfrm>
          <a:off x="0" y="0"/>
          <a:ext cx="0" cy="0"/>
          <a:chOff x="0" y="0"/>
          <a:chExt cx="0" cy="0"/>
        </a:xfrm>
      </p:grpSpPr>
      <p:sp>
        <p:nvSpPr>
          <p:cNvPr id="3955" name="Shape 3955"/>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56" name="Shape 3956"/>
          <p:cNvSpPr txBox="1"/>
          <p:nvPr>
            <p:ph idx="1" type="body"/>
          </p:nvPr>
        </p:nvSpPr>
        <p:spPr>
          <a:xfrm rot="5400000">
            <a:off x="2564607" y="-243681"/>
            <a:ext cx="4525961" cy="8229600"/>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3957" name="Shape 395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58" name="Shape 3958"/>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3959" name="Shape 3959"/>
        <p:cNvGrpSpPr/>
        <p:nvPr/>
      </p:nvGrpSpPr>
      <p:grpSpPr>
        <a:xfrm>
          <a:off x="0" y="0"/>
          <a:ext cx="0" cy="0"/>
          <a:chOff x="0" y="0"/>
          <a:chExt cx="0" cy="0"/>
        </a:xfrm>
      </p:grpSpPr>
      <p:sp>
        <p:nvSpPr>
          <p:cNvPr id="3960" name="Shape 3960"/>
          <p:cNvSpPr txBox="1"/>
          <p:nvPr>
            <p:ph type="title"/>
          </p:nvPr>
        </p:nvSpPr>
        <p:spPr>
          <a:xfrm rot="5400000">
            <a:off x="4980782" y="2172493"/>
            <a:ext cx="5802311" cy="2120899"/>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61" name="Shape 3961"/>
          <p:cNvSpPr txBox="1"/>
          <p:nvPr>
            <p:ph idx="1" type="body"/>
          </p:nvPr>
        </p:nvSpPr>
        <p:spPr>
          <a:xfrm rot="5400000">
            <a:off x="661194" y="126206"/>
            <a:ext cx="5802311" cy="6213475"/>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3962" name="Shape 396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63" name="Shape 3963"/>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3964" name="Shape 3964"/>
        <p:cNvGrpSpPr/>
        <p:nvPr/>
      </p:nvGrpSpPr>
      <p:grpSpPr>
        <a:xfrm>
          <a:off x="0" y="0"/>
          <a:ext cx="0" cy="0"/>
          <a:chOff x="0" y="0"/>
          <a:chExt cx="0" cy="0"/>
        </a:xfrm>
      </p:grpSpPr>
      <p:sp>
        <p:nvSpPr>
          <p:cNvPr id="3965" name="Shape 3965"/>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66" name="Shape 396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67" name="Shape 3967"/>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3968" name="Shape 3968"/>
        <p:cNvGrpSpPr/>
        <p:nvPr/>
      </p:nvGrpSpPr>
      <p:grpSpPr>
        <a:xfrm>
          <a:off x="0" y="0"/>
          <a:ext cx="0" cy="0"/>
          <a:chOff x="0" y="0"/>
          <a:chExt cx="0" cy="0"/>
        </a:xfrm>
      </p:grpSpPr>
      <p:sp>
        <p:nvSpPr>
          <p:cNvPr id="3969" name="Shape 3969"/>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970" name="Shape 3970"/>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71" name="Shape 3971"/>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8" name="Shape 3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0" name="Shape 40"/>
        <p:cNvGrpSpPr/>
        <p:nvPr/>
      </p:nvGrpSpPr>
      <p:grpSpPr>
        <a:xfrm>
          <a:off x="0" y="0"/>
          <a:ext cx="0" cy="0"/>
          <a:chOff x="0" y="0"/>
          <a:chExt cx="0" cy="0"/>
        </a:xfrm>
      </p:grpSpPr>
      <p:sp>
        <p:nvSpPr>
          <p:cNvPr id="41" name="Shape 41"/>
          <p:cNvSpPr txBox="1"/>
          <p:nvPr>
            <p:ph type="title"/>
          </p:nvPr>
        </p:nvSpPr>
        <p:spPr>
          <a:xfrm>
            <a:off x="455612" y="331787"/>
            <a:ext cx="84867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2" name="Shape 42"/>
          <p:cNvSpPr txBox="1"/>
          <p:nvPr>
            <p:ph idx="1" type="body"/>
          </p:nvPr>
        </p:nvSpPr>
        <p:spPr>
          <a:xfrm>
            <a:off x="712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3" name="Shape 43"/>
          <p:cNvSpPr txBox="1"/>
          <p:nvPr>
            <p:ph idx="2" type="body"/>
          </p:nvPr>
        </p:nvSpPr>
        <p:spPr>
          <a:xfrm>
            <a:off x="4903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4" name="Shape 44"/>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defRPr/>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8" name="Shape 4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49" name="Shape 49"/>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50" name="Shape 50"/>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51" name="Shape 51"/>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52" name="Shape 5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x="0" y="0"/>
          <a:ext cx="0" cy="0"/>
          <a:chOff x="0" y="0"/>
          <a:chExt cx="0" cy="0"/>
        </a:xfrm>
      </p:grpSpPr>
      <p:sp>
        <p:nvSpPr>
          <p:cNvPr id="55" name="Shape 5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56" name="Shape 5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7" name="Shape 57"/>
        <p:cNvGrpSpPr/>
        <p:nvPr/>
      </p:nvGrpSpPr>
      <p:grpSpPr>
        <a:xfrm>
          <a:off x="0" y="0"/>
          <a:ext cx="0" cy="0"/>
          <a:chOff x="0" y="0"/>
          <a:chExt cx="0" cy="0"/>
        </a:xfrm>
      </p:grpSpPr>
      <p:sp>
        <p:nvSpPr>
          <p:cNvPr id="58" name="Shape 58"/>
          <p:cNvSpPr txBox="1"/>
          <p:nvPr>
            <p:ph type="title"/>
          </p:nvPr>
        </p:nvSpPr>
        <p:spPr>
          <a:xfrm>
            <a:off x="457200" y="273050"/>
            <a:ext cx="3008313" cy="116204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59" name="Shape 59"/>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60" name="Shape 60"/>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61" name="Shape 6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62" name="Shape 6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3" name="Shape 63"/>
        <p:cNvGrpSpPr/>
        <p:nvPr/>
      </p:nvGrpSpPr>
      <p:grpSpPr>
        <a:xfrm>
          <a:off x="0" y="0"/>
          <a:ext cx="0" cy="0"/>
          <a:chOff x="0" y="0"/>
          <a:chExt cx="0" cy="0"/>
        </a:xfrm>
      </p:grpSpPr>
      <p:sp>
        <p:nvSpPr>
          <p:cNvPr id="64" name="Shape 64"/>
          <p:cNvSpPr txBox="1"/>
          <p:nvPr>
            <p:ph type="title"/>
          </p:nvPr>
        </p:nvSpPr>
        <p:spPr>
          <a:xfrm>
            <a:off x="1792288" y="4800600"/>
            <a:ext cx="5486399" cy="566737"/>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65" name="Shape 65"/>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marL="0" marR="0" rtl="0" algn="l">
              <a:spcBef>
                <a:spcPts val="0"/>
              </a:spcBef>
              <a:spcAft>
                <a:spcPts val="0"/>
              </a:spcAft>
              <a:buClr>
                <a:schemeClr val="dk1"/>
              </a:buClr>
              <a:buFont typeface="Arial"/>
              <a:buNone/>
              <a:defRPr b="1" baseline="0" i="0" sz="3200" u="none" cap="none" strike="noStrike">
                <a:solidFill>
                  <a:schemeClr val="dk1"/>
                </a:solidFill>
                <a:latin typeface="Arial"/>
                <a:ea typeface="Arial"/>
                <a:cs typeface="Arial"/>
                <a:sym typeface="Arial"/>
              </a:defRPr>
            </a:lvl1pPr>
            <a:lvl2pPr indent="0" marL="457200" marR="0" rtl="0" algn="l">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defRPr>
            </a:lvl2pPr>
            <a:lvl3pPr indent="0" marL="914400" marR="0" rtl="0" algn="l">
              <a:spcBef>
                <a:spcPts val="0"/>
              </a:spcBef>
              <a:spcAft>
                <a:spcPts val="0"/>
              </a:spcAft>
              <a:buClr>
                <a:schemeClr val="dk1"/>
              </a:buClr>
              <a:buFont typeface="Arial"/>
              <a:buNone/>
              <a:defRPr b="0" baseline="0" i="0" sz="2400" u="none" cap="none" strike="noStrike">
                <a:solidFill>
                  <a:schemeClr val="dk1"/>
                </a:solidFill>
                <a:latin typeface="Arial"/>
                <a:ea typeface="Arial"/>
                <a:cs typeface="Arial"/>
                <a:sym typeface="Arial"/>
              </a:defRPr>
            </a:lvl3pPr>
            <a:lvl4pPr indent="0" marL="13716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4pPr>
            <a:lvl5pPr indent="0" marL="18288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5pPr>
            <a:lvl6pPr indent="0" marL="22860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6pPr>
            <a:lvl7pPr indent="0" marL="27432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7pPr>
            <a:lvl8pPr indent="0" marL="32004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8pPr>
            <a:lvl9pPr indent="0" marL="36576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9pPr>
          </a:lstStyle>
          <a:p/>
        </p:txBody>
      </p:sp>
      <p:sp>
        <p:nvSpPr>
          <p:cNvPr id="66" name="Shape 66"/>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67" name="Shape 6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68" name="Shape 6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0.jpg"/><Relationship Id="rId2" Type="http://schemas.openxmlformats.org/officeDocument/2006/relationships/image" Target="../media/image0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00.jpg"/><Relationship Id="rId2" Type="http://schemas.openxmlformats.org/officeDocument/2006/relationships/image" Target="../media/image0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00.jpg"/><Relationship Id="rId2" Type="http://schemas.openxmlformats.org/officeDocument/2006/relationships/image" Target="../media/image0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6"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x="0" y="0"/>
          <a:ext cx="0" cy="0"/>
          <a:chOff x="0" y="0"/>
          <a:chExt cx="0" cy="0"/>
        </a:xfrm>
      </p:grpSpPr>
      <p:pic>
        <p:nvPicPr>
          <p:cNvPr id="9" name="Shape 9"/>
          <p:cNvPicPr preferRelativeResize="0"/>
          <p:nvPr/>
        </p:nvPicPr>
        <p:blipFill rotWithShape="1">
          <a:blip r:embed="rId1">
            <a:alphaModFix/>
          </a:blip>
          <a:srcRect b="84305" l="0" r="0" t="0"/>
          <a:stretch/>
        </p:blipFill>
        <p:spPr>
          <a:xfrm>
            <a:off x="0" y="0"/>
            <a:ext cx="9144000" cy="1076324"/>
          </a:xfrm>
          <a:prstGeom prst="rect">
            <a:avLst/>
          </a:prstGeom>
          <a:noFill/>
          <a:ln>
            <a:noFill/>
          </a:ln>
        </p:spPr>
      </p:pic>
      <p:sp>
        <p:nvSpPr>
          <p:cNvPr id="10" name="Shape 10"/>
          <p:cNvSpPr txBox="1"/>
          <p:nvPr>
            <p:ph idx="1" type="body"/>
          </p:nvPr>
        </p:nvSpPr>
        <p:spPr>
          <a:xfrm>
            <a:off x="647700" y="1227137"/>
            <a:ext cx="8229600" cy="4525961"/>
          </a:xfrm>
          <a:prstGeom prst="rect">
            <a:avLst/>
          </a:prstGeom>
          <a:noFill/>
          <a:ln>
            <a:noFill/>
          </a:ln>
        </p:spPr>
        <p:txBody>
          <a:bodyPr anchorCtr="0" anchor="t" bIns="91425" lIns="91425" rIns="91425" tIns="91425"/>
          <a:lstStyle>
            <a:lvl1pPr indent="-107950" marL="231775" marR="0" rtl="0" algn="l">
              <a:spcBef>
                <a:spcPts val="520"/>
              </a:spcBef>
              <a:spcAft>
                <a:spcPts val="0"/>
              </a:spcAft>
              <a:buClr>
                <a:srgbClr val="AF242B"/>
              </a:buClr>
              <a:buFont typeface="Noto Sans Symbols"/>
              <a:buChar char="•"/>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pic>
        <p:nvPicPr>
          <p:cNvPr id="11" name="Shape 11"/>
          <p:cNvPicPr preferRelativeResize="0"/>
          <p:nvPr/>
        </p:nvPicPr>
        <p:blipFill rotWithShape="1">
          <a:blip r:embed="rId2">
            <a:alphaModFix/>
          </a:blip>
          <a:srcRect b="0" l="0" r="0" t="0"/>
          <a:stretch/>
        </p:blipFill>
        <p:spPr>
          <a:xfrm>
            <a:off x="7927975" y="6091237"/>
            <a:ext cx="890587" cy="615949"/>
          </a:xfrm>
          <a:prstGeom prst="rect">
            <a:avLst/>
          </a:prstGeom>
          <a:noFill/>
          <a:ln>
            <a:noFill/>
          </a:ln>
        </p:spPr>
      </p:pic>
      <p:pic>
        <p:nvPicPr>
          <p:cNvPr id="12" name="Shape 12"/>
          <p:cNvPicPr preferRelativeResize="0"/>
          <p:nvPr/>
        </p:nvPicPr>
        <p:blipFill rotWithShape="1">
          <a:blip r:embed="rId1">
            <a:alphaModFix/>
          </a:blip>
          <a:srcRect b="0" l="0" r="95833" t="15555"/>
          <a:stretch/>
        </p:blipFill>
        <p:spPr>
          <a:xfrm>
            <a:off x="0" y="1066800"/>
            <a:ext cx="381000" cy="5791200"/>
          </a:xfrm>
          <a:prstGeom prst="rect">
            <a:avLst/>
          </a:prstGeom>
          <a:noFill/>
          <a:ln>
            <a:noFill/>
          </a:ln>
        </p:spPr>
      </p:pic>
      <p:sp>
        <p:nvSpPr>
          <p:cNvPr id="13" name="Shape 13"/>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25400" y="6245225"/>
            <a:ext cx="38100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 name="Shape 15"/>
          <p:cNvSpPr txBox="1"/>
          <p:nvPr>
            <p:ph type="title"/>
          </p:nvPr>
        </p:nvSpPr>
        <p:spPr>
          <a:xfrm>
            <a:off x="455612" y="331787"/>
            <a:ext cx="8486774" cy="563562"/>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27" name="Shape 227"/>
        <p:cNvGrpSpPr/>
        <p:nvPr/>
      </p:nvGrpSpPr>
      <p:grpSpPr>
        <a:xfrm>
          <a:off x="0" y="0"/>
          <a:ext cx="0" cy="0"/>
          <a:chOff x="0" y="0"/>
          <a:chExt cx="0" cy="0"/>
        </a:xfrm>
      </p:grpSpPr>
      <p:pic>
        <p:nvPicPr>
          <p:cNvPr id="228" name="Shape 228"/>
          <p:cNvPicPr preferRelativeResize="0"/>
          <p:nvPr/>
        </p:nvPicPr>
        <p:blipFill rotWithShape="1">
          <a:blip r:embed="rId1">
            <a:alphaModFix/>
          </a:blip>
          <a:srcRect b="84305" l="0" r="0" t="0"/>
          <a:stretch/>
        </p:blipFill>
        <p:spPr>
          <a:xfrm>
            <a:off x="0" y="0"/>
            <a:ext cx="9144000" cy="1076324"/>
          </a:xfrm>
          <a:prstGeom prst="rect">
            <a:avLst/>
          </a:prstGeom>
          <a:noFill/>
          <a:ln>
            <a:noFill/>
          </a:ln>
        </p:spPr>
      </p:pic>
      <p:sp>
        <p:nvSpPr>
          <p:cNvPr id="229" name="Shape 229"/>
          <p:cNvSpPr txBox="1"/>
          <p:nvPr>
            <p:ph idx="1" type="body"/>
          </p:nvPr>
        </p:nvSpPr>
        <p:spPr>
          <a:xfrm>
            <a:off x="636587" y="1354137"/>
            <a:ext cx="8229600" cy="4691061"/>
          </a:xfrm>
          <a:prstGeom prst="rect">
            <a:avLst/>
          </a:prstGeom>
          <a:noFill/>
          <a:ln>
            <a:noFill/>
          </a:ln>
        </p:spPr>
        <p:txBody>
          <a:bodyPr anchorCtr="0" anchor="t" bIns="91425" lIns="91425" rIns="91425" tIns="91425"/>
          <a:lstStyle>
            <a:lvl1pPr indent="-107950" marL="231775" marR="0" rtl="0" algn="l">
              <a:spcBef>
                <a:spcPts val="520"/>
              </a:spcBef>
              <a:spcAft>
                <a:spcPts val="0"/>
              </a:spcAft>
              <a:buClr>
                <a:srgbClr val="AF242B"/>
              </a:buClr>
              <a:buFont typeface="Noto Sans Symbols"/>
              <a:buChar char="•"/>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pic>
        <p:nvPicPr>
          <p:cNvPr id="230" name="Shape 230"/>
          <p:cNvPicPr preferRelativeResize="0"/>
          <p:nvPr/>
        </p:nvPicPr>
        <p:blipFill rotWithShape="1">
          <a:blip r:embed="rId2">
            <a:alphaModFix/>
          </a:blip>
          <a:srcRect b="0" l="0" r="0" t="0"/>
          <a:stretch/>
        </p:blipFill>
        <p:spPr>
          <a:xfrm>
            <a:off x="7927975" y="6091237"/>
            <a:ext cx="890587" cy="615949"/>
          </a:xfrm>
          <a:prstGeom prst="rect">
            <a:avLst/>
          </a:prstGeom>
          <a:noFill/>
          <a:ln>
            <a:noFill/>
          </a:ln>
        </p:spPr>
      </p:pic>
      <p:pic>
        <p:nvPicPr>
          <p:cNvPr id="231" name="Shape 231"/>
          <p:cNvPicPr preferRelativeResize="0"/>
          <p:nvPr/>
        </p:nvPicPr>
        <p:blipFill rotWithShape="1">
          <a:blip r:embed="rId1">
            <a:alphaModFix/>
          </a:blip>
          <a:srcRect b="0" l="0" r="95833" t="15555"/>
          <a:stretch/>
        </p:blipFill>
        <p:spPr>
          <a:xfrm>
            <a:off x="0" y="1066800"/>
            <a:ext cx="381000" cy="5791200"/>
          </a:xfrm>
          <a:prstGeom prst="rect">
            <a:avLst/>
          </a:prstGeom>
          <a:noFill/>
          <a:ln>
            <a:noFill/>
          </a:ln>
        </p:spPr>
      </p:pic>
      <p:sp>
        <p:nvSpPr>
          <p:cNvPr id="232" name="Shape 23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33" name="Shape 233"/>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
        <p:nvSpPr>
          <p:cNvPr id="234" name="Shape 234"/>
          <p:cNvSpPr txBox="1"/>
          <p:nvPr>
            <p:ph type="title"/>
          </p:nvPr>
        </p:nvSpPr>
        <p:spPr>
          <a:xfrm>
            <a:off x="455612" y="331787"/>
            <a:ext cx="7381874" cy="563562"/>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893" name="Shape 3893"/>
        <p:cNvGrpSpPr/>
        <p:nvPr/>
      </p:nvGrpSpPr>
      <p:grpSpPr>
        <a:xfrm>
          <a:off x="0" y="0"/>
          <a:ext cx="0" cy="0"/>
          <a:chOff x="0" y="0"/>
          <a:chExt cx="0" cy="0"/>
        </a:xfrm>
      </p:grpSpPr>
      <p:pic>
        <p:nvPicPr>
          <p:cNvPr id="3894" name="Shape 3894"/>
          <p:cNvPicPr preferRelativeResize="0"/>
          <p:nvPr/>
        </p:nvPicPr>
        <p:blipFill rotWithShape="1">
          <a:blip r:embed="rId1">
            <a:alphaModFix/>
          </a:blip>
          <a:srcRect b="84305" l="0" r="0" t="0"/>
          <a:stretch/>
        </p:blipFill>
        <p:spPr>
          <a:xfrm>
            <a:off x="0" y="0"/>
            <a:ext cx="9144000" cy="1076324"/>
          </a:xfrm>
          <a:prstGeom prst="rect">
            <a:avLst/>
          </a:prstGeom>
          <a:noFill/>
          <a:ln>
            <a:noFill/>
          </a:ln>
        </p:spPr>
      </p:pic>
      <p:sp>
        <p:nvSpPr>
          <p:cNvPr id="3895" name="Shape 3895"/>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marR="0" rtl="0" algn="l">
              <a:spcBef>
                <a:spcPts val="520"/>
              </a:spcBef>
              <a:spcAft>
                <a:spcPts val="0"/>
              </a:spcAft>
              <a:buClr>
                <a:srgbClr val="AF242B"/>
              </a:buClr>
              <a:buFont typeface="Noto Sans Symbols"/>
              <a:buChar char="•"/>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pic>
        <p:nvPicPr>
          <p:cNvPr id="3896" name="Shape 3896"/>
          <p:cNvPicPr preferRelativeResize="0"/>
          <p:nvPr/>
        </p:nvPicPr>
        <p:blipFill rotWithShape="1">
          <a:blip r:embed="rId2">
            <a:alphaModFix/>
          </a:blip>
          <a:srcRect b="0" l="0" r="0" t="0"/>
          <a:stretch/>
        </p:blipFill>
        <p:spPr>
          <a:xfrm>
            <a:off x="7927975" y="6091237"/>
            <a:ext cx="890587" cy="615949"/>
          </a:xfrm>
          <a:prstGeom prst="rect">
            <a:avLst/>
          </a:prstGeom>
          <a:noFill/>
          <a:ln>
            <a:noFill/>
          </a:ln>
        </p:spPr>
      </p:pic>
      <p:pic>
        <p:nvPicPr>
          <p:cNvPr id="3897" name="Shape 3897"/>
          <p:cNvPicPr preferRelativeResize="0"/>
          <p:nvPr/>
        </p:nvPicPr>
        <p:blipFill rotWithShape="1">
          <a:blip r:embed="rId1">
            <a:alphaModFix/>
          </a:blip>
          <a:srcRect b="0" l="0" r="95833" t="15555"/>
          <a:stretch/>
        </p:blipFill>
        <p:spPr>
          <a:xfrm>
            <a:off x="0" y="1066800"/>
            <a:ext cx="381000" cy="5791200"/>
          </a:xfrm>
          <a:prstGeom prst="rect">
            <a:avLst/>
          </a:prstGeom>
          <a:noFill/>
          <a:ln>
            <a:noFill/>
          </a:ln>
        </p:spPr>
      </p:pic>
      <p:sp>
        <p:nvSpPr>
          <p:cNvPr id="3898" name="Shape 389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899" name="Shape 3899"/>
          <p:cNvSpPr txBox="1"/>
          <p:nvPr>
            <p:ph type="title"/>
          </p:nvPr>
        </p:nvSpPr>
        <p:spPr>
          <a:xfrm>
            <a:off x="455612" y="331787"/>
            <a:ext cx="7381874" cy="563562"/>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3900" name="Shape 3900"/>
          <p:cNvSpPr txBox="1"/>
          <p:nvPr>
            <p:ph idx="12" type="sldNum"/>
          </p:nvPr>
        </p:nvSpPr>
        <p:spPr>
          <a:xfrm>
            <a:off x="-144150" y="6245223"/>
            <a:ext cx="631042"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64.png"/><Relationship Id="rId4" Type="http://schemas.openxmlformats.org/officeDocument/2006/relationships/image" Target="../media/image65.jpg"/><Relationship Id="rId5" Type="http://schemas.openxmlformats.org/officeDocument/2006/relationships/image" Target="../media/image69.png"/><Relationship Id="rId6" Type="http://schemas.openxmlformats.org/officeDocument/2006/relationships/image" Target="../media/image67.png"/><Relationship Id="rId7" Type="http://schemas.openxmlformats.org/officeDocument/2006/relationships/image" Target="../media/image7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9.png"/><Relationship Id="rId4" Type="http://schemas.openxmlformats.org/officeDocument/2006/relationships/image" Target="../media/image7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5.png"/><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7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8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4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8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96.png"/><Relationship Id="rId4" Type="http://schemas.openxmlformats.org/officeDocument/2006/relationships/image" Target="../media/image9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0.png"/><Relationship Id="rId4"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9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9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95.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9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image" Target="../media/image106.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103.png"/><Relationship Id="rId8" Type="http://schemas.openxmlformats.org/officeDocument/2006/relationships/image" Target="../media/image10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10.png"/><Relationship Id="rId4" Type="http://schemas.openxmlformats.org/officeDocument/2006/relationships/image" Target="../media/image10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04.png"/><Relationship Id="rId4" Type="http://schemas.openxmlformats.org/officeDocument/2006/relationships/image" Target="../media/image10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0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0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17.png"/><Relationship Id="rId4" Type="http://schemas.openxmlformats.org/officeDocument/2006/relationships/image" Target="../media/image11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11.png"/><Relationship Id="rId4" Type="http://schemas.openxmlformats.org/officeDocument/2006/relationships/image" Target="../media/image11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113.png"/><Relationship Id="rId4" Type="http://schemas.openxmlformats.org/officeDocument/2006/relationships/image" Target="../media/image11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1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2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116.png"/><Relationship Id="rId4" Type="http://schemas.openxmlformats.org/officeDocument/2006/relationships/image" Target="../media/image12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1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12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23.png"/><Relationship Id="rId4" Type="http://schemas.openxmlformats.org/officeDocument/2006/relationships/image" Target="../media/image12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27.png"/><Relationship Id="rId4" Type="http://schemas.openxmlformats.org/officeDocument/2006/relationships/image" Target="../media/image12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12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12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12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13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12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13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1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123.png"/><Relationship Id="rId4" Type="http://schemas.openxmlformats.org/officeDocument/2006/relationships/image" Target="../media/image12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126.png"/><Relationship Id="rId4" Type="http://schemas.openxmlformats.org/officeDocument/2006/relationships/image" Target="../media/image13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13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13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132.png"/><Relationship Id="rId4" Type="http://schemas.openxmlformats.org/officeDocument/2006/relationships/image" Target="../media/image1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14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13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 Id="rId3" Type="http://schemas.openxmlformats.org/officeDocument/2006/relationships/image" Target="../media/image13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 Id="rId3" Type="http://schemas.openxmlformats.org/officeDocument/2006/relationships/image" Target="../media/image14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 Id="rId3" Type="http://schemas.openxmlformats.org/officeDocument/2006/relationships/image" Target="../media/image14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 Id="rId3" Type="http://schemas.openxmlformats.org/officeDocument/2006/relationships/image" Target="../media/image14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 Id="rId3" Type="http://schemas.openxmlformats.org/officeDocument/2006/relationships/image" Target="../media/image14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49.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 Id="rId3" Type="http://schemas.openxmlformats.org/officeDocument/2006/relationships/image" Target="../media/image15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 Id="rId3" Type="http://schemas.openxmlformats.org/officeDocument/2006/relationships/image" Target="../media/image157.png"/><Relationship Id="rId4" Type="http://schemas.openxmlformats.org/officeDocument/2006/relationships/image" Target="../media/image15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 Id="rId3" Type="http://schemas.openxmlformats.org/officeDocument/2006/relationships/image" Target="../media/image150.png"/><Relationship Id="rId4" Type="http://schemas.openxmlformats.org/officeDocument/2006/relationships/image" Target="../media/image15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 Id="rId3" Type="http://schemas.openxmlformats.org/officeDocument/2006/relationships/image" Target="../media/image153.png"/><Relationship Id="rId4" Type="http://schemas.openxmlformats.org/officeDocument/2006/relationships/image" Target="../media/image158.png"/><Relationship Id="rId5" Type="http://schemas.openxmlformats.org/officeDocument/2006/relationships/image" Target="../media/image156.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 Id="rId3" Type="http://schemas.openxmlformats.org/officeDocument/2006/relationships/image" Target="../media/image15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 Id="rId3" Type="http://schemas.openxmlformats.org/officeDocument/2006/relationships/image" Target="../media/image15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 Id="rId3" Type="http://schemas.openxmlformats.org/officeDocument/2006/relationships/image" Target="../media/image161.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 Id="rId3" Type="http://schemas.openxmlformats.org/officeDocument/2006/relationships/image" Target="../media/image162.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4.xml"/><Relationship Id="rId3" Type="http://schemas.openxmlformats.org/officeDocument/2006/relationships/image" Target="../media/image1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7.png"/><Relationship Id="rId5" Type="http://schemas.openxmlformats.org/officeDocument/2006/relationships/image" Target="../media/image11.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1.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3.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0.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1.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nvSpPr>
        <p:spPr>
          <a:xfrm>
            <a:off x="2293936" y="5443537"/>
            <a:ext cx="2717448"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BAAR Phase 3 Training</a:t>
            </a:r>
          </a:p>
        </p:txBody>
      </p:sp>
      <p:sp>
        <p:nvSpPr>
          <p:cNvPr id="89" name="Shape 89"/>
          <p:cNvSpPr txBox="1"/>
          <p:nvPr>
            <p:ph idx="11" type="ftr"/>
          </p:nvPr>
        </p:nvSpPr>
        <p:spPr>
          <a:xfrm>
            <a:off x="2133600" y="6553200"/>
            <a:ext cx="4343400" cy="30479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0" name="Shape 90"/>
          <p:cNvSpPr txBox="1"/>
          <p:nvPr>
            <p:ph type="ctrTitle"/>
          </p:nvPr>
        </p:nvSpPr>
        <p:spPr>
          <a:xfrm>
            <a:off x="2133600" y="1600200"/>
            <a:ext cx="7015163" cy="12954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baseline="0" i="0" lang="en-US" sz="3200" u="none" cap="none" strike="noStrike">
                <a:solidFill>
                  <a:schemeClr val="dk1"/>
                </a:solidFill>
                <a:latin typeface="Arial"/>
                <a:ea typeface="Arial"/>
                <a:cs typeface="Arial"/>
                <a:sym typeface="Arial"/>
              </a:rPr>
              <a:t>BAAR Debt Account Lifecycle</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Claim Types</a:t>
            </a:r>
          </a:p>
        </p:txBody>
      </p:sp>
      <p:sp>
        <p:nvSpPr>
          <p:cNvPr id="309" name="Shape 30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0" name="Shape 310"/>
          <p:cNvSpPr/>
          <p:nvPr/>
        </p:nvSpPr>
        <p:spPr>
          <a:xfrm>
            <a:off x="372139" y="1198558"/>
            <a:ext cx="8688732" cy="481670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Claim Types</a:t>
            </a:r>
            <a:r>
              <a:rPr b="1" baseline="0" i="0" lang="en-US" sz="1800" u="none" cap="none" strike="noStrike">
                <a:solidFill>
                  <a:schemeClr val="dk1"/>
                </a:solidFill>
                <a:latin typeface="Arial"/>
                <a:ea typeface="Arial"/>
                <a:cs typeface="Arial"/>
                <a:sym typeface="Arial"/>
              </a:rPr>
              <a:t>:</a:t>
            </a:r>
            <a:r>
              <a:rPr b="0" baseline="0" i="0" lang="en-US" sz="1800" u="none" cap="none" strike="noStrike">
                <a:solidFill>
                  <a:schemeClr val="dk1"/>
                </a:solidFill>
                <a:latin typeface="Arial"/>
                <a:ea typeface="Arial"/>
                <a:cs typeface="Arial"/>
                <a:sym typeface="Arial"/>
              </a:rPr>
              <a:t> Region 6 and Region 7 claims are categorized into different “claim types” based on like characteristics</a:t>
            </a:r>
          </a:p>
          <a:p>
            <a:pPr indent="-342900" lvl="0" marL="342900" marR="0" rtl="0" algn="l">
              <a:spcBef>
                <a:spcPts val="120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Pegasys</a:t>
            </a:r>
            <a:r>
              <a:rPr b="0" baseline="0" i="0" lang="en-US" sz="1800" u="sng" cap="none" strike="noStrike">
                <a:solidFill>
                  <a:schemeClr val="dk1"/>
                </a:solidFill>
                <a:latin typeface="Arial"/>
                <a:ea typeface="Arial"/>
                <a:cs typeface="Arial"/>
                <a:sym typeface="Arial"/>
              </a:rPr>
              <a:t> </a:t>
            </a:r>
            <a:r>
              <a:rPr b="1" baseline="0" i="0" lang="en-US" sz="1800" u="sng" cap="none" strike="noStrike">
                <a:solidFill>
                  <a:schemeClr val="dk1"/>
                </a:solidFill>
                <a:latin typeface="Arial"/>
                <a:ea typeface="Arial"/>
                <a:cs typeface="Arial"/>
                <a:sym typeface="Arial"/>
              </a:rPr>
              <a:t>Receivable Types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Used to record the Claim Type on Pegasys Debt Accounts</a:t>
            </a:r>
          </a:p>
          <a:p>
            <a:pPr indent="-342900" lvl="1" marL="800100" marR="0" rtl="0" algn="l">
              <a:spcBef>
                <a:spcPts val="1200"/>
              </a:spcBef>
              <a:spcAft>
                <a:spcPts val="0"/>
              </a:spcAft>
              <a:buClr>
                <a:srgbClr val="C60C30"/>
              </a:buClr>
              <a:buSzPct val="79999"/>
              <a:buFont typeface="Arial"/>
              <a:buChar char="•"/>
            </a:pPr>
            <a:r>
              <a:rPr b="0" baseline="0" i="0" lang="en-US" sz="1800" u="none" cap="none" strike="noStrike">
                <a:solidFill>
                  <a:schemeClr val="dk1"/>
                </a:solidFill>
                <a:latin typeface="Arial"/>
                <a:ea typeface="Arial"/>
                <a:cs typeface="Arial"/>
                <a:sym typeface="Arial"/>
              </a:rPr>
              <a:t>Provides the ability to perform the following within Pegasys:</a:t>
            </a:r>
          </a:p>
          <a:p>
            <a:pPr indent="-339725" lvl="2" marL="1254125" marR="0" rtl="0" algn="l">
              <a:spcBef>
                <a:spcPts val="600"/>
              </a:spcBef>
              <a:spcAft>
                <a:spcPts val="0"/>
              </a:spcAft>
              <a:buClr>
                <a:srgbClr val="C60C30"/>
              </a:buClr>
              <a:buSzPct val="79999"/>
              <a:buFont typeface="Arial"/>
              <a:buAutoNum type="arabicPeriod"/>
            </a:pPr>
            <a:r>
              <a:rPr b="0" baseline="0" i="0" lang="en-US" sz="1800" u="sng" cap="none" strike="noStrike">
                <a:solidFill>
                  <a:schemeClr val="dk1"/>
                </a:solidFill>
                <a:latin typeface="Arial"/>
                <a:ea typeface="Arial"/>
                <a:cs typeface="Arial"/>
                <a:sym typeface="Arial"/>
              </a:rPr>
              <a:t>Quickly identify the Debt Account</a:t>
            </a:r>
            <a:r>
              <a:rPr b="0" baseline="0" i="0" lang="en-US" sz="1800" u="none" cap="none" strike="noStrike">
                <a:solidFill>
                  <a:schemeClr val="dk1"/>
                </a:solidFill>
                <a:latin typeface="Arial"/>
                <a:ea typeface="Arial"/>
                <a:cs typeface="Arial"/>
                <a:sym typeface="Arial"/>
              </a:rPr>
              <a:t> as a pre-defined type of claim</a:t>
            </a:r>
          </a:p>
          <a:p>
            <a:pPr indent="-339725" lvl="2" marL="1254125" marR="0" rtl="0" algn="l">
              <a:spcBef>
                <a:spcPts val="600"/>
              </a:spcBef>
              <a:spcAft>
                <a:spcPts val="0"/>
              </a:spcAft>
              <a:buClr>
                <a:srgbClr val="C60C30"/>
              </a:buClr>
              <a:buSzPct val="79999"/>
              <a:buFont typeface="Arial"/>
              <a:buAutoNum type="arabicPeriod"/>
            </a:pPr>
            <a:r>
              <a:rPr b="0" baseline="0" i="0" lang="en-US" sz="1800" u="sng" cap="none" strike="noStrike">
                <a:solidFill>
                  <a:schemeClr val="dk1"/>
                </a:solidFill>
                <a:latin typeface="Arial"/>
                <a:ea typeface="Arial"/>
                <a:cs typeface="Arial"/>
                <a:sym typeface="Arial"/>
              </a:rPr>
              <a:t>Post</a:t>
            </a:r>
            <a:r>
              <a:rPr b="0" baseline="0" i="0" lang="en-US" sz="1800" u="none" cap="none" strike="noStrike">
                <a:solidFill>
                  <a:schemeClr val="dk1"/>
                </a:solidFill>
                <a:latin typeface="Arial"/>
                <a:ea typeface="Arial"/>
                <a:cs typeface="Arial"/>
                <a:sym typeface="Arial"/>
              </a:rPr>
              <a:t> the Debt Account to the appropriate </a:t>
            </a:r>
            <a:r>
              <a:rPr b="0" baseline="0" i="0" lang="en-US" sz="1800" u="sng" cap="none" strike="noStrike">
                <a:solidFill>
                  <a:schemeClr val="dk1"/>
                </a:solidFill>
                <a:latin typeface="Arial"/>
                <a:ea typeface="Arial"/>
                <a:cs typeface="Arial"/>
                <a:sym typeface="Arial"/>
              </a:rPr>
              <a:t>General Ledger Accounts</a:t>
            </a:r>
          </a:p>
          <a:p>
            <a:pPr indent="-339725" lvl="2" marL="1254125" marR="0" rtl="0" algn="l">
              <a:spcBef>
                <a:spcPts val="600"/>
              </a:spcBef>
              <a:spcAft>
                <a:spcPts val="0"/>
              </a:spcAft>
              <a:buClr>
                <a:srgbClr val="C60C30"/>
              </a:buClr>
              <a:buSzPct val="79999"/>
              <a:buFont typeface="Arial"/>
              <a:buAutoNum type="arabicPeriod"/>
            </a:pPr>
            <a:r>
              <a:rPr b="0" baseline="0" i="0" lang="en-US" sz="1800" u="none" cap="none" strike="noStrike">
                <a:solidFill>
                  <a:schemeClr val="dk1"/>
                </a:solidFill>
                <a:latin typeface="Arial"/>
                <a:ea typeface="Arial"/>
                <a:cs typeface="Arial"/>
                <a:sym typeface="Arial"/>
              </a:rPr>
              <a:t>Document </a:t>
            </a:r>
            <a:r>
              <a:rPr b="0" baseline="0" i="0" lang="en-US" sz="1800" u="sng" cap="none" strike="noStrike">
                <a:solidFill>
                  <a:schemeClr val="dk1"/>
                </a:solidFill>
                <a:latin typeface="Arial"/>
                <a:ea typeface="Arial"/>
                <a:cs typeface="Arial"/>
                <a:sym typeface="Arial"/>
              </a:rPr>
              <a:t>how/when/if First Demand Letter is generated</a:t>
            </a:r>
            <a:r>
              <a:rPr b="0" baseline="0" i="0" lang="en-US" sz="1800" u="none" cap="none" strike="noStrike">
                <a:solidFill>
                  <a:schemeClr val="dk1"/>
                </a:solidFill>
                <a:latin typeface="Arial"/>
                <a:ea typeface="Arial"/>
                <a:cs typeface="Arial"/>
                <a:sym typeface="Arial"/>
              </a:rPr>
              <a:t> from Pegasys</a:t>
            </a:r>
          </a:p>
          <a:p>
            <a:pPr indent="-339725" lvl="2" marL="1254125" marR="0" rtl="0" algn="l">
              <a:spcBef>
                <a:spcPts val="600"/>
              </a:spcBef>
              <a:spcAft>
                <a:spcPts val="0"/>
              </a:spcAft>
              <a:buClr>
                <a:srgbClr val="C60C30"/>
              </a:buClr>
              <a:buSzPct val="79999"/>
              <a:buFont typeface="Arial"/>
              <a:buAutoNum type="arabicPeriod"/>
            </a:pPr>
            <a:r>
              <a:rPr b="0" baseline="0" i="0" lang="en-US" sz="1800" u="none" cap="none" strike="noStrike">
                <a:solidFill>
                  <a:schemeClr val="dk1"/>
                </a:solidFill>
                <a:latin typeface="Arial"/>
                <a:ea typeface="Arial"/>
                <a:cs typeface="Arial"/>
                <a:sym typeface="Arial"/>
              </a:rPr>
              <a:t>Document the </a:t>
            </a:r>
            <a:r>
              <a:rPr b="0" baseline="0" i="0" lang="en-US" sz="1800" u="sng" cap="none" strike="noStrike">
                <a:solidFill>
                  <a:schemeClr val="dk1"/>
                </a:solidFill>
                <a:latin typeface="Arial"/>
                <a:ea typeface="Arial"/>
                <a:cs typeface="Arial"/>
                <a:sym typeface="Arial"/>
              </a:rPr>
              <a:t>standard text</a:t>
            </a:r>
            <a:r>
              <a:rPr b="0" baseline="0" i="0" lang="en-US" sz="1800" u="none" cap="none" strike="noStrike">
                <a:solidFill>
                  <a:schemeClr val="dk1"/>
                </a:solidFill>
                <a:latin typeface="Arial"/>
                <a:ea typeface="Arial"/>
                <a:cs typeface="Arial"/>
                <a:sym typeface="Arial"/>
              </a:rPr>
              <a:t> on </a:t>
            </a:r>
            <a:r>
              <a:rPr b="0" baseline="0" i="0" lang="en-US" sz="1800" u="sng" cap="none" strike="noStrike">
                <a:solidFill>
                  <a:schemeClr val="dk1"/>
                </a:solidFill>
                <a:latin typeface="Arial"/>
                <a:ea typeface="Arial"/>
                <a:cs typeface="Arial"/>
                <a:sym typeface="Arial"/>
              </a:rPr>
              <a:t>First Demand Letter</a:t>
            </a:r>
            <a:r>
              <a:rPr b="0" baseline="0" i="0" lang="en-US" sz="1800" u="none" cap="none" strike="noStrike">
                <a:solidFill>
                  <a:schemeClr val="dk1"/>
                </a:solidFill>
                <a:latin typeface="Arial"/>
                <a:ea typeface="Arial"/>
                <a:cs typeface="Arial"/>
                <a:sym typeface="Arial"/>
              </a:rPr>
              <a:t> and </a:t>
            </a:r>
            <a:r>
              <a:rPr b="0" baseline="0" i="0" lang="en-US" sz="1800" u="sng" cap="none" strike="noStrike">
                <a:solidFill>
                  <a:schemeClr val="dk1"/>
                </a:solidFill>
                <a:latin typeface="Arial"/>
                <a:ea typeface="Arial"/>
                <a:cs typeface="Arial"/>
                <a:sym typeface="Arial"/>
              </a:rPr>
              <a:t>dunning notices</a:t>
            </a:r>
          </a:p>
          <a:p>
            <a:pPr indent="-339725" lvl="2" marL="1254125" marR="0" rtl="0" algn="l">
              <a:spcBef>
                <a:spcPts val="600"/>
              </a:spcBef>
              <a:spcAft>
                <a:spcPts val="0"/>
              </a:spcAft>
              <a:buClr>
                <a:srgbClr val="C60C30"/>
              </a:buClr>
              <a:buSzPct val="79999"/>
              <a:buFont typeface="Arial"/>
              <a:buAutoNum type="arabicPeriod"/>
            </a:pPr>
            <a:r>
              <a:rPr b="0" baseline="0" i="0" lang="en-US" sz="1800" u="none" cap="none" strike="noStrike">
                <a:solidFill>
                  <a:schemeClr val="dk1"/>
                </a:solidFill>
                <a:latin typeface="Arial"/>
                <a:ea typeface="Arial"/>
                <a:cs typeface="Arial"/>
                <a:sym typeface="Arial"/>
              </a:rPr>
              <a:t>Document </a:t>
            </a:r>
            <a:r>
              <a:rPr b="0" baseline="0" i="0" lang="en-US" sz="1800" u="sng" cap="none" strike="noStrike">
                <a:solidFill>
                  <a:schemeClr val="dk1"/>
                </a:solidFill>
                <a:latin typeface="Arial"/>
                <a:ea typeface="Arial"/>
                <a:cs typeface="Arial"/>
                <a:sym typeface="Arial"/>
              </a:rPr>
              <a:t>how/when overdue charges should be assessed</a:t>
            </a:r>
            <a:r>
              <a:rPr b="0" baseline="0" i="0" lang="en-US" sz="1800" u="none" cap="none" strike="noStrike">
                <a:solidFill>
                  <a:schemeClr val="dk1"/>
                </a:solidFill>
                <a:latin typeface="Arial"/>
                <a:ea typeface="Arial"/>
                <a:cs typeface="Arial"/>
                <a:sym typeface="Arial"/>
              </a:rPr>
              <a:t> </a:t>
            </a:r>
          </a:p>
          <a:p>
            <a:pPr indent="-339725" lvl="2" marL="1254125" marR="0" rtl="0" algn="l">
              <a:spcBef>
                <a:spcPts val="600"/>
              </a:spcBef>
              <a:spcAft>
                <a:spcPts val="0"/>
              </a:spcAft>
              <a:buClr>
                <a:srgbClr val="C60C30"/>
              </a:buClr>
              <a:buSzPct val="79999"/>
              <a:buFont typeface="Arial"/>
              <a:buAutoNum type="arabicPeriod"/>
            </a:pPr>
            <a:r>
              <a:rPr b="0" baseline="0" i="0" lang="en-US" sz="1800" u="none" cap="none" strike="noStrike">
                <a:solidFill>
                  <a:schemeClr val="dk1"/>
                </a:solidFill>
                <a:latin typeface="Arial"/>
                <a:ea typeface="Arial"/>
                <a:cs typeface="Arial"/>
                <a:sym typeface="Arial"/>
              </a:rPr>
              <a:t>Document </a:t>
            </a:r>
            <a:r>
              <a:rPr b="0" baseline="0" i="0" lang="en-US" sz="1800" u="sng" cap="none" strike="noStrike">
                <a:solidFill>
                  <a:schemeClr val="dk1"/>
                </a:solidFill>
                <a:latin typeface="Arial"/>
                <a:ea typeface="Arial"/>
                <a:cs typeface="Arial"/>
                <a:sym typeface="Arial"/>
              </a:rPr>
              <a:t>how/when subsequent dunning notices should be generated</a:t>
            </a:r>
            <a:r>
              <a:rPr b="0" baseline="0" i="0" lang="en-US" sz="1800" u="none" cap="none" strike="noStrike">
                <a:solidFill>
                  <a:schemeClr val="dk1"/>
                </a:solidFill>
                <a:latin typeface="Arial"/>
                <a:ea typeface="Arial"/>
                <a:cs typeface="Arial"/>
                <a:sym typeface="Arial"/>
              </a:rPr>
              <a:t> from Pegasys</a:t>
            </a:r>
          </a:p>
          <a:p>
            <a:pPr indent="-339725" lvl="2" marL="1254125" marR="0" rtl="0" algn="l">
              <a:spcBef>
                <a:spcPts val="600"/>
              </a:spcBef>
              <a:spcAft>
                <a:spcPts val="600"/>
              </a:spcAft>
              <a:buClr>
                <a:srgbClr val="C60C30"/>
              </a:buClr>
              <a:buSzPct val="79999"/>
              <a:buFont typeface="Arial"/>
              <a:buAutoNum type="arabicPeriod"/>
            </a:pPr>
            <a:r>
              <a:rPr b="0" baseline="0" i="0" lang="en-US" sz="1800" u="none" cap="none" strike="noStrike">
                <a:solidFill>
                  <a:schemeClr val="dk1"/>
                </a:solidFill>
                <a:latin typeface="Arial"/>
                <a:ea typeface="Arial"/>
                <a:cs typeface="Arial"/>
                <a:sym typeface="Arial"/>
              </a:rPr>
              <a:t>Document how/when Debt Accounts become </a:t>
            </a:r>
            <a:r>
              <a:rPr b="0" baseline="0" i="0" lang="en-US" sz="1800" u="sng" cap="none" strike="noStrike">
                <a:solidFill>
                  <a:schemeClr val="dk1"/>
                </a:solidFill>
                <a:latin typeface="Arial"/>
                <a:ea typeface="Arial"/>
                <a:cs typeface="Arial"/>
                <a:sym typeface="Arial"/>
              </a:rPr>
              <a:t>eligible for Treasury offset</a:t>
            </a:r>
          </a:p>
        </p:txBody>
      </p:sp>
      <p:sp>
        <p:nvSpPr>
          <p:cNvPr id="311" name="Shape 3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6" name="Shape 1286"/>
        <p:cNvGrpSpPr/>
        <p:nvPr/>
      </p:nvGrpSpPr>
      <p:grpSpPr>
        <a:xfrm>
          <a:off x="0" y="0"/>
          <a:ext cx="0" cy="0"/>
          <a:chOff x="0" y="0"/>
          <a:chExt cx="0" cy="0"/>
        </a:xfrm>
      </p:grpSpPr>
      <p:sp>
        <p:nvSpPr>
          <p:cNvPr id="1287" name="Shape 128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Procedure – Lease</a:t>
            </a:r>
          </a:p>
        </p:txBody>
      </p:sp>
      <p:sp>
        <p:nvSpPr>
          <p:cNvPr id="1288" name="Shape 12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289" name="Shape 1289"/>
          <p:cNvSpPr txBox="1"/>
          <p:nvPr>
            <p:ph idx="1" type="body"/>
          </p:nvPr>
        </p:nvSpPr>
        <p:spPr>
          <a:xfrm>
            <a:off x="345323" y="1012912"/>
            <a:ext cx="8798676" cy="5474719"/>
          </a:xfrm>
          <a:prstGeom prst="rect">
            <a:avLst/>
          </a:prstGeom>
          <a:noFill/>
          <a:ln>
            <a:noFill/>
          </a:ln>
        </p:spPr>
        <p:txBody>
          <a:bodyPr anchorCtr="0" anchor="t" bIns="45700" lIns="91425" rIns="91425" tIns="45700">
            <a:noAutofit/>
          </a:bodyPr>
          <a:lstStyle/>
          <a:p>
            <a:pPr indent="-231775" lvl="1" marL="231775" marR="0" rtl="0" algn="l">
              <a:lnSpc>
                <a:spcPct val="120000"/>
              </a:lnSpc>
              <a:spcBef>
                <a:spcPts val="0"/>
              </a:spcBef>
              <a:spcAft>
                <a:spcPts val="0"/>
              </a:spcAft>
              <a:buClr>
                <a:srgbClr val="AF242B"/>
              </a:buClr>
              <a:buSzPct val="73026"/>
              <a:buFont typeface="Arial"/>
              <a:buChar char="•"/>
            </a:pPr>
            <a:r>
              <a:rPr b="0" baseline="0" i="0" lang="en-US" sz="1850" u="none" cap="none" strike="noStrike">
                <a:solidFill>
                  <a:schemeClr val="dk1"/>
                </a:solidFill>
                <a:latin typeface="Arial"/>
                <a:ea typeface="Arial"/>
                <a:cs typeface="Arial"/>
                <a:sym typeface="Arial"/>
              </a:rPr>
              <a:t>Two Standard </a:t>
            </a:r>
            <a:r>
              <a:rPr b="1" baseline="0" i="0" lang="en-US" sz="1850" u="sng" cap="none" strike="noStrike">
                <a:solidFill>
                  <a:schemeClr val="dk1"/>
                </a:solidFill>
                <a:latin typeface="Arial"/>
                <a:ea typeface="Arial"/>
                <a:cs typeface="Arial"/>
                <a:sym typeface="Arial"/>
              </a:rPr>
              <a:t>Internal Offset Procedures</a:t>
            </a:r>
            <a:r>
              <a:rPr b="0" baseline="0" i="0" lang="en-US" sz="1850" u="none" cap="none" strike="noStrike">
                <a:solidFill>
                  <a:schemeClr val="dk1"/>
                </a:solidFill>
                <a:latin typeface="Arial"/>
                <a:ea typeface="Arial"/>
                <a:cs typeface="Arial"/>
                <a:sym typeface="Arial"/>
              </a:rPr>
              <a:t>:</a:t>
            </a:r>
          </a:p>
          <a:p>
            <a:pPr indent="-234949" lvl="2" marL="577850" marR="0" rtl="0" algn="l">
              <a:lnSpc>
                <a:spcPct val="120000"/>
              </a:lnSpc>
              <a:spcBef>
                <a:spcPts val="600"/>
              </a:spcBef>
              <a:spcAft>
                <a:spcPts val="0"/>
              </a:spcAft>
              <a:buClr>
                <a:srgbClr val="AF242B"/>
              </a:buClr>
              <a:buSzPct val="73455"/>
              <a:buFont typeface="Arial"/>
              <a:buChar char="•"/>
            </a:pPr>
            <a:r>
              <a:rPr b="1" baseline="0" i="0" lang="en-US" sz="1665" u="none" cap="none" strike="noStrike">
                <a:solidFill>
                  <a:srgbClr val="363534"/>
                </a:solidFill>
                <a:latin typeface="Arial"/>
                <a:ea typeface="Arial"/>
                <a:cs typeface="Arial"/>
                <a:sym typeface="Arial"/>
              </a:rPr>
              <a:t>Accounts Payable</a:t>
            </a:r>
          </a:p>
          <a:p>
            <a:pPr indent="-234949" lvl="2" marL="577850" marR="0" rtl="0" algn="l">
              <a:lnSpc>
                <a:spcPct val="120000"/>
              </a:lnSpc>
              <a:spcBef>
                <a:spcPts val="0"/>
              </a:spcBef>
              <a:spcAft>
                <a:spcPts val="0"/>
              </a:spcAft>
              <a:buClr>
                <a:srgbClr val="AF242B"/>
              </a:buClr>
              <a:buSzPct val="73455"/>
              <a:buFont typeface="Arial"/>
              <a:buChar char="•"/>
            </a:pPr>
            <a:r>
              <a:rPr b="1" baseline="0" i="0" lang="en-US" sz="1665" u="none" cap="none" strike="noStrike">
                <a:solidFill>
                  <a:srgbClr val="363534"/>
                </a:solidFill>
                <a:latin typeface="Arial"/>
                <a:ea typeface="Arial"/>
                <a:cs typeface="Arial"/>
                <a:sym typeface="Arial"/>
              </a:rPr>
              <a:t>Lease</a:t>
            </a:r>
          </a:p>
          <a:p>
            <a:pPr indent="-231775" lvl="1" marL="231775" marR="0" rtl="0" algn="l">
              <a:lnSpc>
                <a:spcPct val="120000"/>
              </a:lnSpc>
              <a:spcBef>
                <a:spcPts val="0"/>
              </a:spcBef>
              <a:spcAft>
                <a:spcPts val="0"/>
              </a:spcAft>
              <a:buClr>
                <a:srgbClr val="AF242B"/>
              </a:buClr>
              <a:buSzPct val="73026"/>
              <a:buFont typeface="Arial"/>
              <a:buChar char="•"/>
            </a:pPr>
            <a:r>
              <a:rPr b="1" baseline="0" i="0" lang="en-US" sz="1850" u="sng" cap="none" strike="noStrike">
                <a:solidFill>
                  <a:srgbClr val="363534"/>
                </a:solidFill>
                <a:latin typeface="Arial"/>
                <a:ea typeface="Arial"/>
                <a:cs typeface="Arial"/>
                <a:sym typeface="Arial"/>
              </a:rPr>
              <a:t>Lease Procedures</a:t>
            </a:r>
          </a:p>
          <a:p>
            <a:pPr indent="-234950" lvl="2" marL="577850" marR="0" rtl="0" algn="l">
              <a:lnSpc>
                <a:spcPct val="120000"/>
              </a:lnSpc>
              <a:spcBef>
                <a:spcPts val="0"/>
              </a:spcBef>
              <a:spcAft>
                <a:spcPts val="0"/>
              </a:spcAft>
              <a:buClr>
                <a:srgbClr val="AF242B"/>
              </a:buClr>
              <a:buSzPct val="73208"/>
              <a:buFont typeface="Arial"/>
              <a:buChar char="•"/>
            </a:pPr>
            <a:r>
              <a:rPr b="1" baseline="0" i="0" lang="en-US" sz="1757" u="none" cap="none" strike="noStrike">
                <a:solidFill>
                  <a:srgbClr val="363534"/>
                </a:solidFill>
                <a:latin typeface="Arial"/>
                <a:ea typeface="Arial"/>
                <a:cs typeface="Arial"/>
                <a:sym typeface="Arial"/>
              </a:rPr>
              <a:t>Pre-conditions: </a:t>
            </a:r>
            <a:r>
              <a:rPr b="0" baseline="0" i="0" lang="en-US" sz="1757" u="none" cap="none" strike="noStrike">
                <a:solidFill>
                  <a:srgbClr val="363534"/>
                </a:solidFill>
                <a:latin typeface="Arial"/>
                <a:ea typeface="Arial"/>
                <a:cs typeface="Arial"/>
                <a:sym typeface="Arial"/>
              </a:rPr>
              <a:t>A Region 7 lease profile exists for the same vendor for which a claim will later be established </a:t>
            </a:r>
          </a:p>
          <a:p>
            <a:pPr indent="-234950" lvl="2" marL="577850" marR="0" rtl="0" algn="l">
              <a:lnSpc>
                <a:spcPct val="120000"/>
              </a:lnSpc>
              <a:spcBef>
                <a:spcPts val="0"/>
              </a:spcBef>
              <a:spcAft>
                <a:spcPts val="0"/>
              </a:spcAft>
              <a:buClr>
                <a:srgbClr val="AF242B"/>
              </a:buClr>
              <a:buSzPct val="73208"/>
              <a:buFont typeface="Arial"/>
              <a:buChar char="•"/>
            </a:pPr>
            <a:r>
              <a:rPr b="1" baseline="0" i="0" lang="en-US" sz="1757" u="sng" cap="none" strike="noStrike">
                <a:solidFill>
                  <a:srgbClr val="363534"/>
                </a:solidFill>
                <a:latin typeface="Arial"/>
                <a:ea typeface="Arial"/>
                <a:cs typeface="Arial"/>
                <a:sym typeface="Arial"/>
              </a:rPr>
              <a:t>Step 1:</a:t>
            </a:r>
          </a:p>
          <a:p>
            <a:pPr indent="-238125" lvl="3" marL="923925" marR="0" rtl="0" algn="l">
              <a:lnSpc>
                <a:spcPct val="120000"/>
              </a:lnSpc>
              <a:spcBef>
                <a:spcPts val="0"/>
              </a:spcBef>
              <a:spcAft>
                <a:spcPts val="0"/>
              </a:spcAft>
              <a:buClr>
                <a:srgbClr val="AF242B"/>
              </a:buClr>
              <a:buSzPct val="73687"/>
              <a:buFont typeface="Arial"/>
              <a:buChar char="•"/>
            </a:pPr>
            <a:r>
              <a:rPr b="0" baseline="0" i="0" lang="en-US" sz="1572" u="none" cap="none" strike="noStrike">
                <a:solidFill>
                  <a:srgbClr val="363534"/>
                </a:solidFill>
                <a:latin typeface="Arial"/>
                <a:ea typeface="Arial"/>
                <a:cs typeface="Arial"/>
                <a:sym typeface="Arial"/>
              </a:rPr>
              <a:t>USDA Finance Accounts Payable personnel notifies USDA Finance Claims personnel to manually generate a Debt Account to record the claim against a Debtor</a:t>
            </a:r>
          </a:p>
          <a:p>
            <a:pPr indent="-234950" lvl="2" marL="577850" marR="0" rtl="0" algn="l">
              <a:lnSpc>
                <a:spcPct val="120000"/>
              </a:lnSpc>
              <a:spcBef>
                <a:spcPts val="0"/>
              </a:spcBef>
              <a:spcAft>
                <a:spcPts val="0"/>
              </a:spcAft>
              <a:buClr>
                <a:srgbClr val="AF242B"/>
              </a:buClr>
              <a:buSzPct val="73208"/>
              <a:buFont typeface="Arial"/>
              <a:buChar char="•"/>
            </a:pPr>
            <a:r>
              <a:rPr b="1" baseline="0" i="0" lang="en-US" sz="1757" u="sng" cap="none" strike="noStrike">
                <a:solidFill>
                  <a:srgbClr val="363534"/>
                </a:solidFill>
                <a:latin typeface="Arial"/>
                <a:ea typeface="Arial"/>
                <a:cs typeface="Arial"/>
                <a:sym typeface="Arial"/>
              </a:rPr>
              <a:t>Step 2:</a:t>
            </a:r>
          </a:p>
          <a:p>
            <a:pPr indent="-238125" lvl="3" marL="923925" marR="0" rtl="0" algn="l">
              <a:lnSpc>
                <a:spcPct val="120000"/>
              </a:lnSpc>
              <a:spcBef>
                <a:spcPts val="0"/>
              </a:spcBef>
              <a:spcAft>
                <a:spcPts val="0"/>
              </a:spcAft>
              <a:buClr>
                <a:srgbClr val="AF242B"/>
              </a:buClr>
              <a:buSzPct val="73687"/>
              <a:buFont typeface="Arial"/>
              <a:buChar char="•"/>
            </a:pPr>
            <a:r>
              <a:rPr b="0" baseline="0" i="0" lang="en-US" sz="1572" u="none" cap="none" strike="noStrike">
                <a:solidFill>
                  <a:srgbClr val="363534"/>
                </a:solidFill>
                <a:latin typeface="Arial"/>
                <a:ea typeface="Arial"/>
                <a:cs typeface="Arial"/>
                <a:sym typeface="Arial"/>
              </a:rPr>
              <a:t>USDA Finance Claims identifies the Lease Profile from the pre-conditions and notifies USDA Accounts Payable of the need to offset the Debt Account with future payments from the lease profile</a:t>
            </a:r>
          </a:p>
          <a:p>
            <a:pPr indent="-234950" lvl="2" marL="577850" marR="0" rtl="0" algn="l">
              <a:lnSpc>
                <a:spcPct val="120000"/>
              </a:lnSpc>
              <a:spcBef>
                <a:spcPts val="0"/>
              </a:spcBef>
              <a:spcAft>
                <a:spcPts val="0"/>
              </a:spcAft>
              <a:buClr>
                <a:srgbClr val="AF242B"/>
              </a:buClr>
              <a:buSzPct val="73208"/>
              <a:buFont typeface="Arial"/>
              <a:buChar char="•"/>
            </a:pPr>
            <a:r>
              <a:rPr b="1" baseline="0" i="0" lang="en-US" sz="1757" u="sng" cap="none" strike="noStrike">
                <a:solidFill>
                  <a:srgbClr val="363534"/>
                </a:solidFill>
                <a:latin typeface="Arial"/>
                <a:ea typeface="Arial"/>
                <a:cs typeface="Arial"/>
                <a:sym typeface="Arial"/>
              </a:rPr>
              <a:t>Step 3:</a:t>
            </a:r>
          </a:p>
          <a:p>
            <a:pPr indent="-238125" lvl="3" marL="923925" marR="0" rtl="0" algn="l">
              <a:lnSpc>
                <a:spcPct val="120000"/>
              </a:lnSpc>
              <a:spcBef>
                <a:spcPts val="0"/>
              </a:spcBef>
              <a:spcAft>
                <a:spcPts val="0"/>
              </a:spcAft>
              <a:buClr>
                <a:srgbClr val="AF242B"/>
              </a:buClr>
              <a:buSzPct val="74000"/>
              <a:buFont typeface="Arial"/>
              <a:buChar char="•"/>
            </a:pPr>
            <a:r>
              <a:rPr b="0" baseline="0" i="0" lang="en-US" sz="1480" u="none" cap="none" strike="noStrike">
                <a:solidFill>
                  <a:srgbClr val="363534"/>
                </a:solidFill>
                <a:latin typeface="Arial"/>
                <a:ea typeface="Arial"/>
                <a:cs typeface="Arial"/>
                <a:sym typeface="Arial"/>
              </a:rPr>
              <a:t>USDA Finance Region 7 Lease personnel corrects the Lease Profile to apply a withhold, which either reduces the amount of the next payment or prevents the generation of a certain number of future payments</a:t>
            </a:r>
          </a:p>
          <a:p>
            <a:pPr indent="-117236" lvl="0" marL="231775" marR="0" rtl="0" algn="l">
              <a:spcBef>
                <a:spcPts val="481"/>
              </a:spcBef>
              <a:spcAft>
                <a:spcPts val="0"/>
              </a:spcAft>
              <a:buClr>
                <a:srgbClr val="AF242B"/>
              </a:buClr>
              <a:buFont typeface="Noto Sans Symbols"/>
              <a:buNone/>
            </a:pPr>
            <a:r>
              <a:t/>
            </a:r>
            <a:endParaRPr b="0" baseline="0" i="0" sz="2405" u="none" cap="none" strike="noStrike">
              <a:solidFill>
                <a:schemeClr val="dk1"/>
              </a:solidFill>
              <a:latin typeface="Arial"/>
              <a:ea typeface="Arial"/>
              <a:cs typeface="Arial"/>
              <a:sym typeface="Arial"/>
            </a:endParaRPr>
          </a:p>
        </p:txBody>
      </p:sp>
      <p:sp>
        <p:nvSpPr>
          <p:cNvPr id="1290" name="Shape 12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5" name="Shape 1295"/>
        <p:cNvGrpSpPr/>
        <p:nvPr/>
      </p:nvGrpSpPr>
      <p:grpSpPr>
        <a:xfrm>
          <a:off x="0" y="0"/>
          <a:ext cx="0" cy="0"/>
          <a:chOff x="0" y="0"/>
          <a:chExt cx="0" cy="0"/>
        </a:xfrm>
      </p:grpSpPr>
      <p:sp>
        <p:nvSpPr>
          <p:cNvPr id="1296" name="Shape 129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 Procedure – Lease</a:t>
            </a:r>
          </a:p>
        </p:txBody>
      </p:sp>
      <p:sp>
        <p:nvSpPr>
          <p:cNvPr id="1297" name="Shape 129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298" name="Shape 1298"/>
          <p:cNvSpPr txBox="1"/>
          <p:nvPr>
            <p:ph idx="1" type="body"/>
          </p:nvPr>
        </p:nvSpPr>
        <p:spPr>
          <a:xfrm>
            <a:off x="345323" y="1012912"/>
            <a:ext cx="8798676" cy="5474719"/>
          </a:xfrm>
          <a:prstGeom prst="rect">
            <a:avLst/>
          </a:prstGeom>
          <a:noFill/>
          <a:ln>
            <a:noFill/>
          </a:ln>
        </p:spPr>
        <p:txBody>
          <a:bodyPr anchorCtr="0" anchor="t" bIns="45700" lIns="91425" rIns="91425" tIns="45700">
            <a:noAutofit/>
          </a:bodyPr>
          <a:lstStyle/>
          <a:p>
            <a:pPr indent="-231775" lvl="1" marL="231775" marR="0" rtl="0" algn="l">
              <a:lnSpc>
                <a:spcPct val="120000"/>
              </a:lnSpc>
              <a:spcBef>
                <a:spcPts val="0"/>
              </a:spcBef>
              <a:spcAft>
                <a:spcPts val="0"/>
              </a:spcAft>
              <a:buClr>
                <a:srgbClr val="AF242B"/>
              </a:buClr>
              <a:buSzPct val="75000"/>
              <a:buFont typeface="Arial"/>
              <a:buChar char="•"/>
            </a:pPr>
            <a:r>
              <a:rPr b="1" baseline="0" i="0" lang="en-US" sz="2000" u="sng" cap="none" strike="noStrike">
                <a:solidFill>
                  <a:srgbClr val="363534"/>
                </a:solidFill>
                <a:latin typeface="Arial"/>
                <a:ea typeface="Arial"/>
                <a:cs typeface="Arial"/>
                <a:sym typeface="Arial"/>
              </a:rPr>
              <a:t>Lease Procedures</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4:</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Region 7 Lease notifies USDA Finance Claims of the withhold for the requested amount and the Debt Account processed in Step 1 may now be offset for that amount</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5:</a:t>
            </a:r>
          </a:p>
          <a:p>
            <a:pPr indent="-238125" lvl="3" marL="923925" marR="0" rtl="0" algn="l">
              <a:lnSpc>
                <a:spcPct val="120000"/>
              </a:lnSpc>
              <a:spcBef>
                <a:spcPts val="0"/>
              </a:spcBef>
              <a:spcAft>
                <a:spcPts val="0"/>
              </a:spcAft>
              <a:buClr>
                <a:srgbClr val="AF242B"/>
              </a:buClr>
              <a:buSzPct val="75000"/>
              <a:buFont typeface="Arial"/>
              <a:buChar char="•"/>
            </a:pPr>
            <a:r>
              <a:rPr b="1" baseline="0" i="0" lang="en-US" sz="1600" u="sng" cap="none" strike="noStrike">
                <a:solidFill>
                  <a:srgbClr val="363534"/>
                </a:solidFill>
                <a:latin typeface="Arial"/>
                <a:ea typeface="Arial"/>
                <a:cs typeface="Arial"/>
                <a:sym typeface="Arial"/>
              </a:rPr>
              <a:t>Option 1: Offset Full Claim Amount Immediately</a:t>
            </a:r>
          </a:p>
          <a:p>
            <a:pPr indent="-174625" lvl="4" marL="1203325" marR="0" rtl="0" algn="l">
              <a:lnSpc>
                <a:spcPct val="120000"/>
              </a:lnSpc>
              <a:spcBef>
                <a:spcPts val="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USDA Finance Claims processes an IOF Cash Receipt to record the offset for the full Claim offset amount</a:t>
            </a:r>
          </a:p>
          <a:p>
            <a:pPr indent="-238125" lvl="3" marL="923925" marR="0" rtl="0" algn="l">
              <a:lnSpc>
                <a:spcPct val="120000"/>
              </a:lnSpc>
              <a:spcBef>
                <a:spcPts val="0"/>
              </a:spcBef>
              <a:spcAft>
                <a:spcPts val="0"/>
              </a:spcAft>
              <a:buClr>
                <a:srgbClr val="AF242B"/>
              </a:buClr>
              <a:buSzPct val="75000"/>
              <a:buFont typeface="Arial"/>
              <a:buChar char="•"/>
            </a:pPr>
            <a:r>
              <a:rPr b="1" baseline="0" i="0" lang="en-US" sz="1600" u="sng" cap="none" strike="noStrike">
                <a:solidFill>
                  <a:srgbClr val="363534"/>
                </a:solidFill>
                <a:latin typeface="Arial"/>
                <a:ea typeface="Arial"/>
                <a:cs typeface="Arial"/>
                <a:sym typeface="Arial"/>
              </a:rPr>
              <a:t>Option 2: Monthly Scheduled Offset Installments</a:t>
            </a:r>
          </a:p>
          <a:p>
            <a:pPr indent="-174625" lvl="4" marL="1203325" marR="0" rtl="0" algn="l">
              <a:lnSpc>
                <a:spcPct val="120000"/>
              </a:lnSpc>
              <a:spcBef>
                <a:spcPts val="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USDA Finance Claims amends the Debt Account to set the Waive Interest/Penalty/Admin flags to True so no additional IP&amp;A is generated during the offset period</a:t>
            </a:r>
          </a:p>
          <a:p>
            <a:pPr indent="-174625" lvl="4" marL="1203325" marR="0" rtl="0" algn="l">
              <a:lnSpc>
                <a:spcPct val="120000"/>
              </a:lnSpc>
              <a:spcBef>
                <a:spcPts val="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Creates multiple </a:t>
            </a:r>
            <a:r>
              <a:rPr b="0" baseline="0" i="0" lang="en-US" sz="1600" u="sng" cap="none" strike="noStrike">
                <a:solidFill>
                  <a:srgbClr val="363534"/>
                </a:solidFill>
                <a:latin typeface="Arial"/>
                <a:ea typeface="Arial"/>
                <a:cs typeface="Arial"/>
                <a:sym typeface="Arial"/>
              </a:rPr>
              <a:t>scheduled</a:t>
            </a:r>
            <a:r>
              <a:rPr b="0" baseline="0" i="0" lang="en-US" sz="1600" u="none" cap="none" strike="noStrike">
                <a:solidFill>
                  <a:srgbClr val="363534"/>
                </a:solidFill>
                <a:latin typeface="Arial"/>
                <a:ea typeface="Arial"/>
                <a:cs typeface="Arial"/>
                <a:sym typeface="Arial"/>
              </a:rPr>
              <a:t> IOF Cash Receipts each for the amount of the withheld lease payments to be processed on a future date by GSOFFLINE</a:t>
            </a:r>
          </a:p>
        </p:txBody>
      </p:sp>
      <p:sp>
        <p:nvSpPr>
          <p:cNvPr id="1299" name="Shape 129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4" name="Shape 1304"/>
        <p:cNvGrpSpPr/>
        <p:nvPr/>
      </p:nvGrpSpPr>
      <p:grpSpPr>
        <a:xfrm>
          <a:off x="0" y="0"/>
          <a:ext cx="0" cy="0"/>
          <a:chOff x="0" y="0"/>
          <a:chExt cx="0" cy="0"/>
        </a:xfrm>
      </p:grpSpPr>
      <p:sp>
        <p:nvSpPr>
          <p:cNvPr id="1305" name="Shape 1305"/>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306" name="Shape 130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 Creation</a:t>
            </a:r>
          </a:p>
        </p:txBody>
      </p:sp>
      <p:sp>
        <p:nvSpPr>
          <p:cNvPr id="1307" name="Shape 130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08" name="Shape 1308"/>
          <p:cNvSpPr txBox="1"/>
          <p:nvPr>
            <p:ph idx="1" type="body"/>
          </p:nvPr>
        </p:nvSpPr>
        <p:spPr>
          <a:xfrm>
            <a:off x="322250" y="1053670"/>
            <a:ext cx="8798676" cy="5474719"/>
          </a:xfrm>
          <a:prstGeom prst="rect">
            <a:avLst/>
          </a:prstGeom>
          <a:noFill/>
          <a:ln>
            <a:noFill/>
          </a:ln>
        </p:spPr>
        <p:txBody>
          <a:bodyPr anchorCtr="0" anchor="t" bIns="45700" lIns="91425" rIns="91425" tIns="45700">
            <a:noAutofit/>
          </a:bodyPr>
          <a:lstStyle/>
          <a:p>
            <a:pPr indent="-231775" lvl="1" marL="231775" marR="0" rtl="0" algn="l">
              <a:lnSpc>
                <a:spcPct val="100000"/>
              </a:lnSpc>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will manually </a:t>
            </a:r>
            <a:r>
              <a:rPr b="1" baseline="0" i="0" lang="en-US" sz="1800" u="none" cap="none" strike="noStrike">
                <a:solidFill>
                  <a:schemeClr val="dk1"/>
                </a:solidFill>
                <a:latin typeface="Arial"/>
                <a:ea typeface="Arial"/>
                <a:cs typeface="Arial"/>
                <a:sym typeface="Arial"/>
              </a:rPr>
              <a:t>Copy Forward To </a:t>
            </a:r>
            <a:r>
              <a:rPr b="0" baseline="0" i="0" lang="en-US" sz="1800" u="none" cap="none" strike="noStrike">
                <a:solidFill>
                  <a:schemeClr val="dk1"/>
                </a:solidFill>
                <a:latin typeface="Arial"/>
                <a:ea typeface="Arial"/>
                <a:cs typeface="Arial"/>
                <a:sym typeface="Arial"/>
              </a:rPr>
              <a:t>the IOF CR via the Debt Account Query</a:t>
            </a:r>
          </a:p>
          <a:p>
            <a:pPr indent="-234950" lvl="2" marL="577850" marR="0" rtl="0" algn="l">
              <a:lnSpc>
                <a:spcPct val="100000"/>
              </a:lnSpc>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Debt Account Entity reference will automatically be populated</a:t>
            </a:r>
          </a:p>
          <a:p>
            <a:pPr indent="-146050" lvl="1" marL="231775" marR="0" rtl="0" algn="l">
              <a:lnSpc>
                <a:spcPct val="100000"/>
              </a:lnSpc>
              <a:spcBef>
                <a:spcPts val="120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146050" lvl="1" marL="231775" marR="0" rtl="0" algn="l">
              <a:lnSpc>
                <a:spcPct val="100000"/>
              </a:lnSpc>
              <a:spcBef>
                <a:spcPts val="120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146050" lvl="1" marL="231775" marR="0" rtl="0" algn="l">
              <a:lnSpc>
                <a:spcPct val="100000"/>
              </a:lnSpc>
              <a:spcBef>
                <a:spcPts val="120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146050" lvl="1" marL="231775" marR="0" rtl="0" algn="l">
              <a:lnSpc>
                <a:spcPct val="100000"/>
              </a:lnSpc>
              <a:spcBef>
                <a:spcPts val="120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0" lvl="1" marL="0" marR="0" rtl="0" algn="l">
              <a:lnSpc>
                <a:spcPct val="100000"/>
              </a:lnSpc>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1" marL="231775" marR="0" rtl="0" algn="l">
              <a:lnSpc>
                <a:spcPct val="100000"/>
              </a:lnSpc>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Populate </a:t>
            </a:r>
            <a:r>
              <a:rPr b="1" baseline="0" i="0" lang="en-US" sz="1800" u="none" cap="none" strike="noStrike">
                <a:solidFill>
                  <a:schemeClr val="dk1"/>
                </a:solidFill>
                <a:latin typeface="Arial"/>
                <a:ea typeface="Arial"/>
                <a:cs typeface="Arial"/>
                <a:sym typeface="Arial"/>
              </a:rPr>
              <a:t>Undisbursed Payment Document Number </a:t>
            </a:r>
            <a:r>
              <a:rPr b="0" baseline="0" i="0" lang="en-US" sz="1800" u="none" cap="none" strike="noStrike">
                <a:solidFill>
                  <a:schemeClr val="dk1"/>
                </a:solidFill>
                <a:latin typeface="Arial"/>
                <a:ea typeface="Arial"/>
                <a:cs typeface="Arial"/>
                <a:sym typeface="Arial"/>
              </a:rPr>
              <a:t>or </a:t>
            </a:r>
            <a:r>
              <a:rPr b="1" baseline="0" i="0" lang="en-US" sz="1800" u="none" cap="none" strike="noStrike">
                <a:solidFill>
                  <a:schemeClr val="dk1"/>
                </a:solidFill>
                <a:latin typeface="Arial"/>
                <a:ea typeface="Arial"/>
                <a:cs typeface="Arial"/>
                <a:sym typeface="Arial"/>
              </a:rPr>
              <a:t>Lease Number </a:t>
            </a:r>
            <a:r>
              <a:rPr b="0" baseline="0" i="0" lang="en-US" sz="1800" u="none" cap="none" strike="noStrike">
                <a:solidFill>
                  <a:schemeClr val="dk1"/>
                </a:solidFill>
                <a:latin typeface="Arial"/>
                <a:ea typeface="Arial"/>
                <a:cs typeface="Arial"/>
                <a:sym typeface="Arial"/>
              </a:rPr>
              <a:t>in Description field.</a:t>
            </a:r>
          </a:p>
          <a:p>
            <a:pPr indent="-9525" lvl="2" marL="682625" marR="0" rtl="0" algn="l">
              <a:lnSpc>
                <a:spcPct val="100000"/>
              </a:lnSpc>
              <a:spcBef>
                <a:spcPts val="1200"/>
              </a:spcBef>
              <a:spcAft>
                <a:spcPts val="0"/>
              </a:spcAft>
              <a:buClr>
                <a:srgbClr val="E31937"/>
              </a:buClr>
              <a:buFont typeface="Noto Sans Symbols"/>
              <a:buNone/>
            </a:pPr>
            <a:r>
              <a:t/>
            </a:r>
            <a:endParaRPr b="0" baseline="0" i="0" sz="1550" u="none" cap="none" strike="noStrike">
              <a:solidFill>
                <a:srgbClr val="363534"/>
              </a:solidFill>
              <a:latin typeface="Arial"/>
              <a:ea typeface="Arial"/>
              <a:cs typeface="Arial"/>
              <a:sym typeface="Arial"/>
            </a:endParaRPr>
          </a:p>
          <a:p>
            <a:pPr indent="-9525" lvl="1" marL="568325" marR="0" rtl="0" algn="l">
              <a:lnSpc>
                <a:spcPct val="80000"/>
              </a:lnSpc>
              <a:spcBef>
                <a:spcPts val="12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309" name="Shape 13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310" name="Shape 1310"/>
          <p:cNvPicPr preferRelativeResize="0"/>
          <p:nvPr/>
        </p:nvPicPr>
        <p:blipFill/>
        <p:spPr>
          <a:xfrm>
            <a:off x="1505466" y="1827508"/>
            <a:ext cx="5586449" cy="2226247"/>
          </a:xfrm>
          <a:prstGeom prst="rect">
            <a:avLst/>
          </a:prstGeom>
          <a:noFill/>
          <a:ln>
            <a:noFill/>
          </a:ln>
        </p:spPr>
      </p:pic>
      <p:pic>
        <p:nvPicPr>
          <p:cNvPr id="1311" name="Shape 1311"/>
          <p:cNvPicPr preferRelativeResize="0"/>
          <p:nvPr/>
        </p:nvPicPr>
        <p:blipFill rotWithShape="1">
          <a:blip r:embed="rId3">
            <a:alphaModFix/>
          </a:blip>
          <a:srcRect b="0" l="0" r="0" t="0"/>
          <a:stretch/>
        </p:blipFill>
        <p:spPr>
          <a:xfrm>
            <a:off x="1464209" y="4723757"/>
            <a:ext cx="5668962" cy="1851958"/>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6" name="Shape 1316"/>
        <p:cNvGrpSpPr/>
        <p:nvPr/>
      </p:nvGrpSpPr>
      <p:grpSpPr>
        <a:xfrm>
          <a:off x="0" y="0"/>
          <a:ext cx="0" cy="0"/>
          <a:chOff x="0" y="0"/>
          <a:chExt cx="0" cy="0"/>
        </a:xfrm>
      </p:grpSpPr>
      <p:sp>
        <p:nvSpPr>
          <p:cNvPr id="1317" name="Shape 131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 Creation</a:t>
            </a:r>
          </a:p>
        </p:txBody>
      </p:sp>
      <p:sp>
        <p:nvSpPr>
          <p:cNvPr id="1318" name="Shape 131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19" name="Shape 1319"/>
          <p:cNvSpPr txBox="1"/>
          <p:nvPr>
            <p:ph idx="1" type="body"/>
          </p:nvPr>
        </p:nvSpPr>
        <p:spPr>
          <a:xfrm>
            <a:off x="354848" y="1274296"/>
            <a:ext cx="3731376" cy="5474719"/>
          </a:xfrm>
          <a:prstGeom prst="rect">
            <a:avLst/>
          </a:prstGeom>
          <a:noFill/>
          <a:ln>
            <a:noFill/>
          </a:ln>
        </p:spPr>
        <p:txBody>
          <a:bodyPr anchorCtr="0" anchor="t" bIns="45700" lIns="91425" rIns="91425" tIns="45700">
            <a:noAutofit/>
          </a:bodyPr>
          <a:lstStyle/>
          <a:p>
            <a:pPr indent="-231775" lvl="1" marL="231775" marR="0" rtl="0" algn="l">
              <a:lnSpc>
                <a:spcPct val="100000"/>
              </a:lnSpc>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Accounting Line 1</a:t>
            </a:r>
            <a:r>
              <a:rPr b="0" baseline="0" i="0" lang="en-US" sz="1600" u="none" cap="none" strike="noStrike">
                <a:solidFill>
                  <a:schemeClr val="dk1"/>
                </a:solidFill>
                <a:latin typeface="Arial"/>
                <a:ea typeface="Arial"/>
                <a:cs typeface="Arial"/>
                <a:sym typeface="Arial"/>
              </a:rPr>
              <a:t>: </a:t>
            </a:r>
          </a:p>
          <a:p>
            <a:pPr indent="-234950" lvl="2" marL="577850"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References </a:t>
            </a:r>
            <a:r>
              <a:rPr b="0" baseline="0" i="1" lang="en-US" sz="1600" u="sng" cap="none" strike="noStrike">
                <a:solidFill>
                  <a:schemeClr val="dk1"/>
                </a:solidFill>
                <a:latin typeface="Arial"/>
                <a:ea typeface="Arial"/>
                <a:cs typeface="Arial"/>
                <a:sym typeface="Arial"/>
              </a:rPr>
              <a:t>Debt Account Entity</a:t>
            </a:r>
          </a:p>
          <a:p>
            <a:pPr indent="-225425" lvl="1" marL="568325" marR="0" rtl="0" algn="l">
              <a:lnSpc>
                <a:spcPct val="100000"/>
              </a:lnSpc>
              <a:spcBef>
                <a:spcPts val="1200"/>
              </a:spcBef>
              <a:spcAft>
                <a:spcPts val="0"/>
              </a:spcAft>
              <a:buClr>
                <a:srgbClr val="AF242B"/>
              </a:buClr>
              <a:buSzPct val="75000"/>
              <a:buFont typeface="Arial"/>
              <a:buChar char="•"/>
            </a:pPr>
            <a:r>
              <a:rPr b="1" baseline="0" i="0" lang="en-US" sz="1600" u="none" cap="none" strike="noStrike">
                <a:solidFill>
                  <a:srgbClr val="363534"/>
                </a:solidFill>
                <a:latin typeface="Arial"/>
                <a:ea typeface="Arial"/>
                <a:cs typeface="Arial"/>
                <a:sym typeface="Arial"/>
              </a:rPr>
              <a:t>Transaction Type:</a:t>
            </a:r>
          </a:p>
          <a:p>
            <a:pPr indent="-241300" lvl="2" marL="914400"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Debt Account </a:t>
            </a:r>
            <a:r>
              <a:rPr b="1" baseline="0" i="0" lang="en-US" sz="1600" u="sng" cap="none" strike="noStrike">
                <a:solidFill>
                  <a:srgbClr val="363534"/>
                </a:solidFill>
                <a:latin typeface="Arial"/>
                <a:ea typeface="Arial"/>
                <a:cs typeface="Arial"/>
                <a:sym typeface="Arial"/>
              </a:rPr>
              <a:t>without</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Amortization Schedule:</a:t>
            </a:r>
          </a:p>
          <a:p>
            <a:pPr indent="-231775" lvl="3" marL="12604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C01 – All Receceivable Types </a:t>
            </a:r>
            <a:r>
              <a:rPr b="1" baseline="0" i="0" lang="en-US" sz="1400" u="sng" cap="none" strike="noStrike">
                <a:solidFill>
                  <a:srgbClr val="363534"/>
                </a:solidFill>
                <a:latin typeface="Arial"/>
                <a:ea typeface="Arial"/>
                <a:cs typeface="Arial"/>
                <a:sym typeface="Arial"/>
              </a:rPr>
              <a:t>except</a:t>
            </a:r>
            <a:r>
              <a:rPr b="0" baseline="0" i="0" lang="en-US" sz="1400" u="none" cap="none" strike="noStrike">
                <a:solidFill>
                  <a:srgbClr val="363534"/>
                </a:solidFill>
                <a:latin typeface="Arial"/>
                <a:ea typeface="Arial"/>
                <a:cs typeface="Arial"/>
                <a:sym typeface="Arial"/>
              </a:rPr>
              <a:t> FedPay/TAP/AutoPay</a:t>
            </a:r>
          </a:p>
          <a:p>
            <a:pPr indent="-231775" lvl="3" marL="12604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C02 – FedPay/TAP/AutoPay Receivable Types (covered in Segment 8)</a:t>
            </a:r>
          </a:p>
          <a:p>
            <a:pPr indent="-241300" lvl="2" marL="914400"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Debt Account </a:t>
            </a:r>
            <a:r>
              <a:rPr b="1" baseline="0" i="0" lang="en-US" sz="1600" u="sng" cap="none" strike="noStrike">
                <a:solidFill>
                  <a:srgbClr val="363534"/>
                </a:solidFill>
                <a:latin typeface="Arial"/>
                <a:ea typeface="Arial"/>
                <a:cs typeface="Arial"/>
                <a:sym typeface="Arial"/>
              </a:rPr>
              <a:t>with</a:t>
            </a:r>
            <a:r>
              <a:rPr b="0" baseline="0" i="0" lang="en-US" sz="1600" u="none" cap="none" strike="noStrike">
                <a:solidFill>
                  <a:srgbClr val="363534"/>
                </a:solidFill>
                <a:latin typeface="Arial"/>
                <a:ea typeface="Arial"/>
                <a:cs typeface="Arial"/>
                <a:sym typeface="Arial"/>
              </a:rPr>
              <a:t> Amortization Schedule:</a:t>
            </a:r>
          </a:p>
          <a:p>
            <a:pPr indent="-231775" lvl="3" marL="12604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P01 – Used for all Receivable Types (inclusive of FedPay/TAP/AutoPay)</a:t>
            </a:r>
          </a:p>
          <a:p>
            <a:pPr indent="-234950" lvl="2" marL="577850" marR="0" rtl="0" algn="l">
              <a:lnSpc>
                <a:spcPct val="100000"/>
              </a:lnSpc>
              <a:spcBef>
                <a:spcPts val="1200"/>
              </a:spcBef>
              <a:spcAft>
                <a:spcPts val="0"/>
              </a:spcAft>
              <a:buClr>
                <a:srgbClr val="AF242B"/>
              </a:buClr>
              <a:buSzPct val="75000"/>
              <a:buFont typeface="Arial"/>
              <a:buChar char="•"/>
            </a:pPr>
            <a:r>
              <a:rPr b="1" baseline="0" i="0" lang="en-US" sz="1600" u="none" cap="none" strike="noStrike">
                <a:solidFill>
                  <a:srgbClr val="363534"/>
                </a:solidFill>
                <a:latin typeface="Arial"/>
                <a:ea typeface="Arial"/>
                <a:cs typeface="Arial"/>
                <a:sym typeface="Arial"/>
              </a:rPr>
              <a:t>Line Type </a:t>
            </a:r>
            <a:r>
              <a:rPr b="0" baseline="0" i="0" lang="en-US" sz="1600" u="none" cap="none" strike="noStrike">
                <a:solidFill>
                  <a:srgbClr val="363534"/>
                </a:solidFill>
                <a:latin typeface="Arial"/>
                <a:ea typeface="Arial"/>
                <a:cs typeface="Arial"/>
                <a:sym typeface="Arial"/>
              </a:rPr>
              <a:t>= Normal</a:t>
            </a:r>
          </a:p>
          <a:p>
            <a:pPr indent="-9525" lvl="2" marL="682625" marR="0" rtl="0" algn="l">
              <a:lnSpc>
                <a:spcPct val="100000"/>
              </a:lnSpc>
              <a:spcBef>
                <a:spcPts val="1200"/>
              </a:spcBef>
              <a:spcAft>
                <a:spcPts val="0"/>
              </a:spcAft>
              <a:buClr>
                <a:srgbClr val="E31937"/>
              </a:buClr>
              <a:buFont typeface="Noto Sans Symbols"/>
              <a:buNone/>
            </a:pPr>
            <a:r>
              <a:t/>
            </a:r>
            <a:endParaRPr b="0" baseline="0" i="0" sz="1550" u="none" cap="none" strike="noStrike">
              <a:solidFill>
                <a:srgbClr val="363534"/>
              </a:solidFill>
              <a:latin typeface="Arial"/>
              <a:ea typeface="Arial"/>
              <a:cs typeface="Arial"/>
              <a:sym typeface="Arial"/>
            </a:endParaRPr>
          </a:p>
          <a:p>
            <a:pPr indent="-9525" lvl="1" marL="568325" marR="0" rtl="0" algn="l">
              <a:lnSpc>
                <a:spcPct val="80000"/>
              </a:lnSpc>
              <a:spcBef>
                <a:spcPts val="12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320" name="Shape 132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321" name="Shape 1321"/>
          <p:cNvPicPr preferRelativeResize="0"/>
          <p:nvPr/>
        </p:nvPicPr>
        <p:blipFill/>
        <p:spPr>
          <a:xfrm>
            <a:off x="4210050" y="3133724"/>
            <a:ext cx="4810124" cy="2777677"/>
          </a:xfrm>
          <a:prstGeom prst="rect">
            <a:avLst/>
          </a:prstGeom>
          <a:noFill/>
          <a:ln>
            <a:noFill/>
          </a:ln>
        </p:spPr>
      </p:pic>
      <p:pic>
        <p:nvPicPr>
          <p:cNvPr id="1322" name="Shape 1322"/>
          <p:cNvPicPr preferRelativeResize="0"/>
          <p:nvPr/>
        </p:nvPicPr>
        <p:blipFill rotWithShape="1">
          <a:blip r:embed="rId3">
            <a:alphaModFix/>
          </a:blip>
          <a:srcRect b="0" l="0" r="0" t="0"/>
          <a:stretch/>
        </p:blipFill>
        <p:spPr>
          <a:xfrm>
            <a:off x="3681410" y="2110775"/>
            <a:ext cx="5338762" cy="655246"/>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7" name="Shape 1327"/>
        <p:cNvGrpSpPr/>
        <p:nvPr/>
      </p:nvGrpSpPr>
      <p:grpSpPr>
        <a:xfrm>
          <a:off x="0" y="0"/>
          <a:ext cx="0" cy="0"/>
          <a:chOff x="0" y="0"/>
          <a:chExt cx="0" cy="0"/>
        </a:xfrm>
      </p:grpSpPr>
      <p:sp>
        <p:nvSpPr>
          <p:cNvPr id="1328" name="Shape 132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 Updates to Debt Account</a:t>
            </a:r>
          </a:p>
        </p:txBody>
      </p:sp>
      <p:sp>
        <p:nvSpPr>
          <p:cNvPr id="1329" name="Shape 132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30" name="Shape 1330"/>
          <p:cNvSpPr txBox="1"/>
          <p:nvPr>
            <p:ph idx="1" type="body"/>
          </p:nvPr>
        </p:nvSpPr>
        <p:spPr>
          <a:xfrm>
            <a:off x="345323" y="1159996"/>
            <a:ext cx="8639187" cy="5474719"/>
          </a:xfrm>
          <a:prstGeom prst="rect">
            <a:avLst/>
          </a:prstGeom>
          <a:noFill/>
          <a:ln>
            <a:noFill/>
          </a:ln>
        </p:spPr>
        <p:txBody>
          <a:bodyPr anchorCtr="0" anchor="t" bIns="45700" lIns="91425" rIns="91425" tIns="45700">
            <a:noAutofit/>
          </a:bodyPr>
          <a:lstStyle/>
          <a:p>
            <a:pPr indent="-231775" lvl="1" marL="231775" marR="0" rtl="0" algn="l">
              <a:lnSpc>
                <a:spcPct val="100000"/>
              </a:lnSpc>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Updates to Debt Account Entity:</a:t>
            </a:r>
          </a:p>
          <a:p>
            <a:pPr indent="-234950" lvl="2" marL="577850" marR="0" rtl="0" algn="l">
              <a:lnSpc>
                <a:spcPct val="100000"/>
              </a:lnSpc>
              <a:spcBef>
                <a:spcPts val="900"/>
              </a:spcBef>
              <a:spcAft>
                <a:spcPts val="0"/>
              </a:spcAft>
              <a:buClr>
                <a:srgbClr val="AF242B"/>
              </a:buClr>
              <a:buSzPct val="75000"/>
              <a:buFont typeface="Arial"/>
              <a:buChar char="•"/>
            </a:pPr>
            <a:r>
              <a:rPr b="0" baseline="0" i="0" lang="en-US" sz="1800" u="none" cap="none" strike="noStrike">
                <a:solidFill>
                  <a:srgbClr val="363534"/>
                </a:solidFill>
                <a:latin typeface="Arial"/>
                <a:ea typeface="Arial"/>
                <a:cs typeface="Arial"/>
                <a:sym typeface="Arial"/>
              </a:rPr>
              <a:t>Increase of Collected Amount</a:t>
            </a:r>
          </a:p>
          <a:p>
            <a:pPr indent="-234950" lvl="2" marL="577850" marR="0" rtl="0" algn="l">
              <a:lnSpc>
                <a:spcPct val="100000"/>
              </a:lnSpc>
              <a:spcBef>
                <a:spcPts val="600"/>
              </a:spcBef>
              <a:spcAft>
                <a:spcPts val="0"/>
              </a:spcAft>
              <a:buClr>
                <a:srgbClr val="AF242B"/>
              </a:buClr>
              <a:buSzPct val="75000"/>
              <a:buFont typeface="Arial"/>
              <a:buChar char="•"/>
            </a:pPr>
            <a:r>
              <a:rPr b="0" baseline="0" i="0" lang="en-US" sz="1800" u="none" cap="none" strike="noStrike">
                <a:solidFill>
                  <a:srgbClr val="363534"/>
                </a:solidFill>
                <a:latin typeface="Arial"/>
                <a:ea typeface="Arial"/>
                <a:cs typeface="Arial"/>
                <a:sym typeface="Arial"/>
              </a:rPr>
              <a:t>Decrease of Outstanding Amount</a:t>
            </a:r>
          </a:p>
          <a:p>
            <a:pPr indent="-66675" lvl="1" marL="434975" marR="0" rtl="0" algn="l">
              <a:lnSpc>
                <a:spcPct val="80000"/>
              </a:lnSpc>
              <a:spcBef>
                <a:spcPts val="9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331" name="Shape 13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332" name="Shape 1332"/>
          <p:cNvPicPr preferRelativeResize="0"/>
          <p:nvPr/>
        </p:nvPicPr>
        <p:blipFill rotWithShape="1">
          <a:blip r:embed="rId3">
            <a:alphaModFix/>
          </a:blip>
          <a:srcRect b="0" l="0" r="0" t="0"/>
          <a:stretch/>
        </p:blipFill>
        <p:spPr>
          <a:xfrm>
            <a:off x="1329070" y="2668771"/>
            <a:ext cx="6145729" cy="3158571"/>
          </a:xfrm>
          <a:prstGeom prst="rect">
            <a:avLst/>
          </a:prstGeom>
          <a:noFill/>
          <a:ln>
            <a:noFill/>
          </a:ln>
        </p:spPr>
      </p:pic>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7" name="Shape 1337"/>
        <p:cNvGrpSpPr/>
        <p:nvPr/>
      </p:nvGrpSpPr>
      <p:grpSpPr>
        <a:xfrm>
          <a:off x="0" y="0"/>
          <a:ext cx="0" cy="0"/>
          <a:chOff x="0" y="0"/>
          <a:chExt cx="0" cy="0"/>
        </a:xfrm>
      </p:grpSpPr>
      <p:sp>
        <p:nvSpPr>
          <p:cNvPr id="1338" name="Shape 133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 Example</a:t>
            </a:r>
          </a:p>
        </p:txBody>
      </p:sp>
      <p:sp>
        <p:nvSpPr>
          <p:cNvPr id="1339" name="Shape 133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40" name="Shape 1340"/>
          <p:cNvSpPr/>
          <p:nvPr/>
        </p:nvSpPr>
        <p:spPr>
          <a:xfrm>
            <a:off x="1046642" y="1441375"/>
            <a:ext cx="6833189" cy="4742120"/>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499"/>
                </a:moveTo>
                <a:lnTo>
                  <a:pt x="-45999" y="134999"/>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sends a payment to Staples for purchase of office supplies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later determines they overpaid Staples – GSA establishes a Debt Account</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purchases office products from Staples a 2</a:t>
            </a:r>
            <a:r>
              <a:rPr b="0" baseline="30000" i="0" lang="en-US" sz="1800" u="none" cap="none" strike="noStrike">
                <a:solidFill>
                  <a:schemeClr val="dk1"/>
                </a:solidFill>
                <a:latin typeface="Arial"/>
                <a:ea typeface="Arial"/>
                <a:cs typeface="Arial"/>
                <a:sym typeface="Arial"/>
              </a:rPr>
              <a:t>nd</a:t>
            </a:r>
            <a:r>
              <a:rPr b="0" baseline="0" i="0" lang="en-US" sz="1800" u="none" cap="none" strike="noStrike">
                <a:solidFill>
                  <a:schemeClr val="dk1"/>
                </a:solidFill>
                <a:latin typeface="Arial"/>
                <a:ea typeface="Arial"/>
                <a:cs typeface="Arial"/>
                <a:sym typeface="Arial"/>
              </a:rPr>
              <a:t> time, processing a payment to be disbursed for this purchase</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offsets the undisbursed payment with the outstanding Debt Account via the IOF document</a:t>
            </a:r>
          </a:p>
        </p:txBody>
      </p:sp>
      <p:sp>
        <p:nvSpPr>
          <p:cNvPr id="1341" name="Shape 13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5" name="Shape 1345"/>
        <p:cNvGrpSpPr/>
        <p:nvPr/>
      </p:nvGrpSpPr>
      <p:grpSpPr>
        <a:xfrm>
          <a:off x="0" y="0"/>
          <a:ext cx="0" cy="0"/>
          <a:chOff x="0" y="0"/>
          <a:chExt cx="0" cy="0"/>
        </a:xfrm>
      </p:grpSpPr>
      <p:sp>
        <p:nvSpPr>
          <p:cNvPr id="1346" name="Shape 134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1347" name="Shape 134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48" name="Shape 13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49" name="Shape 1349"/>
          <p:cNvSpPr txBox="1"/>
          <p:nvPr/>
        </p:nvSpPr>
        <p:spPr>
          <a:xfrm>
            <a:off x="595283" y="1163908"/>
            <a:ext cx="8406213" cy="393971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2:  Manual entry of Internal Offset CR</a:t>
            </a:r>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4" name="Shape 1354"/>
        <p:cNvGrpSpPr/>
        <p:nvPr/>
      </p:nvGrpSpPr>
      <p:grpSpPr>
        <a:xfrm>
          <a:off x="0" y="0"/>
          <a:ext cx="0" cy="0"/>
          <a:chOff x="0" y="0"/>
          <a:chExt cx="0" cy="0"/>
        </a:xfrm>
      </p:grpSpPr>
      <p:sp>
        <p:nvSpPr>
          <p:cNvPr id="1355" name="Shape 1355"/>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356" name="Shape 1356"/>
          <p:cNvSpPr txBox="1"/>
          <p:nvPr>
            <p:ph idx="1" type="body"/>
          </p:nvPr>
        </p:nvSpPr>
        <p:spPr>
          <a:xfrm>
            <a:off x="722312" y="2906713"/>
            <a:ext cx="7772400" cy="15001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4:</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First Demand Letter and Subsequent Dunning Generation</a:t>
            </a:r>
          </a:p>
        </p:txBody>
      </p:sp>
      <p:sp>
        <p:nvSpPr>
          <p:cNvPr id="1357" name="Shape 13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58" name="Shape 135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3" name="Shape 1363"/>
        <p:cNvGrpSpPr/>
        <p:nvPr/>
      </p:nvGrpSpPr>
      <p:grpSpPr>
        <a:xfrm>
          <a:off x="0" y="0"/>
          <a:ext cx="0" cy="0"/>
          <a:chOff x="0" y="0"/>
          <a:chExt cx="0" cy="0"/>
        </a:xfrm>
      </p:grpSpPr>
      <p:sp>
        <p:nvSpPr>
          <p:cNvPr id="1364" name="Shape 1364"/>
          <p:cNvSpPr/>
          <p:nvPr/>
        </p:nvSpPr>
        <p:spPr>
          <a:xfrm>
            <a:off x="393404" y="2429539"/>
            <a:ext cx="8750595" cy="764923"/>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365" name="Shape 136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366" name="Shape 1366"/>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 and Subsequent Dunning Generation</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First Demand Letter &amp; Subsequent Dunning Notices</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1367" name="Shape 136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68" name="Shape 1368"/>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2" name="Shape 1372"/>
        <p:cNvGrpSpPr/>
        <p:nvPr/>
      </p:nvGrpSpPr>
      <p:grpSpPr>
        <a:xfrm>
          <a:off x="0" y="0"/>
          <a:ext cx="0" cy="0"/>
          <a:chOff x="0" y="0"/>
          <a:chExt cx="0" cy="0"/>
        </a:xfrm>
      </p:grpSpPr>
      <p:sp>
        <p:nvSpPr>
          <p:cNvPr id="1373" name="Shape 137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374" name="Shape 137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First Demand Letter &amp;</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Subsequent Dunning Notices</a:t>
            </a:r>
          </a:p>
        </p:txBody>
      </p:sp>
      <p:sp>
        <p:nvSpPr>
          <p:cNvPr id="1375" name="Shape 1375"/>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376" name="Shape 137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18" name="Shape 31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Claim Types</a:t>
            </a:r>
          </a:p>
        </p:txBody>
      </p:sp>
      <p:sp>
        <p:nvSpPr>
          <p:cNvPr id="319" name="Shape 31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20" name="Shape 320"/>
          <p:cNvGraphicFramePr/>
          <p:nvPr/>
        </p:nvGraphicFramePr>
        <p:xfrm>
          <a:off x="467833" y="1460441"/>
          <a:ext cx="3000000" cy="3000000"/>
        </p:xfrm>
        <a:graphic>
          <a:graphicData uri="http://schemas.openxmlformats.org/drawingml/2006/table">
            <a:tbl>
              <a:tblPr bandRow="1" firstRow="1">
                <a:noFill/>
                <a:tableStyleId>{CC8636E0-A098-4C09-B26C-0FDB5CCF7E0D}</a:tableStyleId>
              </a:tblPr>
              <a:tblGrid>
                <a:gridCol w="1414125"/>
                <a:gridCol w="1472775"/>
                <a:gridCol w="3630850"/>
                <a:gridCol w="2020175"/>
              </a:tblGrid>
              <a:tr h="573350">
                <a:tc>
                  <a:txBody>
                    <a:bodyPr>
                      <a:noAutofit/>
                    </a:bodyPr>
                    <a:lstStyle/>
                    <a:p>
                      <a:pPr indent="0" lvl="2" marL="0" marR="0" rtl="0" algn="ctr">
                        <a:lnSpc>
                          <a:spcPct val="100000"/>
                        </a:lnSpc>
                        <a:spcBef>
                          <a:spcPts val="0"/>
                        </a:spcBef>
                        <a:spcAft>
                          <a:spcPts val="300"/>
                        </a:spcAft>
                        <a:buClr>
                          <a:schemeClr val="lt1"/>
                        </a:buClr>
                        <a:buSzPct val="25000"/>
                        <a:buFont typeface="Arial"/>
                        <a:buNone/>
                      </a:pPr>
                      <a:r>
                        <a:rPr b="1" baseline="0" lang="en-US" sz="1600" u="none" cap="none" strike="noStrike">
                          <a:solidFill>
                            <a:schemeClr val="lt1"/>
                          </a:solidFill>
                          <a:latin typeface="Arial"/>
                          <a:ea typeface="Arial"/>
                          <a:cs typeface="Arial"/>
                          <a:sym typeface="Arial"/>
                        </a:rPr>
                        <a:t>Claim Group</a:t>
                      </a:r>
                    </a:p>
                  </a:txBody>
                  <a:tcPr marT="45725" marB="45725" marR="91450" marL="91450"/>
                </a:tc>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Receivable Type</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Name</a:t>
                      </a:r>
                    </a:p>
                  </a:txBody>
                  <a:tcPr marT="45725" marB="45725" marR="91450" marL="91450"/>
                </a:tc>
                <a:tc>
                  <a:txBody>
                    <a:bodyPr>
                      <a:noAutofit/>
                    </a:bodyPr>
                    <a:lstStyle/>
                    <a:p>
                      <a:pPr indent="0" lvl="2" marL="0" marR="0" rtl="0" algn="l">
                        <a:lnSpc>
                          <a:spcPct val="100000"/>
                        </a:lnSpc>
                        <a:spcBef>
                          <a:spcPts val="0"/>
                        </a:spcBef>
                        <a:spcAft>
                          <a:spcPts val="300"/>
                        </a:spcAft>
                        <a:buClr>
                          <a:schemeClr val="lt1"/>
                        </a:buClr>
                        <a:buSzPct val="25000"/>
                        <a:buFont typeface="Arial"/>
                        <a:buNone/>
                      </a:pPr>
                      <a:r>
                        <a:rPr b="1" baseline="0" lang="en-US" sz="1600" u="none" cap="none" strike="noStrike">
                          <a:solidFill>
                            <a:schemeClr val="lt1"/>
                          </a:solidFill>
                          <a:latin typeface="Arial"/>
                          <a:ea typeface="Arial"/>
                          <a:cs typeface="Arial"/>
                          <a:sym typeface="Arial"/>
                        </a:rPr>
                        <a:t>Pegasys Entry Method</a:t>
                      </a:r>
                    </a:p>
                  </a:txBody>
                  <a:tcPr marT="45725" marB="45725" marR="91450" marL="91450"/>
                </a:tc>
              </a:tr>
              <a:tr h="301775">
                <a:tc rowSpan="2">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solidFill>
                            <a:schemeClr val="dk1"/>
                          </a:solidFill>
                          <a:latin typeface="Arial"/>
                          <a:ea typeface="Arial"/>
                          <a:cs typeface="Arial"/>
                          <a:sym typeface="Arial"/>
                        </a:rPr>
                        <a:t>R6CLAIMS</a:t>
                      </a:r>
                    </a:p>
                  </a:txBody>
                  <a:tcPr marT="45725" marB="45725" marR="91450" marL="91450">
                    <a:solidFill>
                      <a:srgbClr val="CBCBEF"/>
                    </a:solidFill>
                  </a:tcPr>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VNCLAIMR6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Vendor Claims</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Automated (interface)</a:t>
                      </a:r>
                    </a:p>
                  </a:txBody>
                  <a:tcPr marT="45725" marB="45725" marR="91450" marL="91450"/>
                </a:tc>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WSCLAIMR6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Waste Paper/Scrap Claims</a:t>
                      </a:r>
                    </a:p>
                  </a:txBody>
                  <a:tcPr marT="45725" marB="45725" marR="91450" marL="91450"/>
                </a:tc>
                <a:tc rowSpan="14">
                  <a:txBody>
                    <a:bodyPr>
                      <a:noAutofit/>
                    </a:bodyPr>
                    <a:lstStyle/>
                    <a:p>
                      <a:pPr indent="0" lvl="2" marL="0" marR="0" rtl="0" algn="l">
                        <a:lnSpc>
                          <a:spcPct val="100000"/>
                        </a:lnSpc>
                        <a:spcBef>
                          <a:spcPts val="0"/>
                        </a:spcBef>
                        <a:spcAft>
                          <a:spcPts val="30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Manual</a:t>
                      </a:r>
                    </a:p>
                  </a:txBody>
                  <a:tcPr marT="45725" marB="45725" marR="91450" marL="91450"/>
                </a:tc>
              </a:tr>
              <a:tr h="301775">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solidFill>
                            <a:schemeClr val="dk1"/>
                          </a:solidFill>
                          <a:latin typeface="Arial"/>
                          <a:ea typeface="Arial"/>
                          <a:cs typeface="Arial"/>
                          <a:sym typeface="Arial"/>
                        </a:rPr>
                        <a:t>R6PRCLAIMS</a:t>
                      </a:r>
                    </a:p>
                  </a:txBody>
                  <a:tcPr marT="45725" marB="45725" marR="91450" marL="91450">
                    <a:solidFill>
                      <a:srgbClr val="CBCBEF"/>
                    </a:solidFill>
                  </a:tcPr>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PRCLAIMR6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Payroll Claims</a:t>
                      </a:r>
                    </a:p>
                  </a:txBody>
                  <a:tcPr marT="45725" marB="45725" marR="91450" marL="91450"/>
                </a:tc>
                <a:tc vMerge="1"/>
              </a:tr>
              <a:tr h="301775">
                <a:tc rowSpan="12">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solidFill>
                            <a:schemeClr val="dk1"/>
                          </a:solidFill>
                          <a:latin typeface="Arial"/>
                          <a:ea typeface="Arial"/>
                          <a:cs typeface="Arial"/>
                          <a:sym typeface="Arial"/>
                        </a:rPr>
                        <a:t>R6POCLAIMS</a:t>
                      </a:r>
                    </a:p>
                  </a:txBody>
                  <a:tcPr marT="45725" marB="45725" marR="91450" marL="91450">
                    <a:solidFill>
                      <a:srgbClr val="CBCBEF"/>
                    </a:solidFill>
                  </a:tcPr>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VEHCLAIM</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Vehicle</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APCLAIMR6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Autopay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FPCLAIMR6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Fedpay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TACLAIMR6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TAPS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ADCLAIMR6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Aggregate Discount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AUCLAIMR6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Audit Related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ECCLAIMR6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Excess Cost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FICLAIMR6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FOIA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IFCLAIMR6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IFF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LDCLAIMR6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Liquidated Damages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RPCLAIMR6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Restitution Payments Claims Collections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NCCLAIMR6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Compliance Payments Claims Collections</a:t>
                      </a:r>
                    </a:p>
                  </a:txBody>
                  <a:tcPr marT="45725" marB="45725" marR="91450" marL="91450"/>
                </a:tc>
                <a:tc vMerge="1"/>
              </a:tr>
            </a:tbl>
          </a:graphicData>
        </a:graphic>
      </p:graphicFrame>
      <p:sp>
        <p:nvSpPr>
          <p:cNvPr id="321" name="Shape 321"/>
          <p:cNvSpPr/>
          <p:nvPr/>
        </p:nvSpPr>
        <p:spPr>
          <a:xfrm>
            <a:off x="745066" y="1060330"/>
            <a:ext cx="4572000" cy="40010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600"/>
              </a:spcAft>
              <a:buClr>
                <a:srgbClr val="C60C30"/>
              </a:buClr>
              <a:buSzPct val="80000"/>
              <a:buFont typeface="Arial"/>
              <a:buChar char="•"/>
            </a:pPr>
            <a:r>
              <a:rPr b="0" baseline="0" i="0" lang="en-US" sz="2000" u="none" cap="none" strike="noStrike">
                <a:solidFill>
                  <a:schemeClr val="dk1"/>
                </a:solidFill>
                <a:latin typeface="Arial"/>
                <a:ea typeface="Arial"/>
                <a:cs typeface="Arial"/>
                <a:sym typeface="Arial"/>
              </a:rPr>
              <a:t>Region 6 Claim Receivable Types:</a:t>
            </a:r>
          </a:p>
        </p:txBody>
      </p:sp>
      <p:sp>
        <p:nvSpPr>
          <p:cNvPr id="322" name="Shape 32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1" name="Shape 1381"/>
        <p:cNvGrpSpPr/>
        <p:nvPr/>
      </p:nvGrpSpPr>
      <p:grpSpPr>
        <a:xfrm>
          <a:off x="0" y="0"/>
          <a:ext cx="0" cy="0"/>
          <a:chOff x="0" y="0"/>
          <a:chExt cx="0" cy="0"/>
        </a:xfrm>
      </p:grpSpPr>
      <p:sp>
        <p:nvSpPr>
          <p:cNvPr id="1382" name="Shape 1382"/>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383" name="Shape 138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First Demand Letter and Subsequent Dunning Notice</a:t>
            </a:r>
          </a:p>
        </p:txBody>
      </p:sp>
      <p:sp>
        <p:nvSpPr>
          <p:cNvPr id="1384" name="Shape 138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85" name="Shape 1385"/>
          <p:cNvSpPr txBox="1"/>
          <p:nvPr>
            <p:ph idx="1" type="body"/>
          </p:nvPr>
        </p:nvSpPr>
        <p:spPr>
          <a:xfrm>
            <a:off x="425302" y="1067649"/>
            <a:ext cx="8420099" cy="396155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Pegasys provides users with the ability to:</a:t>
            </a:r>
          </a:p>
          <a:p>
            <a:pPr indent="-177800" lvl="1" marL="508000" marR="0" rtl="0" algn="l">
              <a:spcBef>
                <a:spcPts val="80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Generate the First Demand Letter</a:t>
            </a:r>
          </a:p>
          <a:p>
            <a:pPr indent="-180975" lvl="2" marL="854075" marR="0" rtl="0" algn="l">
              <a:spcBef>
                <a:spcPts val="8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This is the initial letter notifying the debtor of the new claim</a:t>
            </a:r>
          </a:p>
          <a:p>
            <a:pPr indent="-171450" lvl="3" marL="120015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Provides notice for the debtor to take action within 30 days at the risk of:</a:t>
            </a:r>
          </a:p>
          <a:p>
            <a:pPr indent="-342900" lvl="4" marL="1651000" marR="0" rtl="0" algn="l">
              <a:spcBef>
                <a:spcPts val="800"/>
              </a:spcBef>
              <a:spcAft>
                <a:spcPts val="0"/>
              </a:spcAft>
              <a:buClr>
                <a:srgbClr val="C00000"/>
              </a:buClr>
              <a:buSzPct val="75000"/>
              <a:buFont typeface="Arial"/>
              <a:buAutoNum type="arabicPeriod"/>
            </a:pPr>
            <a:r>
              <a:rPr b="0" baseline="0" i="0" lang="en-US" sz="1600" u="none" cap="none" strike="noStrike">
                <a:solidFill>
                  <a:srgbClr val="363534"/>
                </a:solidFill>
                <a:latin typeface="Arial"/>
                <a:ea typeface="Arial"/>
                <a:cs typeface="Arial"/>
                <a:sym typeface="Arial"/>
              </a:rPr>
              <a:t>Incurring </a:t>
            </a:r>
            <a:r>
              <a:rPr b="0" baseline="0" i="0" lang="en-US" sz="1600" u="sng" cap="none" strike="noStrike">
                <a:solidFill>
                  <a:srgbClr val="363534"/>
                </a:solidFill>
                <a:latin typeface="Arial"/>
                <a:ea typeface="Arial"/>
                <a:cs typeface="Arial"/>
                <a:sym typeface="Arial"/>
              </a:rPr>
              <a:t>overdue interest, penalty, and administrative charges</a:t>
            </a:r>
          </a:p>
          <a:p>
            <a:pPr indent="-342900" lvl="4" marL="1651000" marR="0" rtl="0" algn="l">
              <a:spcBef>
                <a:spcPts val="800"/>
              </a:spcBef>
              <a:spcAft>
                <a:spcPts val="0"/>
              </a:spcAft>
              <a:buClr>
                <a:srgbClr val="C00000"/>
              </a:buClr>
              <a:buSzPct val="75000"/>
              <a:buFont typeface="Arial"/>
              <a:buAutoNum type="arabicPeriod"/>
            </a:pPr>
            <a:r>
              <a:rPr b="0" baseline="0" i="0" lang="en-US" sz="1600" u="none" cap="none" strike="noStrike">
                <a:solidFill>
                  <a:srgbClr val="363534"/>
                </a:solidFill>
                <a:latin typeface="Arial"/>
                <a:ea typeface="Arial"/>
                <a:cs typeface="Arial"/>
                <a:sym typeface="Arial"/>
              </a:rPr>
              <a:t>GSA reporting the debt to the </a:t>
            </a:r>
            <a:r>
              <a:rPr b="0" baseline="0" i="0" lang="en-US" sz="1600" u="sng" cap="none" strike="noStrike">
                <a:solidFill>
                  <a:srgbClr val="363534"/>
                </a:solidFill>
                <a:latin typeface="Arial"/>
                <a:ea typeface="Arial"/>
                <a:cs typeface="Arial"/>
                <a:sym typeface="Arial"/>
              </a:rPr>
              <a:t>U.S. Treasury FMS Center for collection</a:t>
            </a:r>
          </a:p>
          <a:p>
            <a:pPr indent="-177800" lvl="1" marL="508000" marR="0" rtl="0" algn="l">
              <a:spcBef>
                <a:spcPts val="80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Generate subsequent Dunning Notices</a:t>
            </a:r>
          </a:p>
          <a:p>
            <a:pPr indent="-180975" lvl="2" marL="854075" marR="0" rtl="0" algn="l">
              <a:spcBef>
                <a:spcPts val="800"/>
              </a:spcBef>
              <a:spcAft>
                <a:spcPts val="40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Sent out to the Debtor 30 days after the date of the First Demand Letter</a:t>
            </a:r>
          </a:p>
        </p:txBody>
      </p:sp>
      <p:sp>
        <p:nvSpPr>
          <p:cNvPr id="1386" name="Shape 1386"/>
          <p:cNvSpPr/>
          <p:nvPr/>
        </p:nvSpPr>
        <p:spPr>
          <a:xfrm>
            <a:off x="786806" y="4029739"/>
            <a:ext cx="7942520" cy="2700669"/>
          </a:xfrm>
          <a:custGeom>
            <a:pathLst>
              <a:path extrusionOk="0" h="120000" w="120000">
                <a:moveTo>
                  <a:pt x="0" y="0"/>
                </a:moveTo>
                <a:lnTo>
                  <a:pt x="120000" y="0"/>
                </a:lnTo>
                <a:lnTo>
                  <a:pt x="120000" y="119999"/>
                </a:lnTo>
                <a:lnTo>
                  <a:pt x="0" y="119999"/>
                </a:lnTo>
                <a:close/>
              </a:path>
              <a:path extrusionOk="0" fill="none" h="120000" w="120000">
                <a:moveTo>
                  <a:pt x="-9999" y="0"/>
                </a:moveTo>
                <a:close/>
                <a:lnTo>
                  <a:pt x="-9999" y="119999"/>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1" baseline="0" i="0" lang="en-US" sz="1200" u="none" cap="none" strike="noStrike">
                <a:solidFill>
                  <a:schemeClr val="dk1"/>
                </a:solidFill>
                <a:latin typeface="Arial"/>
                <a:ea typeface="Arial"/>
                <a:cs typeface="Arial"/>
                <a:sym typeface="Arial"/>
              </a:rPr>
              <a:t>The Claim is established</a:t>
            </a:r>
          </a:p>
          <a:p>
            <a:pPr indent="0" lvl="1" marL="114300" marR="0" rtl="0" algn="l">
              <a:lnSpc>
                <a:spcPct val="75000"/>
              </a:lnSpc>
              <a:spcBef>
                <a:spcPts val="12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1" baseline="0" i="0" lang="en-US" sz="1200" u="none" cap="none" strike="noStrike">
                <a:solidFill>
                  <a:schemeClr val="dk1"/>
                </a:solidFill>
                <a:latin typeface="Arial"/>
                <a:ea typeface="Arial"/>
                <a:cs typeface="Arial"/>
                <a:sym typeface="Arial"/>
              </a:rPr>
              <a:t>First Demand Letter sent to Debtor</a:t>
            </a:r>
          </a:p>
          <a:p>
            <a:pPr indent="0" lvl="1" marL="114300" marR="0" rtl="0" algn="l">
              <a:lnSpc>
                <a:spcPct val="75000"/>
              </a:lnSpc>
              <a:spcBef>
                <a:spcPts val="12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1" baseline="0" i="0" lang="en-US" sz="1200" u="none" cap="none" strike="noStrike">
                <a:solidFill>
                  <a:schemeClr val="dk1"/>
                </a:solidFill>
                <a:latin typeface="Arial"/>
                <a:ea typeface="Arial"/>
                <a:cs typeface="Arial"/>
                <a:sym typeface="Arial"/>
              </a:rPr>
              <a:t>Customer promptly remits payment within 30 days</a:t>
            </a:r>
          </a:p>
          <a:p>
            <a:pPr indent="0" lvl="1" marL="114300" marR="0" rtl="0" algn="l">
              <a:lnSpc>
                <a:spcPct val="75000"/>
              </a:lnSpc>
              <a:spcBef>
                <a:spcPts val="12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20"/>
              </a:spcAft>
              <a:buClr>
                <a:schemeClr val="dk1"/>
              </a:buClr>
              <a:buSzPct val="100000"/>
              <a:buFont typeface="Arial"/>
              <a:buChar char="•"/>
            </a:pPr>
            <a:r>
              <a:rPr b="1" baseline="0" i="0" lang="en-US" sz="1200" u="none" cap="none" strike="noStrike">
                <a:solidFill>
                  <a:schemeClr val="dk1"/>
                </a:solidFill>
                <a:latin typeface="Arial"/>
                <a:ea typeface="Arial"/>
                <a:cs typeface="Arial"/>
                <a:sym typeface="Arial"/>
              </a:rPr>
              <a:t>ELSE: Subsequent Dunning Notice generated</a:t>
            </a:r>
          </a:p>
        </p:txBody>
      </p:sp>
      <p:sp>
        <p:nvSpPr>
          <p:cNvPr id="1387" name="Shape 13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1" name="Shape 1391"/>
        <p:cNvGrpSpPr/>
        <p:nvPr/>
      </p:nvGrpSpPr>
      <p:grpSpPr>
        <a:xfrm>
          <a:off x="0" y="0"/>
          <a:ext cx="0" cy="0"/>
          <a:chOff x="0" y="0"/>
          <a:chExt cx="0" cy="0"/>
        </a:xfrm>
      </p:grpSpPr>
      <p:sp>
        <p:nvSpPr>
          <p:cNvPr id="1392" name="Shape 1392"/>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a:t>
            </a:r>
          </a:p>
        </p:txBody>
      </p:sp>
      <p:sp>
        <p:nvSpPr>
          <p:cNvPr id="1393" name="Shape 139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94" name="Shape 13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95" name="Shape 1395"/>
          <p:cNvSpPr txBox="1"/>
          <p:nvPr>
            <p:ph idx="1" type="body"/>
          </p:nvPr>
        </p:nvSpPr>
        <p:spPr>
          <a:xfrm>
            <a:off x="314325" y="1293971"/>
            <a:ext cx="8829674" cy="396155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First demand letter</a:t>
            </a:r>
            <a:r>
              <a:rPr b="0" baseline="0" i="0" lang="en-US" sz="1600" u="none" cap="none" strike="noStrike">
                <a:solidFill>
                  <a:srgbClr val="363534"/>
                </a:solidFill>
                <a:latin typeface="Arial"/>
                <a:ea typeface="Arial"/>
                <a:cs typeface="Arial"/>
                <a:sym typeface="Arial"/>
              </a:rPr>
              <a:t> notifying the debtor of the new claim</a:t>
            </a:r>
          </a:p>
          <a:p>
            <a:pPr indent="-225425" lvl="1" marL="568325" marR="0" rtl="0" algn="l">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Note: Subsequent slides contain detailed timeline of demand letter generation</a:t>
            </a:r>
          </a:p>
          <a:p>
            <a:pPr indent="-231775" lvl="0" marL="231775" marR="0" rtl="0" algn="l">
              <a:spcBef>
                <a:spcPts val="10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Region 6 Non-Program Office Claims and Region 7 Claims with GSA Claim Type</a:t>
            </a:r>
            <a:r>
              <a:rPr b="1" baseline="0" i="0" lang="en-US" sz="1600" u="none" cap="none" strike="noStrike">
                <a:solidFill>
                  <a:srgbClr val="363534"/>
                </a:solidFill>
                <a:latin typeface="Arial"/>
                <a:ea typeface="Arial"/>
                <a:cs typeface="Arial"/>
                <a:sym typeface="Arial"/>
              </a:rPr>
              <a:t>:</a:t>
            </a:r>
            <a:r>
              <a:rPr b="0" baseline="0" i="0" lang="en-US" sz="1600" u="none" cap="none" strike="noStrike">
                <a:solidFill>
                  <a:srgbClr val="363534"/>
                </a:solidFill>
                <a:latin typeface="Arial"/>
                <a:ea typeface="Arial"/>
                <a:cs typeface="Arial"/>
                <a:sym typeface="Arial"/>
              </a:rPr>
              <a:t> First Demand Letter sent </a:t>
            </a:r>
            <a:r>
              <a:rPr b="0" baseline="0" i="0" lang="en-US" sz="1600" u="sng" cap="none" strike="noStrike">
                <a:solidFill>
                  <a:srgbClr val="363534"/>
                </a:solidFill>
                <a:latin typeface="Arial"/>
                <a:ea typeface="Arial"/>
                <a:cs typeface="Arial"/>
                <a:sym typeface="Arial"/>
              </a:rPr>
              <a:t>same day</a:t>
            </a:r>
            <a:r>
              <a:rPr b="0" baseline="0" i="0" lang="en-US" sz="1600" u="none" cap="none" strike="noStrike">
                <a:solidFill>
                  <a:srgbClr val="363534"/>
                </a:solidFill>
                <a:latin typeface="Arial"/>
                <a:ea typeface="Arial"/>
                <a:cs typeface="Arial"/>
                <a:sym typeface="Arial"/>
              </a:rPr>
              <a:t> the Debt Account is established in Pegasys</a:t>
            </a:r>
          </a:p>
          <a:p>
            <a:pPr indent="-225425" lvl="1" marL="568325" marR="0" rtl="0" algn="l">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First Demand Letter generated/sent </a:t>
            </a:r>
            <a:r>
              <a:rPr b="0" baseline="0" i="0" lang="en-US" sz="1600" u="sng" cap="none" strike="noStrike">
                <a:solidFill>
                  <a:srgbClr val="363534"/>
                </a:solidFill>
                <a:latin typeface="Arial"/>
                <a:ea typeface="Arial"/>
                <a:cs typeface="Arial"/>
                <a:sym typeface="Arial"/>
              </a:rPr>
              <a:t>from Pegasys</a:t>
            </a:r>
          </a:p>
          <a:p>
            <a:pPr indent="-231775" lvl="0" marL="231775" marR="0" rtl="0" algn="l">
              <a:spcBef>
                <a:spcPts val="10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Region 7 Claims with PRG Claim Type</a:t>
            </a:r>
            <a:r>
              <a:rPr b="1" baseline="0" i="0" lang="en-US" sz="1600" u="none" cap="none" strike="noStrike">
                <a:solidFill>
                  <a:srgbClr val="363534"/>
                </a:solidFill>
                <a:latin typeface="Arial"/>
                <a:ea typeface="Arial"/>
                <a:cs typeface="Arial"/>
                <a:sym typeface="Arial"/>
              </a:rPr>
              <a:t>:</a:t>
            </a:r>
            <a:r>
              <a:rPr b="0" baseline="0" i="0" lang="en-US" sz="1600" u="none" cap="none" strike="noStrike">
                <a:solidFill>
                  <a:srgbClr val="363534"/>
                </a:solidFill>
                <a:latin typeface="Arial"/>
                <a:ea typeface="Arial"/>
                <a:cs typeface="Arial"/>
                <a:sym typeface="Arial"/>
              </a:rPr>
              <a:t> First Demand Letter sent </a:t>
            </a:r>
            <a:r>
              <a:rPr b="0" baseline="0" i="0" lang="en-US" sz="1600" u="sng" cap="none" strike="noStrike">
                <a:solidFill>
                  <a:srgbClr val="363534"/>
                </a:solidFill>
                <a:latin typeface="Arial"/>
                <a:ea typeface="Arial"/>
                <a:cs typeface="Arial"/>
                <a:sym typeface="Arial"/>
              </a:rPr>
              <a:t>60 days after</a:t>
            </a:r>
            <a:r>
              <a:rPr b="0" baseline="0" i="0" lang="en-US" sz="1600" u="none" cap="none" strike="noStrike">
                <a:solidFill>
                  <a:srgbClr val="363534"/>
                </a:solidFill>
                <a:latin typeface="Arial"/>
                <a:ea typeface="Arial"/>
                <a:cs typeface="Arial"/>
                <a:sym typeface="Arial"/>
              </a:rPr>
              <a:t> the Debt Account Start Date</a:t>
            </a:r>
          </a:p>
          <a:p>
            <a:pPr indent="-225425" lvl="1" marL="568325" marR="0" rtl="0" algn="l">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First Demand Letter generated/sent </a:t>
            </a:r>
            <a:r>
              <a:rPr b="0" baseline="0" i="0" lang="en-US" sz="1600" u="sng" cap="none" strike="noStrike">
                <a:solidFill>
                  <a:srgbClr val="363534"/>
                </a:solidFill>
                <a:latin typeface="Arial"/>
                <a:ea typeface="Arial"/>
                <a:cs typeface="Arial"/>
                <a:sym typeface="Arial"/>
              </a:rPr>
              <a:t>from Pegasys</a:t>
            </a:r>
          </a:p>
          <a:p>
            <a:pPr indent="-231775" lvl="0" marL="231775" marR="0" rtl="0" algn="l">
              <a:spcBef>
                <a:spcPts val="10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Region 6 Program Office Claims</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typically sent </a:t>
            </a:r>
            <a:r>
              <a:rPr b="0" baseline="0" i="0" lang="en-US" sz="1600" u="sng" cap="none" strike="noStrike">
                <a:solidFill>
                  <a:srgbClr val="363534"/>
                </a:solidFill>
                <a:latin typeface="Arial"/>
                <a:ea typeface="Arial"/>
                <a:cs typeface="Arial"/>
                <a:sym typeface="Arial"/>
              </a:rPr>
              <a:t>same day</a:t>
            </a:r>
            <a:r>
              <a:rPr b="0" baseline="0" i="0" lang="en-US" sz="1600" u="none" cap="none" strike="noStrike">
                <a:solidFill>
                  <a:srgbClr val="363534"/>
                </a:solidFill>
                <a:latin typeface="Arial"/>
                <a:ea typeface="Arial"/>
                <a:cs typeface="Arial"/>
                <a:sym typeface="Arial"/>
              </a:rPr>
              <a:t> the Debt Account is established in Pegasys, but may include several day lag to process Debt Account</a:t>
            </a:r>
          </a:p>
          <a:p>
            <a:pPr indent="-225425" lvl="1" marL="568325" marR="0" rtl="0" algn="l">
              <a:spcBef>
                <a:spcPts val="10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First Demand Letter generated/sent </a:t>
            </a:r>
            <a:r>
              <a:rPr b="0" baseline="0" i="0" lang="en-US" sz="1600" u="sng" cap="none" strike="noStrike">
                <a:solidFill>
                  <a:schemeClr val="dk1"/>
                </a:solidFill>
                <a:latin typeface="Arial"/>
                <a:ea typeface="Arial"/>
                <a:cs typeface="Arial"/>
                <a:sym typeface="Arial"/>
              </a:rPr>
              <a:t>externally/directly from affiliated GSA Program Office</a:t>
            </a:r>
          </a:p>
          <a:p>
            <a:pPr indent="-241300" lvl="2" marL="914400" marR="0" rtl="0" algn="l">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Lag: may be several day lag from day First Demand Letter sent by Program Office and day Debt Account document processed in Pegasys  	</a:t>
            </a:r>
          </a:p>
          <a:p>
            <a:pPr indent="-231775" lvl="2" marL="231775" marR="0" rtl="0" algn="l">
              <a:spcBef>
                <a:spcPts val="10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FedPay/TAP/AutoPay Claims will be covered in Segment 8</a:t>
            </a:r>
          </a:p>
          <a:p>
            <a:pPr indent="-155575" lvl="3" marL="1260475" marR="0" rtl="0" algn="l">
              <a:spcBef>
                <a:spcPts val="1100"/>
              </a:spcBef>
              <a:spcAft>
                <a:spcPts val="60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0" name="Shape 1400"/>
        <p:cNvGrpSpPr/>
        <p:nvPr/>
      </p:nvGrpSpPr>
      <p:grpSpPr>
        <a:xfrm>
          <a:off x="0" y="0"/>
          <a:ext cx="0" cy="0"/>
          <a:chOff x="0" y="0"/>
          <a:chExt cx="0" cy="0"/>
        </a:xfrm>
      </p:grpSpPr>
      <p:sp>
        <p:nvSpPr>
          <p:cNvPr id="1401" name="Shape 1401"/>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a:t>
            </a:r>
          </a:p>
        </p:txBody>
      </p:sp>
      <p:sp>
        <p:nvSpPr>
          <p:cNvPr id="1402" name="Shape 140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03" name="Shape 140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04" name="Shape 1404"/>
          <p:cNvSpPr txBox="1"/>
          <p:nvPr>
            <p:ph idx="1" type="body"/>
          </p:nvPr>
        </p:nvSpPr>
        <p:spPr>
          <a:xfrm>
            <a:off x="314325" y="1080216"/>
            <a:ext cx="8829674" cy="396155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Text Codes</a:t>
            </a:r>
            <a:r>
              <a:rPr b="0" baseline="0" i="0" lang="en-US" sz="1600" u="none" cap="none" strike="noStrike">
                <a:solidFill>
                  <a:srgbClr val="363534"/>
                </a:solidFill>
                <a:latin typeface="Arial"/>
                <a:ea typeface="Arial"/>
                <a:cs typeface="Arial"/>
                <a:sym typeface="Arial"/>
              </a:rPr>
              <a:t>	</a:t>
            </a:r>
          </a:p>
          <a:p>
            <a:pPr indent="-177800" lvl="1" marL="508000" marR="0" rtl="0" algn="l">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Text printed to the notice is determined by the </a:t>
            </a:r>
            <a:r>
              <a:rPr b="1" baseline="0" i="0" lang="en-US" sz="1600" u="none" cap="none" strike="noStrike">
                <a:solidFill>
                  <a:srgbClr val="363534"/>
                </a:solidFill>
                <a:latin typeface="Arial"/>
                <a:ea typeface="Arial"/>
                <a:cs typeface="Arial"/>
                <a:sym typeface="Arial"/>
              </a:rPr>
              <a:t>Dunning Count, Text Code </a:t>
            </a:r>
            <a:r>
              <a:rPr b="0" baseline="0" i="0" lang="en-US" sz="1600" u="none" cap="none" strike="noStrike">
                <a:solidFill>
                  <a:srgbClr val="363534"/>
                </a:solidFill>
                <a:latin typeface="Arial"/>
                <a:ea typeface="Arial"/>
                <a:cs typeface="Arial"/>
                <a:sym typeface="Arial"/>
              </a:rPr>
              <a:t>(R6POCLAIMS, R6PRCLAIMS, R6CLAIMS, R7CLAIMS)</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AND</a:t>
            </a:r>
            <a:r>
              <a:rPr b="1" baseline="0" i="0" lang="en-US" sz="1600" u="none" cap="none" strike="noStrike">
                <a:solidFill>
                  <a:srgbClr val="363534"/>
                </a:solidFill>
                <a:latin typeface="Arial"/>
                <a:ea typeface="Arial"/>
                <a:cs typeface="Arial"/>
                <a:sym typeface="Arial"/>
              </a:rPr>
              <a:t> Comments to Print </a:t>
            </a:r>
            <a:r>
              <a:rPr b="0" baseline="0" i="0" lang="en-US" sz="1600" u="none" cap="none" strike="noStrike">
                <a:solidFill>
                  <a:srgbClr val="363534"/>
                </a:solidFill>
                <a:latin typeface="Arial"/>
                <a:ea typeface="Arial"/>
                <a:cs typeface="Arial"/>
                <a:sym typeface="Arial"/>
              </a:rPr>
              <a:t>recorded on the DA Entity</a:t>
            </a:r>
          </a:p>
          <a:p>
            <a:pPr indent="-225425" lvl="1" marL="568325" marR="0" rtl="0" algn="l">
              <a:spcBef>
                <a:spcPts val="1000"/>
              </a:spcBef>
              <a:spcAft>
                <a:spcPts val="0"/>
              </a:spcAft>
              <a:buClr>
                <a:srgbClr val="C00000"/>
              </a:buClr>
              <a:buSzPct val="75000"/>
              <a:buFont typeface="Arial"/>
              <a:buChar char="•"/>
            </a:pPr>
            <a:r>
              <a:rPr b="1" baseline="0" i="0" lang="en-US" sz="1400" u="sng" cap="none" strike="noStrike">
                <a:solidFill>
                  <a:srgbClr val="363534"/>
                </a:solidFill>
                <a:latin typeface="Arial"/>
                <a:ea typeface="Arial"/>
                <a:cs typeface="Arial"/>
                <a:sym typeface="Arial"/>
              </a:rPr>
              <a:t>Comments to Print</a:t>
            </a:r>
          </a:p>
          <a:p>
            <a:pPr indent="-241300" lvl="2" marL="914400" marR="0" rtl="0" algn="l">
              <a:spcBef>
                <a:spcPts val="1000"/>
              </a:spcBef>
              <a:spcAft>
                <a:spcPts val="0"/>
              </a:spcAft>
              <a:buClr>
                <a:srgbClr val="C00000"/>
              </a:buClr>
              <a:buSzPct val="75000"/>
              <a:buFont typeface="Arial"/>
              <a:buChar char="•"/>
            </a:pPr>
            <a:r>
              <a:rPr b="0" baseline="0" i="0" lang="en-US" sz="1400" u="none" cap="none" strike="noStrike">
                <a:solidFill>
                  <a:srgbClr val="363534"/>
                </a:solidFill>
                <a:latin typeface="Arial"/>
                <a:ea typeface="Arial"/>
                <a:cs typeface="Arial"/>
                <a:sym typeface="Arial"/>
              </a:rPr>
              <a:t>The “Comments to Print” field on the Debt Account is used to enter verbiage to be included on the printable Dunning Notice that is not already included in the pre-defined Text Code configuration</a:t>
            </a:r>
          </a:p>
          <a:p>
            <a:pPr indent="-155575" lvl="3" marL="1260475" marR="0" rtl="0" algn="l">
              <a:spcBef>
                <a:spcPts val="1100"/>
              </a:spcBef>
              <a:spcAft>
                <a:spcPts val="60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p:txBody>
      </p:sp>
      <p:pic>
        <p:nvPicPr>
          <p:cNvPr id="1405" name="Shape 1405"/>
          <p:cNvPicPr preferRelativeResize="0"/>
          <p:nvPr/>
        </p:nvPicPr>
        <p:blipFill rotWithShape="1">
          <a:blip r:embed="rId3">
            <a:alphaModFix/>
          </a:blip>
          <a:srcRect b="0" l="0" r="0" t="0"/>
          <a:stretch/>
        </p:blipFill>
        <p:spPr>
          <a:xfrm>
            <a:off x="826921" y="3896855"/>
            <a:ext cx="7752535" cy="1553473"/>
          </a:xfrm>
          <a:prstGeom prst="rect">
            <a:avLst/>
          </a:prstGeom>
          <a:noFill/>
          <a:ln>
            <a:noFill/>
          </a:ln>
        </p:spPr>
      </p:pic>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0" name="Shape 1410"/>
        <p:cNvGrpSpPr/>
        <p:nvPr/>
      </p:nvGrpSpPr>
      <p:grpSpPr>
        <a:xfrm>
          <a:off x="0" y="0"/>
          <a:ext cx="0" cy="0"/>
          <a:chOff x="0" y="0"/>
          <a:chExt cx="0" cy="0"/>
        </a:xfrm>
      </p:grpSpPr>
      <p:sp>
        <p:nvSpPr>
          <p:cNvPr id="1411" name="Shape 14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12" name="Shape 1412"/>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1413" name="Shape 1413"/>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7 GSA Program Office timeline </a:t>
            </a:r>
          </a:p>
        </p:txBody>
      </p:sp>
      <p:sp>
        <p:nvSpPr>
          <p:cNvPr id="1414" name="Shape 141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415" name="Shape 1415"/>
          <p:cNvGrpSpPr/>
          <p:nvPr/>
        </p:nvGrpSpPr>
        <p:grpSpPr>
          <a:xfrm>
            <a:off x="1258549" y="1643110"/>
            <a:ext cx="6491176" cy="4858433"/>
            <a:chOff x="685800" y="731102"/>
            <a:chExt cx="7772400" cy="5593496"/>
          </a:xfrm>
        </p:grpSpPr>
        <p:sp>
          <p:nvSpPr>
            <p:cNvPr id="1416" name="Shape 1416"/>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17" name="Shape 1417"/>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18" name="Shape 1418"/>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19" name="Shape 1419"/>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1420" name="Shape 1420"/>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1421" name="Shape 1421"/>
            <p:cNvSpPr txBox="1"/>
            <p:nvPr/>
          </p:nvSpPr>
          <p:spPr>
            <a:xfrm>
              <a:off x="1243483" y="1143725"/>
              <a:ext cx="1371599" cy="8149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Pegasys</a:t>
              </a:r>
            </a:p>
          </p:txBody>
        </p:sp>
        <p:cxnSp>
          <p:nvCxnSpPr>
            <p:cNvPr id="1422" name="Shape 1422"/>
            <p:cNvCxnSpPr>
              <a:endCxn id="1421" idx="2"/>
            </p:cNvCxnSpPr>
            <p:nvPr/>
          </p:nvCxnSpPr>
          <p:spPr>
            <a:xfrm rot="10800000">
              <a:off x="1929283" y="1958711"/>
              <a:ext cx="0" cy="106800"/>
            </a:xfrm>
            <a:prstGeom prst="straightConnector1">
              <a:avLst/>
            </a:prstGeom>
            <a:noFill/>
            <a:ln cap="flat" cmpd="sng" w="9525">
              <a:solidFill>
                <a:srgbClr val="B5DADD"/>
              </a:solidFill>
              <a:prstDash val="solid"/>
              <a:round/>
              <a:headEnd len="med" w="med" type="none"/>
              <a:tailEnd len="med" w="med" type="none"/>
            </a:ln>
          </p:spPr>
        </p:cxnSp>
        <p:sp>
          <p:nvSpPr>
            <p:cNvPr id="1423" name="Shape 1423"/>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24" name="Shape 1424"/>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1425" name="Shape 1425"/>
            <p:cNvSpPr txBox="1"/>
            <p:nvPr/>
          </p:nvSpPr>
          <p:spPr>
            <a:xfrm>
              <a:off x="1219200" y="289003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R7</a:t>
              </a:r>
            </a:p>
          </p:txBody>
        </p:sp>
        <p:cxnSp>
          <p:nvCxnSpPr>
            <p:cNvPr id="1426" name="Shape 1426"/>
            <p:cNvCxnSpPr>
              <a:stCxn id="1427"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1428" name="Shape 1428"/>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1429" name="Shape 1429"/>
            <p:cNvSpPr/>
            <p:nvPr/>
          </p:nvSpPr>
          <p:spPr>
            <a:xfrm>
              <a:off x="3581400" y="49530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27" name="Shape 1427"/>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1430" name="Shape 1430"/>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1431" name="Shape 1431"/>
            <p:cNvCxnSpPr>
              <a:stCxn id="1430" idx="0"/>
              <a:endCxn id="1427"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1432" name="Shape 1432"/>
            <p:cNvCxnSpPr>
              <a:stCxn id="1433"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1433" name="Shape 1433"/>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1434" name="Shape 1434"/>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First Dunning Generated in Peg </a:t>
              </a:r>
            </a:p>
          </p:txBody>
        </p:sp>
        <p:cxnSp>
          <p:nvCxnSpPr>
            <p:cNvPr id="1435" name="Shape 1435"/>
            <p:cNvCxnSpPr>
              <a:endCxn id="1433"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1436" name="Shape 1436"/>
            <p:cNvCxnSpPr>
              <a:endCxn id="1425" idx="2"/>
            </p:cNvCxnSpPr>
            <p:nvPr/>
          </p:nvCxnSpPr>
          <p:spPr>
            <a:xfrm rot="10800000">
              <a:off x="1904999" y="3527850"/>
              <a:ext cx="0" cy="434400"/>
            </a:xfrm>
            <a:prstGeom prst="straightConnector1">
              <a:avLst/>
            </a:prstGeom>
            <a:noFill/>
            <a:ln cap="flat" cmpd="sng" w="9525">
              <a:solidFill>
                <a:srgbClr val="B5DADD"/>
              </a:solidFill>
              <a:prstDash val="solid"/>
              <a:round/>
              <a:headEnd len="med" w="med" type="none"/>
              <a:tailEnd len="med" w="med" type="none"/>
            </a:ln>
          </p:spPr>
        </p:cxnSp>
        <p:cxnSp>
          <p:nvCxnSpPr>
            <p:cNvPr id="1437" name="Shape 1437"/>
            <p:cNvCxnSpPr>
              <a:stCxn id="1425" idx="0"/>
            </p:cNvCxnSpPr>
            <p:nvPr/>
          </p:nvCxnSpPr>
          <p:spPr>
            <a:xfrm rot="10800000">
              <a:off x="1904999" y="2602334"/>
              <a:ext cx="0" cy="287700"/>
            </a:xfrm>
            <a:prstGeom prst="straightConnector1">
              <a:avLst/>
            </a:prstGeom>
            <a:noFill/>
            <a:ln cap="flat" cmpd="sng" w="9525">
              <a:solidFill>
                <a:srgbClr val="B5DADD"/>
              </a:solidFill>
              <a:prstDash val="solid"/>
              <a:round/>
              <a:headEnd len="med" w="med" type="none"/>
              <a:tailEnd len="med" w="med" type="none"/>
            </a:ln>
          </p:spPr>
        </p:cxnSp>
        <p:cxnSp>
          <p:nvCxnSpPr>
            <p:cNvPr id="1438" name="Shape 1438"/>
            <p:cNvCxnSpPr>
              <a:endCxn id="1434"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1439" name="Shape 1439"/>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40" name="Shape 1440"/>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gr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5" name="Shape 1445"/>
        <p:cNvGrpSpPr/>
        <p:nvPr/>
      </p:nvGrpSpPr>
      <p:grpSpPr>
        <a:xfrm>
          <a:off x="0" y="0"/>
          <a:ext cx="0" cy="0"/>
          <a:chOff x="0" y="0"/>
          <a:chExt cx="0" cy="0"/>
        </a:xfrm>
      </p:grpSpPr>
      <p:sp>
        <p:nvSpPr>
          <p:cNvPr id="1446" name="Shape 14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47" name="Shape 1447"/>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Dunning – Region 7 Manual Entry (Cont.)</a:t>
            </a:r>
          </a:p>
        </p:txBody>
      </p:sp>
      <p:sp>
        <p:nvSpPr>
          <p:cNvPr id="1448" name="Shape 1448"/>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7 PRG Program Office timeline </a:t>
            </a:r>
          </a:p>
        </p:txBody>
      </p:sp>
      <p:sp>
        <p:nvSpPr>
          <p:cNvPr id="1449" name="Shape 144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450" name="Shape 1450"/>
          <p:cNvGrpSpPr/>
          <p:nvPr/>
        </p:nvGrpSpPr>
        <p:grpSpPr>
          <a:xfrm>
            <a:off x="739999" y="1650358"/>
            <a:ext cx="7117961" cy="4858433"/>
            <a:chOff x="530986" y="1566643"/>
            <a:chExt cx="7117961" cy="4858433"/>
          </a:xfrm>
        </p:grpSpPr>
        <p:grpSp>
          <p:nvGrpSpPr>
            <p:cNvPr id="1451" name="Shape 1451"/>
            <p:cNvGrpSpPr/>
            <p:nvPr/>
          </p:nvGrpSpPr>
          <p:grpSpPr>
            <a:xfrm>
              <a:off x="530986" y="1566643"/>
              <a:ext cx="7117961" cy="4858433"/>
              <a:chOff x="685800" y="731102"/>
              <a:chExt cx="7772400" cy="5593496"/>
            </a:xfrm>
          </p:grpSpPr>
          <p:cxnSp>
            <p:nvCxnSpPr>
              <p:cNvPr id="1452" name="Shape 1452"/>
              <p:cNvCxnSpPr>
                <a:stCxn id="1453" idx="0"/>
              </p:cNvCxnSpPr>
              <p:nvPr/>
            </p:nvCxnSpPr>
            <p:spPr>
              <a:xfrm rot="10800000">
                <a:off x="4890448" y="2478916"/>
                <a:ext cx="0" cy="1638600"/>
              </a:xfrm>
              <a:prstGeom prst="straightConnector1">
                <a:avLst/>
              </a:prstGeom>
              <a:noFill/>
              <a:ln cap="flat" cmpd="sng" w="9525">
                <a:solidFill>
                  <a:srgbClr val="B5DADD"/>
                </a:solidFill>
                <a:prstDash val="solid"/>
                <a:round/>
                <a:headEnd len="med" w="med" type="none"/>
                <a:tailEnd len="med" w="med" type="none"/>
              </a:ln>
            </p:spPr>
          </p:cxnSp>
          <p:cxnSp>
            <p:nvCxnSpPr>
              <p:cNvPr id="1454" name="Shape 1454"/>
              <p:cNvCxnSpPr>
                <a:endCxn id="1455" idx="2"/>
              </p:cNvCxnSpPr>
              <p:nvPr/>
            </p:nvCxnSpPr>
            <p:spPr>
              <a:xfrm rot="10800000">
                <a:off x="3673240" y="3349739"/>
                <a:ext cx="6300" cy="386100"/>
              </a:xfrm>
              <a:prstGeom prst="straightConnector1">
                <a:avLst/>
              </a:prstGeom>
              <a:noFill/>
              <a:ln cap="flat" cmpd="sng" w="9525">
                <a:solidFill>
                  <a:srgbClr val="B5DADD"/>
                </a:solidFill>
                <a:prstDash val="solid"/>
                <a:round/>
                <a:headEnd len="med" w="med" type="none"/>
                <a:tailEnd len="med" w="med" type="none"/>
              </a:ln>
            </p:spPr>
          </p:cxnSp>
          <p:sp>
            <p:nvSpPr>
              <p:cNvPr id="1456" name="Shape 1456"/>
              <p:cNvSpPr/>
              <p:nvPr/>
            </p:nvSpPr>
            <p:spPr>
              <a:xfrm>
                <a:off x="3679348" y="3659939"/>
                <a:ext cx="892650" cy="169827"/>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57" name="Shape 1457"/>
              <p:cNvSpPr/>
              <p:nvPr/>
            </p:nvSpPr>
            <p:spPr>
              <a:xfrm>
                <a:off x="1229946" y="2032972"/>
                <a:ext cx="1225050" cy="547895"/>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58" name="Shape 1458"/>
              <p:cNvSpPr txBox="1"/>
              <p:nvPr/>
            </p:nvSpPr>
            <p:spPr>
              <a:xfrm>
                <a:off x="1298480" y="2127475"/>
                <a:ext cx="1063720"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1459" name="Shape 1459"/>
              <p:cNvSpPr txBox="1"/>
              <p:nvPr/>
            </p:nvSpPr>
            <p:spPr>
              <a:xfrm>
                <a:off x="2519358" y="2127476"/>
                <a:ext cx="1069454"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1460" name="Shape 1460"/>
              <p:cNvSpPr txBox="1"/>
              <p:nvPr/>
            </p:nvSpPr>
            <p:spPr>
              <a:xfrm>
                <a:off x="3744971" y="2120598"/>
                <a:ext cx="1055257"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1461" name="Shape 1461"/>
              <p:cNvSpPr txBox="1"/>
              <p:nvPr/>
            </p:nvSpPr>
            <p:spPr>
              <a:xfrm>
                <a:off x="729243" y="2974193"/>
                <a:ext cx="1001408"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R7</a:t>
                </a:r>
              </a:p>
            </p:txBody>
          </p:sp>
          <p:sp>
            <p:nvSpPr>
              <p:cNvPr id="1462" name="Shape 1462"/>
              <p:cNvSpPr/>
              <p:nvPr/>
            </p:nvSpPr>
            <p:spPr>
              <a:xfrm>
                <a:off x="4890448" y="5222521"/>
                <a:ext cx="1023470" cy="152401"/>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63" name="Shape 1463"/>
              <p:cNvSpPr txBox="1"/>
              <p:nvPr/>
            </p:nvSpPr>
            <p:spPr>
              <a:xfrm>
                <a:off x="5415044" y="497981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8/1 IP&amp;A Assessed 7/1–7/31 in Peg </a:t>
                </a:r>
              </a:p>
            </p:txBody>
          </p:sp>
          <p:cxnSp>
            <p:nvCxnSpPr>
              <p:cNvPr id="1464" name="Shape 1464"/>
              <p:cNvCxnSpPr>
                <a:endCxn id="1463" idx="2"/>
              </p:cNvCxnSpPr>
              <p:nvPr/>
            </p:nvCxnSpPr>
            <p:spPr>
              <a:xfrm rot="10800000">
                <a:off x="6100844" y="5617630"/>
                <a:ext cx="0" cy="49800"/>
              </a:xfrm>
              <a:prstGeom prst="straightConnector1">
                <a:avLst/>
              </a:prstGeom>
              <a:noFill/>
              <a:ln cap="flat" cmpd="sng" w="9525">
                <a:solidFill>
                  <a:srgbClr val="B5DADD"/>
                </a:solidFill>
                <a:prstDash val="solid"/>
                <a:round/>
                <a:headEnd len="med" w="med" type="none"/>
                <a:tailEnd len="med" w="med" type="none"/>
              </a:ln>
            </p:spPr>
          </p:cxnSp>
          <p:sp>
            <p:nvSpPr>
              <p:cNvPr id="1465" name="Shape 1465"/>
              <p:cNvSpPr txBox="1"/>
              <p:nvPr/>
            </p:nvSpPr>
            <p:spPr>
              <a:xfrm>
                <a:off x="4218262" y="3417073"/>
                <a:ext cx="1335112"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Interest Assessed 6/1 – 6/30 in Peg</a:t>
                </a:r>
              </a:p>
            </p:txBody>
          </p:sp>
          <p:cxnSp>
            <p:nvCxnSpPr>
              <p:cNvPr id="1466" name="Shape 1466"/>
              <p:cNvCxnSpPr>
                <a:stCxn id="1461" idx="0"/>
              </p:cNvCxnSpPr>
              <p:nvPr/>
            </p:nvCxnSpPr>
            <p:spPr>
              <a:xfrm rot="10800000">
                <a:off x="1220347" y="2580893"/>
                <a:ext cx="9600" cy="393300"/>
              </a:xfrm>
              <a:prstGeom prst="straightConnector1">
                <a:avLst/>
              </a:prstGeom>
              <a:noFill/>
              <a:ln cap="flat" cmpd="sng" w="9525">
                <a:solidFill>
                  <a:srgbClr val="B5DADD"/>
                </a:solidFill>
                <a:prstDash val="solid"/>
                <a:round/>
                <a:headEnd len="med" w="med" type="none"/>
                <a:tailEnd len="med" w="med" type="none"/>
              </a:ln>
            </p:spPr>
          </p:cxnSp>
          <p:sp>
            <p:nvSpPr>
              <p:cNvPr id="1467" name="Shape 1467"/>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68" name="Shape 1468"/>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sp>
            <p:nvSpPr>
              <p:cNvPr id="1455" name="Shape 1455"/>
              <p:cNvSpPr txBox="1"/>
              <p:nvPr/>
            </p:nvSpPr>
            <p:spPr>
              <a:xfrm>
                <a:off x="3030660" y="2711923"/>
                <a:ext cx="128515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First Demand Letter Sent from Pegasys</a:t>
                </a:r>
              </a:p>
            </p:txBody>
          </p:sp>
        </p:grpSp>
        <p:grpSp>
          <p:nvGrpSpPr>
            <p:cNvPr id="1469" name="Shape 1469"/>
            <p:cNvGrpSpPr/>
            <p:nvPr/>
          </p:nvGrpSpPr>
          <p:grpSpPr>
            <a:xfrm>
              <a:off x="2151217" y="2697428"/>
              <a:ext cx="4481675" cy="3558408"/>
              <a:chOff x="2151217" y="2697428"/>
              <a:chExt cx="4481675" cy="3558408"/>
            </a:xfrm>
          </p:grpSpPr>
          <p:sp>
            <p:nvSpPr>
              <p:cNvPr id="1470" name="Shape 1470"/>
              <p:cNvSpPr txBox="1"/>
              <p:nvPr/>
            </p:nvSpPr>
            <p:spPr>
              <a:xfrm>
                <a:off x="4454991" y="2773540"/>
                <a:ext cx="960871" cy="36933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July</a:t>
                </a:r>
              </a:p>
            </p:txBody>
          </p:sp>
          <p:sp>
            <p:nvSpPr>
              <p:cNvPr id="1453" name="Shape 1453"/>
              <p:cNvSpPr txBox="1"/>
              <p:nvPr/>
            </p:nvSpPr>
            <p:spPr>
              <a:xfrm>
                <a:off x="3774494" y="4508035"/>
                <a:ext cx="1214215" cy="553997"/>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Second Dunning Generated in Peg </a:t>
                </a:r>
              </a:p>
            </p:txBody>
          </p:sp>
          <p:sp>
            <p:nvSpPr>
              <p:cNvPr id="1471" name="Shape 1471"/>
              <p:cNvSpPr txBox="1"/>
              <p:nvPr/>
            </p:nvSpPr>
            <p:spPr>
              <a:xfrm>
                <a:off x="4862026" y="5855726"/>
                <a:ext cx="1285055" cy="400109"/>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8/1 Third Dunning Generated in Peg </a:t>
                </a:r>
              </a:p>
            </p:txBody>
          </p:sp>
          <p:sp>
            <p:nvSpPr>
              <p:cNvPr id="1472" name="Shape 1472"/>
              <p:cNvSpPr txBox="1"/>
              <p:nvPr/>
            </p:nvSpPr>
            <p:spPr>
              <a:xfrm>
                <a:off x="5573071" y="2779515"/>
                <a:ext cx="1001934" cy="36933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August</a:t>
                </a:r>
              </a:p>
            </p:txBody>
          </p:sp>
          <p:sp>
            <p:nvSpPr>
              <p:cNvPr id="1473" name="Shape 1473"/>
              <p:cNvSpPr/>
              <p:nvPr/>
            </p:nvSpPr>
            <p:spPr>
              <a:xfrm>
                <a:off x="2151217" y="2697428"/>
                <a:ext cx="1115666"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74" name="Shape 1474"/>
              <p:cNvSpPr/>
              <p:nvPr/>
            </p:nvSpPr>
            <p:spPr>
              <a:xfrm>
                <a:off x="3266884" y="2697428"/>
                <a:ext cx="1114717"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75" name="Shape 1475"/>
              <p:cNvSpPr/>
              <p:nvPr/>
            </p:nvSpPr>
            <p:spPr>
              <a:xfrm>
                <a:off x="4381601" y="2697428"/>
                <a:ext cx="1108481"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76" name="Shape 1476"/>
              <p:cNvSpPr/>
              <p:nvPr/>
            </p:nvSpPr>
            <p:spPr>
              <a:xfrm>
                <a:off x="5490083" y="2697428"/>
                <a:ext cx="1142809"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cxnSp>
            <p:nvCxnSpPr>
              <p:cNvPr id="1477" name="Shape 1477"/>
              <p:cNvCxnSpPr>
                <a:stCxn id="1455" idx="0"/>
              </p:cNvCxnSpPr>
              <p:nvPr/>
            </p:nvCxnSpPr>
            <p:spPr>
              <a:xfrm rot="10800000">
                <a:off x="3266884" y="3173456"/>
                <a:ext cx="0" cy="113700"/>
              </a:xfrm>
              <a:prstGeom prst="straightConnector1">
                <a:avLst/>
              </a:prstGeom>
              <a:noFill/>
              <a:ln cap="flat" cmpd="sng" w="9525">
                <a:solidFill>
                  <a:srgbClr val="B5DADD"/>
                </a:solidFill>
                <a:prstDash val="solid"/>
                <a:round/>
                <a:headEnd len="med" w="med" type="none"/>
                <a:tailEnd len="med" w="med" type="none"/>
              </a:ln>
            </p:spPr>
          </p:cxnSp>
          <p:cxnSp>
            <p:nvCxnSpPr>
              <p:cNvPr id="1478" name="Shape 1478"/>
              <p:cNvCxnSpPr>
                <a:stCxn id="1463" idx="0"/>
              </p:cNvCxnSpPr>
              <p:nvPr/>
            </p:nvCxnSpPr>
            <p:spPr>
              <a:xfrm rot="10800000">
                <a:off x="5490083" y="3073315"/>
                <a:ext cx="0" cy="2183700"/>
              </a:xfrm>
              <a:prstGeom prst="straightConnector1">
                <a:avLst/>
              </a:prstGeom>
              <a:noFill/>
              <a:ln cap="flat" cmpd="sng" w="9525">
                <a:solidFill>
                  <a:srgbClr val="B5DADD"/>
                </a:solidFill>
                <a:prstDash val="solid"/>
                <a:round/>
                <a:headEnd len="med" w="med" type="none"/>
                <a:tailEnd len="med" w="med" type="none"/>
              </a:ln>
            </p:spPr>
          </p:cxnSp>
        </p:grpSp>
      </p:grpSp>
      <p:cxnSp>
        <p:nvCxnSpPr>
          <p:cNvPr id="1479" name="Shape 1479"/>
          <p:cNvCxnSpPr>
            <a:stCxn id="1462" idx="1"/>
            <a:endCxn id="1453" idx="2"/>
          </p:cNvCxnSpPr>
          <p:nvPr/>
        </p:nvCxnSpPr>
        <p:spPr>
          <a:xfrm rot="10800000">
            <a:off x="4590614" y="5145829"/>
            <a:ext cx="0" cy="471900"/>
          </a:xfrm>
          <a:prstGeom prst="straightConnector1">
            <a:avLst/>
          </a:prstGeom>
          <a:noFill/>
          <a:ln cap="flat" cmpd="sng" w="9525">
            <a:solidFill>
              <a:srgbClr val="B5DADD"/>
            </a:solidFill>
            <a:prstDash val="solid"/>
            <a:round/>
            <a:headEnd len="med" w="med" type="none"/>
            <a:tailEnd len="med" w="med" type="none"/>
          </a:ln>
        </p:spPr>
      </p:cxn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4" name="Shape 1484"/>
        <p:cNvGrpSpPr/>
        <p:nvPr/>
      </p:nvGrpSpPr>
      <p:grpSpPr>
        <a:xfrm>
          <a:off x="0" y="0"/>
          <a:ext cx="0" cy="0"/>
          <a:chOff x="0" y="0"/>
          <a:chExt cx="0" cy="0"/>
        </a:xfrm>
      </p:grpSpPr>
      <p:sp>
        <p:nvSpPr>
          <p:cNvPr id="1485" name="Shape 148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86" name="Shape 1486"/>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1487" name="Shape 1487"/>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a:t>
            </a:r>
          </a:p>
        </p:txBody>
      </p:sp>
      <p:sp>
        <p:nvSpPr>
          <p:cNvPr id="1488" name="Shape 14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489" name="Shape 1489"/>
          <p:cNvGrpSpPr/>
          <p:nvPr/>
        </p:nvGrpSpPr>
        <p:grpSpPr>
          <a:xfrm>
            <a:off x="1258549" y="1643110"/>
            <a:ext cx="6491176" cy="4858433"/>
            <a:chOff x="685800" y="731102"/>
            <a:chExt cx="7772400" cy="5593496"/>
          </a:xfrm>
        </p:grpSpPr>
        <p:sp>
          <p:nvSpPr>
            <p:cNvPr id="1490" name="Shape 1490"/>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91" name="Shape 1491"/>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92" name="Shape 1492"/>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93" name="Shape 1493"/>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1494" name="Shape 1494"/>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1495" name="Shape 1495"/>
            <p:cNvSpPr txBox="1"/>
            <p:nvPr/>
          </p:nvSpPr>
          <p:spPr>
            <a:xfrm>
              <a:off x="1240767" y="128852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Peg</a:t>
              </a:r>
            </a:p>
          </p:txBody>
        </p:sp>
        <p:cxnSp>
          <p:nvCxnSpPr>
            <p:cNvPr id="1496" name="Shape 1496"/>
            <p:cNvCxnSpPr>
              <a:endCxn id="1495" idx="2"/>
            </p:cNvCxnSpPr>
            <p:nvPr/>
          </p:nvCxnSpPr>
          <p:spPr>
            <a:xfrm rot="10800000">
              <a:off x="1926567" y="1926340"/>
              <a:ext cx="0" cy="138300"/>
            </a:xfrm>
            <a:prstGeom prst="straightConnector1">
              <a:avLst/>
            </a:prstGeom>
            <a:noFill/>
            <a:ln cap="flat" cmpd="sng" w="9525">
              <a:solidFill>
                <a:srgbClr val="B5DADD"/>
              </a:solidFill>
              <a:prstDash val="solid"/>
              <a:round/>
              <a:headEnd len="med" w="med" type="none"/>
              <a:tailEnd len="med" w="med" type="none"/>
            </a:ln>
          </p:spPr>
        </p:cxnSp>
        <p:sp>
          <p:nvSpPr>
            <p:cNvPr id="1497" name="Shape 1497"/>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498" name="Shape 1498"/>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1499" name="Shape 1499"/>
            <p:cNvSpPr txBox="1"/>
            <p:nvPr/>
          </p:nvSpPr>
          <p:spPr>
            <a:xfrm>
              <a:off x="1227888" y="2847943"/>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R6</a:t>
              </a:r>
            </a:p>
          </p:txBody>
        </p:sp>
        <p:cxnSp>
          <p:nvCxnSpPr>
            <p:cNvPr id="1500" name="Shape 1500"/>
            <p:cNvCxnSpPr>
              <a:stCxn id="1501"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1502" name="Shape 1502"/>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1503" name="Shape 1503"/>
            <p:cNvSpPr/>
            <p:nvPr/>
          </p:nvSpPr>
          <p:spPr>
            <a:xfrm>
              <a:off x="3581400" y="4953000"/>
              <a:ext cx="1676399" cy="160151"/>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01" name="Shape 1501"/>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1504" name="Shape 1504"/>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3</a:t>
              </a:r>
              <a:r>
                <a:rPr b="0" baseline="30000" i="0" lang="en-US" sz="1000" u="none" cap="none" strike="noStrike">
                  <a:solidFill>
                    <a:schemeClr val="dk1"/>
                  </a:solidFill>
                  <a:latin typeface="Arial"/>
                  <a:ea typeface="Arial"/>
                  <a:cs typeface="Arial"/>
                  <a:sym typeface="Arial"/>
                </a:rPr>
                <a:t>rd</a:t>
              </a:r>
              <a:r>
                <a:rPr b="0" baseline="0" i="0" lang="en-US" sz="1000" u="none" cap="none" strike="noStrike">
                  <a:solidFill>
                    <a:schemeClr val="dk1"/>
                  </a:solidFill>
                  <a:latin typeface="Arial"/>
                  <a:ea typeface="Arial"/>
                  <a:cs typeface="Arial"/>
                  <a:sym typeface="Arial"/>
                </a:rPr>
                <a:t> Dunning Generated in Peg </a:t>
              </a:r>
            </a:p>
          </p:txBody>
        </p:sp>
        <p:cxnSp>
          <p:nvCxnSpPr>
            <p:cNvPr id="1505" name="Shape 1505"/>
            <p:cNvCxnSpPr>
              <a:stCxn id="1504" idx="0"/>
              <a:endCxn id="1501"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1506" name="Shape 1506"/>
            <p:cNvCxnSpPr>
              <a:stCxn id="1507"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1507" name="Shape 1507"/>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1508" name="Shape 1508"/>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1509" name="Shape 1509"/>
            <p:cNvCxnSpPr>
              <a:endCxn id="1507"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1510" name="Shape 1510"/>
            <p:cNvCxnSpPr>
              <a:endCxn id="1499" idx="2"/>
            </p:cNvCxnSpPr>
            <p:nvPr/>
          </p:nvCxnSpPr>
          <p:spPr>
            <a:xfrm rot="10800000">
              <a:off x="1913688" y="3485759"/>
              <a:ext cx="0" cy="476700"/>
            </a:xfrm>
            <a:prstGeom prst="straightConnector1">
              <a:avLst/>
            </a:prstGeom>
            <a:noFill/>
            <a:ln cap="flat" cmpd="sng" w="9525">
              <a:solidFill>
                <a:srgbClr val="B5DADD"/>
              </a:solidFill>
              <a:prstDash val="solid"/>
              <a:round/>
              <a:headEnd len="med" w="med" type="none"/>
              <a:tailEnd len="med" w="med" type="none"/>
            </a:ln>
          </p:spPr>
        </p:cxnSp>
        <p:cxnSp>
          <p:nvCxnSpPr>
            <p:cNvPr id="1511" name="Shape 1511"/>
            <p:cNvCxnSpPr>
              <a:stCxn id="1499" idx="0"/>
            </p:cNvCxnSpPr>
            <p:nvPr/>
          </p:nvCxnSpPr>
          <p:spPr>
            <a:xfrm rot="10800000">
              <a:off x="1913688" y="2590543"/>
              <a:ext cx="0" cy="257400"/>
            </a:xfrm>
            <a:prstGeom prst="straightConnector1">
              <a:avLst/>
            </a:prstGeom>
            <a:noFill/>
            <a:ln cap="flat" cmpd="sng" w="9525">
              <a:solidFill>
                <a:srgbClr val="B5DADD"/>
              </a:solidFill>
              <a:prstDash val="solid"/>
              <a:round/>
              <a:headEnd len="med" w="med" type="none"/>
              <a:tailEnd len="med" w="med" type="none"/>
            </a:ln>
          </p:spPr>
        </p:cxnSp>
        <p:cxnSp>
          <p:nvCxnSpPr>
            <p:cNvPr id="1512" name="Shape 1512"/>
            <p:cNvCxnSpPr>
              <a:endCxn id="1508"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1513" name="Shape 1513"/>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14" name="Shape 1514"/>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Non-Program Office Claims</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gr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9" name="Shape 1519"/>
        <p:cNvGrpSpPr/>
        <p:nvPr/>
      </p:nvGrpSpPr>
      <p:grpSpPr>
        <a:xfrm>
          <a:off x="0" y="0"/>
          <a:ext cx="0" cy="0"/>
          <a:chOff x="0" y="0"/>
          <a:chExt cx="0" cy="0"/>
        </a:xfrm>
      </p:grpSpPr>
      <p:sp>
        <p:nvSpPr>
          <p:cNvPr id="1520" name="Shape 152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21" name="Shape 1521"/>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1522" name="Shape 1522"/>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 (Cont.)</a:t>
            </a:r>
          </a:p>
        </p:txBody>
      </p:sp>
      <p:sp>
        <p:nvSpPr>
          <p:cNvPr id="1523" name="Shape 152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524" name="Shape 1524"/>
          <p:cNvGrpSpPr/>
          <p:nvPr/>
        </p:nvGrpSpPr>
        <p:grpSpPr>
          <a:xfrm>
            <a:off x="1258549" y="1643110"/>
            <a:ext cx="6491176" cy="4858433"/>
            <a:chOff x="685800" y="731102"/>
            <a:chExt cx="7772400" cy="5593496"/>
          </a:xfrm>
        </p:grpSpPr>
        <p:sp>
          <p:nvSpPr>
            <p:cNvPr id="1525" name="Shape 1525"/>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26" name="Shape 1526"/>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27" name="Shape 1527"/>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28" name="Shape 1528"/>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1529" name="Shape 1529"/>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1530" name="Shape 1530"/>
            <p:cNvSpPr txBox="1"/>
            <p:nvPr/>
          </p:nvSpPr>
          <p:spPr>
            <a:xfrm>
              <a:off x="1219200" y="1143000"/>
              <a:ext cx="1371599" cy="8149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Program Office</a:t>
              </a:r>
            </a:p>
          </p:txBody>
        </p:sp>
        <p:cxnSp>
          <p:nvCxnSpPr>
            <p:cNvPr id="1531" name="Shape 1531"/>
            <p:cNvCxnSpPr>
              <a:endCxn id="1530" idx="2"/>
            </p:cNvCxnSpPr>
            <p:nvPr/>
          </p:nvCxnSpPr>
          <p:spPr>
            <a:xfrm rot="10800000">
              <a:off x="1904999" y="1957986"/>
              <a:ext cx="0" cy="106800"/>
            </a:xfrm>
            <a:prstGeom prst="straightConnector1">
              <a:avLst/>
            </a:prstGeom>
            <a:noFill/>
            <a:ln cap="flat" cmpd="sng" w="9525">
              <a:solidFill>
                <a:srgbClr val="B5DADD"/>
              </a:solidFill>
              <a:prstDash val="solid"/>
              <a:round/>
              <a:headEnd len="med" w="med" type="none"/>
              <a:tailEnd len="med" w="med" type="none"/>
            </a:ln>
          </p:spPr>
        </p:cxnSp>
        <p:sp>
          <p:nvSpPr>
            <p:cNvPr id="1532" name="Shape 1532"/>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33" name="Shape 1533"/>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1534" name="Shape 1534"/>
            <p:cNvSpPr txBox="1"/>
            <p:nvPr/>
          </p:nvSpPr>
          <p:spPr>
            <a:xfrm>
              <a:off x="1435254" y="289003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4/5 Debt Package Sent to R6</a:t>
              </a:r>
            </a:p>
          </p:txBody>
        </p:sp>
        <p:cxnSp>
          <p:nvCxnSpPr>
            <p:cNvPr id="1535" name="Shape 1535"/>
            <p:cNvCxnSpPr>
              <a:stCxn id="1536"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1537" name="Shape 1537"/>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1538" name="Shape 1538"/>
            <p:cNvSpPr/>
            <p:nvPr/>
          </p:nvSpPr>
          <p:spPr>
            <a:xfrm>
              <a:off x="3581400" y="49530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36" name="Shape 1536"/>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1539" name="Shape 1539"/>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1540" name="Shape 1540"/>
            <p:cNvCxnSpPr>
              <a:stCxn id="1539" idx="0"/>
              <a:endCxn id="1536"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1541" name="Shape 1541"/>
            <p:cNvCxnSpPr>
              <a:stCxn id="1542"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1542" name="Shape 1542"/>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1543" name="Shape 1543"/>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First Dunning Generated in Peg </a:t>
              </a:r>
            </a:p>
          </p:txBody>
        </p:sp>
        <p:cxnSp>
          <p:nvCxnSpPr>
            <p:cNvPr id="1544" name="Shape 1544"/>
            <p:cNvCxnSpPr>
              <a:endCxn id="1542"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1545" name="Shape 1545"/>
            <p:cNvCxnSpPr/>
            <p:nvPr/>
          </p:nvCxnSpPr>
          <p:spPr>
            <a:xfrm flipH="1" rot="10800000">
              <a:off x="1913686" y="3527850"/>
              <a:ext cx="1" cy="434550"/>
            </a:xfrm>
            <a:prstGeom prst="straightConnector1">
              <a:avLst/>
            </a:prstGeom>
            <a:noFill/>
            <a:ln cap="flat" cmpd="sng" w="9525">
              <a:solidFill>
                <a:srgbClr val="B5DADD"/>
              </a:solidFill>
              <a:prstDash val="solid"/>
              <a:round/>
              <a:headEnd len="med" w="med" type="none"/>
              <a:tailEnd len="med" w="med" type="none"/>
            </a:ln>
          </p:spPr>
        </p:cxnSp>
        <p:cxnSp>
          <p:nvCxnSpPr>
            <p:cNvPr id="1546" name="Shape 1546"/>
            <p:cNvCxnSpPr/>
            <p:nvPr/>
          </p:nvCxnSpPr>
          <p:spPr>
            <a:xfrm rot="10800000">
              <a:off x="1913690" y="2590800"/>
              <a:ext cx="0" cy="299233"/>
            </a:xfrm>
            <a:prstGeom prst="straightConnector1">
              <a:avLst/>
            </a:prstGeom>
            <a:noFill/>
            <a:ln cap="flat" cmpd="sng" w="9525">
              <a:solidFill>
                <a:srgbClr val="B5DADD"/>
              </a:solidFill>
              <a:prstDash val="solid"/>
              <a:round/>
              <a:headEnd len="med" w="med" type="none"/>
              <a:tailEnd len="med" w="med" type="none"/>
            </a:ln>
          </p:spPr>
        </p:cxnSp>
        <p:cxnSp>
          <p:nvCxnSpPr>
            <p:cNvPr id="1547" name="Shape 1547"/>
            <p:cNvCxnSpPr>
              <a:endCxn id="1543"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1548" name="Shape 1548"/>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49" name="Shape 1549"/>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 Small Lag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lag &lt; 30 days)</a:t>
              </a:r>
            </a:p>
          </p:txBody>
        </p:sp>
      </p:gr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3" name="Shape 1553"/>
        <p:cNvGrpSpPr/>
        <p:nvPr/>
      </p:nvGrpSpPr>
      <p:grpSpPr>
        <a:xfrm>
          <a:off x="0" y="0"/>
          <a:ext cx="0" cy="0"/>
          <a:chOff x="0" y="0"/>
          <a:chExt cx="0" cy="0"/>
        </a:xfrm>
      </p:grpSpPr>
      <p:sp>
        <p:nvSpPr>
          <p:cNvPr id="1554" name="Shape 155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55" name="Shape 1555"/>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1556" name="Shape 1556"/>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 (Cont.)</a:t>
            </a:r>
          </a:p>
        </p:txBody>
      </p:sp>
      <p:sp>
        <p:nvSpPr>
          <p:cNvPr id="1557" name="Shape 155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558" name="Shape 1558"/>
          <p:cNvGrpSpPr/>
          <p:nvPr/>
        </p:nvGrpSpPr>
        <p:grpSpPr>
          <a:xfrm>
            <a:off x="826659" y="1694352"/>
            <a:ext cx="7049386" cy="4787803"/>
            <a:chOff x="685800" y="731102"/>
            <a:chExt cx="7772400" cy="5593496"/>
          </a:xfrm>
        </p:grpSpPr>
        <p:sp>
          <p:nvSpPr>
            <p:cNvPr id="1559" name="Shape 1559"/>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60" name="Shape 1560"/>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61" name="Shape 1561"/>
            <p:cNvSpPr txBox="1"/>
            <p:nvPr/>
          </p:nvSpPr>
          <p:spPr>
            <a:xfrm>
              <a:off x="2054382" y="2140802"/>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1562" name="Shape 1562"/>
            <p:cNvSpPr txBox="1"/>
            <p:nvPr/>
          </p:nvSpPr>
          <p:spPr>
            <a:xfrm>
              <a:off x="3733800" y="2140802"/>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1563" name="Shape 1563"/>
            <p:cNvSpPr txBox="1"/>
            <p:nvPr/>
          </p:nvSpPr>
          <p:spPr>
            <a:xfrm>
              <a:off x="1524000" y="1066800"/>
              <a:ext cx="1371599" cy="646331"/>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Program Office</a:t>
              </a:r>
            </a:p>
          </p:txBody>
        </p:sp>
        <p:cxnSp>
          <p:nvCxnSpPr>
            <p:cNvPr id="1564" name="Shape 1564"/>
            <p:cNvCxnSpPr/>
            <p:nvPr/>
          </p:nvCxnSpPr>
          <p:spPr>
            <a:xfrm rot="10800000">
              <a:off x="1913689" y="1713129"/>
              <a:ext cx="0" cy="351471"/>
            </a:xfrm>
            <a:prstGeom prst="straightConnector1">
              <a:avLst/>
            </a:prstGeom>
            <a:noFill/>
            <a:ln cap="flat" cmpd="sng" w="9525">
              <a:solidFill>
                <a:srgbClr val="B5DADD"/>
              </a:solidFill>
              <a:prstDash val="solid"/>
              <a:round/>
              <a:headEnd len="med" w="med" type="none"/>
              <a:tailEnd len="med" w="med" type="none"/>
            </a:ln>
          </p:spPr>
        </p:cxnSp>
        <p:sp>
          <p:nvSpPr>
            <p:cNvPr id="1565" name="Shape 1565"/>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66" name="Shape 1566"/>
            <p:cNvSpPr txBox="1"/>
            <p:nvPr/>
          </p:nvSpPr>
          <p:spPr>
            <a:xfrm>
              <a:off x="5410200" y="2140801"/>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cxnSp>
          <p:nvCxnSpPr>
            <p:cNvPr id="1567" name="Shape 1567"/>
            <p:cNvCxnSpPr/>
            <p:nvPr/>
          </p:nvCxnSpPr>
          <p:spPr>
            <a:xfrm rot="10800000">
              <a:off x="1913689" y="2590800"/>
              <a:ext cx="0" cy="1600199"/>
            </a:xfrm>
            <a:prstGeom prst="straightConnector1">
              <a:avLst/>
            </a:prstGeom>
            <a:noFill/>
            <a:ln cap="flat" cmpd="sng" w="9525">
              <a:solidFill>
                <a:srgbClr val="B5DADD"/>
              </a:solidFill>
              <a:prstDash val="solid"/>
              <a:round/>
              <a:headEnd len="med" w="med" type="none"/>
              <a:tailEnd len="med" w="med" type="none"/>
            </a:ln>
          </p:spPr>
        </p:cxnSp>
        <p:sp>
          <p:nvSpPr>
            <p:cNvPr id="1568" name="Shape 1568"/>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69" name="Shape 1569"/>
            <p:cNvSpPr txBox="1"/>
            <p:nvPr/>
          </p:nvSpPr>
          <p:spPr>
            <a:xfrm>
              <a:off x="4114800" y="1066800"/>
              <a:ext cx="3809999" cy="575312"/>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 Large Lag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lag &gt; 30 days)</a:t>
              </a:r>
            </a:p>
          </p:txBody>
        </p:sp>
        <p:cxnSp>
          <p:nvCxnSpPr>
            <p:cNvPr id="1570" name="Shape 1570"/>
            <p:cNvCxnSpPr>
              <a:stCxn id="1571" idx="0"/>
            </p:cNvCxnSpPr>
            <p:nvPr/>
          </p:nvCxnSpPr>
          <p:spPr>
            <a:xfrm rot="10800000">
              <a:off x="5263626" y="2590744"/>
              <a:ext cx="0" cy="2432100"/>
            </a:xfrm>
            <a:prstGeom prst="straightConnector1">
              <a:avLst/>
            </a:prstGeom>
            <a:noFill/>
            <a:ln cap="flat" cmpd="sng" w="9525">
              <a:solidFill>
                <a:srgbClr val="B5DADD"/>
              </a:solidFill>
              <a:prstDash val="solid"/>
              <a:round/>
              <a:headEnd len="med" w="med" type="none"/>
              <a:tailEnd len="med" w="med" type="none"/>
            </a:ln>
          </p:spPr>
        </p:cxnSp>
        <p:sp>
          <p:nvSpPr>
            <p:cNvPr id="1572" name="Shape 1572"/>
            <p:cNvSpPr txBox="1"/>
            <p:nvPr/>
          </p:nvSpPr>
          <p:spPr>
            <a:xfrm>
              <a:off x="3733800" y="4415133"/>
              <a:ext cx="1371599" cy="467440"/>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First Dunning Generated in Peg </a:t>
              </a:r>
            </a:p>
          </p:txBody>
        </p:sp>
        <p:sp>
          <p:nvSpPr>
            <p:cNvPr id="1573" name="Shape 1573"/>
            <p:cNvSpPr/>
            <p:nvPr/>
          </p:nvSpPr>
          <p:spPr>
            <a:xfrm>
              <a:off x="3587226" y="51816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1571" name="Shape 1571"/>
            <p:cNvSpPr txBox="1"/>
            <p:nvPr/>
          </p:nvSpPr>
          <p:spPr>
            <a:xfrm>
              <a:off x="4577826" y="5022844"/>
              <a:ext cx="1371599" cy="647224"/>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5/1–6/1 in Peg </a:t>
              </a:r>
            </a:p>
          </p:txBody>
        </p:sp>
        <p:sp>
          <p:nvSpPr>
            <p:cNvPr id="1574" name="Shape 1574"/>
            <p:cNvSpPr txBox="1"/>
            <p:nvPr/>
          </p:nvSpPr>
          <p:spPr>
            <a:xfrm>
              <a:off x="5410201" y="5775558"/>
              <a:ext cx="1371599" cy="467440"/>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6/15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sp>
          <p:nvSpPr>
            <p:cNvPr id="1575" name="Shape 1575"/>
            <p:cNvSpPr txBox="1"/>
            <p:nvPr/>
          </p:nvSpPr>
          <p:spPr>
            <a:xfrm>
              <a:off x="3738112" y="3041643"/>
              <a:ext cx="1371599" cy="647224"/>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Debt Package Sent to R6</a:t>
              </a:r>
            </a:p>
          </p:txBody>
        </p:sp>
        <p:cxnSp>
          <p:nvCxnSpPr>
            <p:cNvPr id="1576" name="Shape 1576"/>
            <p:cNvCxnSpPr>
              <a:stCxn id="1575" idx="0"/>
            </p:cNvCxnSpPr>
            <p:nvPr/>
          </p:nvCxnSpPr>
          <p:spPr>
            <a:xfrm rot="10800000">
              <a:off x="4423912" y="2591043"/>
              <a:ext cx="0" cy="450600"/>
            </a:xfrm>
            <a:prstGeom prst="straightConnector1">
              <a:avLst/>
            </a:prstGeom>
            <a:noFill/>
            <a:ln cap="flat" cmpd="sng" w="9525">
              <a:solidFill>
                <a:srgbClr val="B5DADD"/>
              </a:solidFill>
              <a:prstDash val="solid"/>
              <a:round/>
              <a:headEnd len="med" w="med" type="none"/>
              <a:tailEnd len="med" w="med" type="none"/>
            </a:ln>
          </p:spPr>
        </p:cxnSp>
        <p:sp>
          <p:nvSpPr>
            <p:cNvPr id="1577" name="Shape 1577"/>
            <p:cNvSpPr txBox="1"/>
            <p:nvPr/>
          </p:nvSpPr>
          <p:spPr>
            <a:xfrm>
              <a:off x="3738112" y="3727444"/>
              <a:ext cx="1371599" cy="647224"/>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Interest Assessed 4/1–5/1 in Peg </a:t>
              </a:r>
            </a:p>
          </p:txBody>
        </p:sp>
        <p:cxnSp>
          <p:nvCxnSpPr>
            <p:cNvPr id="1578" name="Shape 1578"/>
            <p:cNvCxnSpPr>
              <a:stCxn id="1577" idx="0"/>
              <a:endCxn id="1575" idx="2"/>
            </p:cNvCxnSpPr>
            <p:nvPr/>
          </p:nvCxnSpPr>
          <p:spPr>
            <a:xfrm rot="10800000">
              <a:off x="4423912" y="3688744"/>
              <a:ext cx="0" cy="38700"/>
            </a:xfrm>
            <a:prstGeom prst="straightConnector1">
              <a:avLst/>
            </a:prstGeom>
            <a:noFill/>
            <a:ln cap="flat" cmpd="sng" w="9525">
              <a:solidFill>
                <a:srgbClr val="B5DADD"/>
              </a:solidFill>
              <a:prstDash val="solid"/>
              <a:round/>
              <a:headEnd len="med" w="med" type="none"/>
              <a:tailEnd len="med" w="med" type="none"/>
            </a:ln>
          </p:spPr>
        </p:cxnSp>
        <p:cxnSp>
          <p:nvCxnSpPr>
            <p:cNvPr id="1579" name="Shape 1579"/>
            <p:cNvCxnSpPr>
              <a:endCxn id="1577" idx="2"/>
            </p:cNvCxnSpPr>
            <p:nvPr/>
          </p:nvCxnSpPr>
          <p:spPr>
            <a:xfrm rot="10800000">
              <a:off x="4423912" y="4374669"/>
              <a:ext cx="0" cy="40200"/>
            </a:xfrm>
            <a:prstGeom prst="straightConnector1">
              <a:avLst/>
            </a:prstGeom>
            <a:noFill/>
            <a:ln cap="flat" cmpd="sng" w="9525">
              <a:solidFill>
                <a:srgbClr val="B5DADD"/>
              </a:solidFill>
              <a:prstDash val="solid"/>
              <a:round/>
              <a:headEnd len="med" w="med" type="none"/>
              <a:tailEnd len="med" w="med" type="none"/>
            </a:ln>
          </p:spPr>
        </p:cxnSp>
        <p:sp>
          <p:nvSpPr>
            <p:cNvPr id="1580" name="Shape 1580"/>
            <p:cNvSpPr/>
            <p:nvPr/>
          </p:nvSpPr>
          <p:spPr>
            <a:xfrm>
              <a:off x="1913690" y="3866687"/>
              <a:ext cx="1824424"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cxnSp>
          <p:nvCxnSpPr>
            <p:cNvPr id="1581" name="Shape 1581"/>
            <p:cNvCxnSpPr/>
            <p:nvPr/>
          </p:nvCxnSpPr>
          <p:spPr>
            <a:xfrm rot="10800000">
              <a:off x="3591539" y="2598003"/>
              <a:ext cx="0" cy="2984132"/>
            </a:xfrm>
            <a:prstGeom prst="straightConnector1">
              <a:avLst/>
            </a:prstGeom>
            <a:noFill/>
            <a:ln cap="flat" cmpd="sng" w="9525">
              <a:solidFill>
                <a:srgbClr val="B5DADD"/>
              </a:solidFill>
              <a:prstDash val="solid"/>
              <a:round/>
              <a:headEnd len="med" w="med" type="none"/>
              <a:tailEnd len="med" w="med" type="none"/>
            </a:ln>
          </p:spPr>
        </p:cxnSp>
      </p:grpSp>
      <p:cxnSp>
        <p:nvCxnSpPr>
          <p:cNvPr id="1582" name="Shape 1582"/>
          <p:cNvCxnSpPr>
            <a:stCxn id="1574" idx="0"/>
            <a:endCxn id="1565" idx="2"/>
          </p:cNvCxnSpPr>
          <p:nvPr/>
        </p:nvCxnSpPr>
        <p:spPr>
          <a:xfrm rot="10800000">
            <a:off x="5733585" y="3292400"/>
            <a:ext cx="0" cy="2719800"/>
          </a:xfrm>
          <a:prstGeom prst="straightConnector1">
            <a:avLst/>
          </a:prstGeom>
          <a:noFill/>
          <a:ln cap="flat" cmpd="sng" w="9525">
            <a:solidFill>
              <a:srgbClr val="B5DADD"/>
            </a:solidFill>
            <a:prstDash val="solid"/>
            <a:round/>
            <a:headEnd len="med" w="med" type="none"/>
            <a:tailEnd len="med" w="med" type="none"/>
          </a:ln>
        </p:spPr>
      </p:cxn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6" name="Shape 1586"/>
        <p:cNvGrpSpPr/>
        <p:nvPr/>
      </p:nvGrpSpPr>
      <p:grpSpPr>
        <a:xfrm>
          <a:off x="0" y="0"/>
          <a:ext cx="0" cy="0"/>
          <a:chOff x="0" y="0"/>
          <a:chExt cx="0" cy="0"/>
        </a:xfrm>
      </p:grpSpPr>
      <p:sp>
        <p:nvSpPr>
          <p:cNvPr id="1587" name="Shape 1587"/>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a:t>
            </a:r>
          </a:p>
        </p:txBody>
      </p:sp>
      <p:sp>
        <p:nvSpPr>
          <p:cNvPr id="1588" name="Shape 15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89" name="Shape 1589"/>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grpSp>
        <p:nvGrpSpPr>
          <p:cNvPr id="1590" name="Shape 1590"/>
          <p:cNvGrpSpPr/>
          <p:nvPr/>
        </p:nvGrpSpPr>
        <p:grpSpPr>
          <a:xfrm>
            <a:off x="489099" y="1256581"/>
            <a:ext cx="8378455" cy="5056655"/>
            <a:chOff x="489099" y="1649113"/>
            <a:chExt cx="8378455" cy="5056655"/>
          </a:xfrm>
        </p:grpSpPr>
        <p:grpSp>
          <p:nvGrpSpPr>
            <p:cNvPr id="1591" name="Shape 1591"/>
            <p:cNvGrpSpPr/>
            <p:nvPr/>
          </p:nvGrpSpPr>
          <p:grpSpPr>
            <a:xfrm>
              <a:off x="2371058" y="1649113"/>
              <a:ext cx="6410695" cy="3715125"/>
              <a:chOff x="0" y="1065"/>
              <a:chExt cx="6410695" cy="3715125"/>
            </a:xfrm>
          </p:grpSpPr>
          <p:sp>
            <p:nvSpPr>
              <p:cNvPr id="1592" name="Shape 1592"/>
              <p:cNvSpPr/>
              <p:nvPr/>
            </p:nvSpPr>
            <p:spPr>
              <a:xfrm>
                <a:off x="734" y="1065"/>
                <a:ext cx="6409960" cy="1163457"/>
              </a:xfrm>
              <a:prstGeom prst="roundRect">
                <a:avLst>
                  <a:gd fmla="val 10000" name="adj"/>
                </a:avLst>
              </a:prstGeom>
              <a:solidFill>
                <a:srgbClr val="CBCBEF"/>
              </a:solidFill>
              <a:ln>
                <a:noFill/>
              </a:ln>
            </p:spPr>
            <p:txBody>
              <a:bodyPr anchorCtr="0" anchor="ctr" bIns="91425" lIns="91425" rIns="91425" tIns="91425">
                <a:noAutofit/>
              </a:bodyPr>
              <a:lstStyle/>
              <a:p>
                <a:pPr>
                  <a:spcBef>
                    <a:spcPts val="0"/>
                  </a:spcBef>
                  <a:buNone/>
                </a:pPr>
                <a:r>
                  <a:t/>
                </a:r>
                <a:endParaRPr/>
              </a:p>
            </p:txBody>
          </p:sp>
          <p:sp>
            <p:nvSpPr>
              <p:cNvPr id="1593" name="Shape 1593"/>
              <p:cNvSpPr txBox="1"/>
              <p:nvPr/>
            </p:nvSpPr>
            <p:spPr>
              <a:xfrm>
                <a:off x="34811" y="35142"/>
                <a:ext cx="6341807" cy="1095304"/>
              </a:xfrm>
              <a:prstGeom prst="rect">
                <a:avLst/>
              </a:prstGeom>
              <a:noFill/>
              <a:ln>
                <a:noFill/>
              </a:ln>
            </p:spPr>
            <p:txBody>
              <a:bodyPr anchorCtr="0" anchor="ctr" bIns="198100" lIns="198100" rIns="198100" tIns="198100">
                <a:noAutofit/>
              </a:bodyPr>
              <a:lstStyle/>
              <a:p>
                <a:pPr indent="0" lvl="0" marL="0" marR="0" rtl="0" algn="ctr">
                  <a:lnSpc>
                    <a:spcPct val="90000"/>
                  </a:lnSpc>
                  <a:spcBef>
                    <a:spcPts val="0"/>
                  </a:spcBef>
                  <a:spcAft>
                    <a:spcPts val="1820"/>
                  </a:spcAft>
                  <a:buSzPct val="25000"/>
                  <a:buNone/>
                </a:pPr>
                <a:r>
                  <a:rPr b="0" baseline="0" i="0" lang="en-US" sz="5200" u="none" cap="none" strike="noStrike">
                    <a:solidFill>
                      <a:schemeClr val="lt1"/>
                    </a:solidFill>
                    <a:latin typeface="Arial"/>
                    <a:ea typeface="Arial"/>
                    <a:cs typeface="Arial"/>
                    <a:sym typeface="Arial"/>
                  </a:rPr>
                  <a:t>Dunning Hierarchy</a:t>
                </a:r>
              </a:p>
            </p:txBody>
          </p:sp>
          <p:sp>
            <p:nvSpPr>
              <p:cNvPr id="1594" name="Shape 1594"/>
              <p:cNvSpPr/>
              <p:nvPr/>
            </p:nvSpPr>
            <p:spPr>
              <a:xfrm>
                <a:off x="0" y="1263858"/>
                <a:ext cx="4187185" cy="1163457"/>
              </a:xfrm>
              <a:prstGeom prst="roundRect">
                <a:avLst>
                  <a:gd fmla="val 10000" name="adj"/>
                </a:avLst>
              </a:prstGeom>
              <a:solidFill>
                <a:srgbClr val="9A9ADF"/>
              </a:solidFill>
              <a:ln>
                <a:noFill/>
              </a:ln>
            </p:spPr>
            <p:txBody>
              <a:bodyPr anchorCtr="0" anchor="ctr" bIns="91425" lIns="91425" rIns="91425" tIns="91425">
                <a:noAutofit/>
              </a:bodyPr>
              <a:lstStyle/>
              <a:p>
                <a:pPr>
                  <a:spcBef>
                    <a:spcPts val="0"/>
                  </a:spcBef>
                  <a:buNone/>
                </a:pPr>
                <a:r>
                  <a:t/>
                </a:r>
                <a:endParaRPr/>
              </a:p>
            </p:txBody>
          </p:sp>
          <p:sp>
            <p:nvSpPr>
              <p:cNvPr id="1595" name="Shape 1595"/>
              <p:cNvSpPr txBox="1"/>
              <p:nvPr/>
            </p:nvSpPr>
            <p:spPr>
              <a:xfrm>
                <a:off x="34076" y="1297936"/>
                <a:ext cx="4119030" cy="1095304"/>
              </a:xfrm>
              <a:prstGeom prst="rect">
                <a:avLst/>
              </a:prstGeom>
              <a:noFill/>
              <a:ln>
                <a:noFill/>
              </a:ln>
            </p:spPr>
            <p:txBody>
              <a:bodyPr anchorCtr="0" anchor="ctr" bIns="125725" lIns="125725" rIns="125725" tIns="125725">
                <a:noAutofit/>
              </a:bodyPr>
              <a:lstStyle/>
              <a:p>
                <a:pPr indent="0" lvl="0" marL="0" marR="0" rtl="0" algn="ctr">
                  <a:lnSpc>
                    <a:spcPct val="90000"/>
                  </a:lnSpc>
                  <a:spcBef>
                    <a:spcPts val="0"/>
                  </a:spcBef>
                  <a:spcAft>
                    <a:spcPts val="1155"/>
                  </a:spcAft>
                  <a:buSzPct val="25000"/>
                  <a:buNone/>
                </a:pPr>
                <a:r>
                  <a:rPr b="0" baseline="0" i="0" lang="en-US" sz="3300" u="none" cap="none" strike="noStrike">
                    <a:solidFill>
                      <a:schemeClr val="lt1"/>
                    </a:solidFill>
                    <a:latin typeface="Arial"/>
                    <a:ea typeface="Arial"/>
                    <a:cs typeface="Arial"/>
                    <a:sym typeface="Arial"/>
                  </a:rPr>
                  <a:t>Region 6</a:t>
                </a:r>
              </a:p>
            </p:txBody>
          </p:sp>
          <p:sp>
            <p:nvSpPr>
              <p:cNvPr id="1596" name="Shape 1596"/>
              <p:cNvSpPr/>
              <p:nvPr/>
            </p:nvSpPr>
            <p:spPr>
              <a:xfrm>
                <a:off x="734" y="2552733"/>
                <a:ext cx="2050531" cy="1163457"/>
              </a:xfrm>
              <a:prstGeom prst="roundRect">
                <a:avLst>
                  <a:gd fmla="val 10000" name="adj"/>
                </a:avLst>
              </a:prstGeom>
              <a:solidFill>
                <a:srgbClr val="212167"/>
              </a:solidFill>
              <a:ln>
                <a:noFill/>
              </a:ln>
            </p:spPr>
            <p:txBody>
              <a:bodyPr anchorCtr="0" anchor="ctr" bIns="91425" lIns="91425" rIns="91425" tIns="91425">
                <a:noAutofit/>
              </a:bodyPr>
              <a:lstStyle/>
              <a:p>
                <a:pPr>
                  <a:spcBef>
                    <a:spcPts val="0"/>
                  </a:spcBef>
                  <a:buNone/>
                </a:pPr>
                <a:r>
                  <a:t/>
                </a:r>
                <a:endParaRPr/>
              </a:p>
            </p:txBody>
          </p:sp>
          <p:sp>
            <p:nvSpPr>
              <p:cNvPr id="1597" name="Shape 1597"/>
              <p:cNvSpPr txBox="1"/>
              <p:nvPr/>
            </p:nvSpPr>
            <p:spPr>
              <a:xfrm>
                <a:off x="34811" y="2586810"/>
                <a:ext cx="1982377" cy="10953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805"/>
                  </a:spcAft>
                  <a:buSzPct val="25000"/>
                  <a:buNone/>
                </a:pPr>
                <a:r>
                  <a:rPr b="0" baseline="0" i="0" lang="en-US" sz="2300" u="none" cap="none" strike="noStrike">
                    <a:solidFill>
                      <a:schemeClr val="lt1"/>
                    </a:solidFill>
                    <a:latin typeface="Arial"/>
                    <a:ea typeface="Arial"/>
                    <a:cs typeface="Arial"/>
                    <a:sym typeface="Arial"/>
                  </a:rPr>
                  <a:t>Sent out of Pegasys</a:t>
                </a:r>
              </a:p>
            </p:txBody>
          </p:sp>
          <p:sp>
            <p:nvSpPr>
              <p:cNvPr id="1598" name="Shape 1598"/>
              <p:cNvSpPr/>
              <p:nvPr/>
            </p:nvSpPr>
            <p:spPr>
              <a:xfrm>
                <a:off x="2137389" y="2552733"/>
                <a:ext cx="2050531" cy="1163457"/>
              </a:xfrm>
              <a:prstGeom prst="roundRect">
                <a:avLst>
                  <a:gd fmla="val 10000" name="adj"/>
                </a:avLst>
              </a:prstGeom>
              <a:solidFill>
                <a:srgbClr val="212167"/>
              </a:solidFill>
              <a:ln>
                <a:noFill/>
              </a:ln>
            </p:spPr>
            <p:txBody>
              <a:bodyPr anchorCtr="0" anchor="ctr" bIns="91425" lIns="91425" rIns="91425" tIns="91425">
                <a:noAutofit/>
              </a:bodyPr>
              <a:lstStyle/>
              <a:p>
                <a:pPr>
                  <a:spcBef>
                    <a:spcPts val="0"/>
                  </a:spcBef>
                  <a:buNone/>
                </a:pPr>
                <a:r>
                  <a:t/>
                </a:r>
                <a:endParaRPr/>
              </a:p>
            </p:txBody>
          </p:sp>
          <p:sp>
            <p:nvSpPr>
              <p:cNvPr id="1599" name="Shape 1599"/>
              <p:cNvSpPr txBox="1"/>
              <p:nvPr/>
            </p:nvSpPr>
            <p:spPr>
              <a:xfrm>
                <a:off x="2171466" y="2586810"/>
                <a:ext cx="1982377" cy="10953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805"/>
                  </a:spcAft>
                  <a:buSzPct val="25000"/>
                  <a:buNone/>
                </a:pPr>
                <a:r>
                  <a:rPr b="0" baseline="0" i="0" lang="en-US" sz="2300" u="none" cap="none" strike="noStrike">
                    <a:solidFill>
                      <a:schemeClr val="lt1"/>
                    </a:solidFill>
                    <a:latin typeface="Arial"/>
                    <a:ea typeface="Arial"/>
                    <a:cs typeface="Arial"/>
                    <a:sym typeface="Arial"/>
                  </a:rPr>
                  <a:t>Sent out of Program Office</a:t>
                </a:r>
              </a:p>
            </p:txBody>
          </p:sp>
          <p:sp>
            <p:nvSpPr>
              <p:cNvPr id="1600" name="Shape 1600"/>
              <p:cNvSpPr/>
              <p:nvPr/>
            </p:nvSpPr>
            <p:spPr>
              <a:xfrm>
                <a:off x="4360164" y="1276900"/>
                <a:ext cx="2050531" cy="1163457"/>
              </a:xfrm>
              <a:prstGeom prst="roundRect">
                <a:avLst>
                  <a:gd fmla="val 10000" name="adj"/>
                </a:avLst>
              </a:prstGeom>
              <a:solidFill>
                <a:srgbClr val="9A9ADF"/>
              </a:solidFill>
              <a:ln>
                <a:noFill/>
              </a:ln>
            </p:spPr>
            <p:txBody>
              <a:bodyPr anchorCtr="0" anchor="ctr" bIns="91425" lIns="91425" rIns="91425" tIns="91425">
                <a:noAutofit/>
              </a:bodyPr>
              <a:lstStyle/>
              <a:p>
                <a:pPr>
                  <a:spcBef>
                    <a:spcPts val="0"/>
                  </a:spcBef>
                  <a:buNone/>
                </a:pPr>
                <a:r>
                  <a:t/>
                </a:r>
                <a:endParaRPr/>
              </a:p>
            </p:txBody>
          </p:sp>
          <p:sp>
            <p:nvSpPr>
              <p:cNvPr id="1601" name="Shape 1601"/>
              <p:cNvSpPr txBox="1"/>
              <p:nvPr/>
            </p:nvSpPr>
            <p:spPr>
              <a:xfrm>
                <a:off x="4394242" y="1310976"/>
                <a:ext cx="1982377" cy="1095304"/>
              </a:xfrm>
              <a:prstGeom prst="rect">
                <a:avLst/>
              </a:prstGeom>
              <a:noFill/>
              <a:ln>
                <a:noFill/>
              </a:ln>
            </p:spPr>
            <p:txBody>
              <a:bodyPr anchorCtr="0" anchor="ctr" bIns="125725" lIns="125725" rIns="125725" tIns="125725">
                <a:noAutofit/>
              </a:bodyPr>
              <a:lstStyle/>
              <a:p>
                <a:pPr indent="0" lvl="0" marL="0" marR="0" rtl="0" algn="ctr">
                  <a:lnSpc>
                    <a:spcPct val="90000"/>
                  </a:lnSpc>
                  <a:spcBef>
                    <a:spcPts val="0"/>
                  </a:spcBef>
                  <a:spcAft>
                    <a:spcPts val="1155"/>
                  </a:spcAft>
                  <a:buSzPct val="25000"/>
                  <a:buNone/>
                </a:pPr>
                <a:r>
                  <a:rPr b="0" baseline="0" i="0" lang="en-US" sz="3300" u="none" cap="none" strike="noStrike">
                    <a:solidFill>
                      <a:schemeClr val="lt1"/>
                    </a:solidFill>
                    <a:latin typeface="Arial"/>
                    <a:ea typeface="Arial"/>
                    <a:cs typeface="Arial"/>
                    <a:sym typeface="Arial"/>
                  </a:rPr>
                  <a:t>Region 7</a:t>
                </a:r>
              </a:p>
            </p:txBody>
          </p:sp>
          <p:sp>
            <p:nvSpPr>
              <p:cNvPr id="1602" name="Shape 1602"/>
              <p:cNvSpPr/>
              <p:nvPr/>
            </p:nvSpPr>
            <p:spPr>
              <a:xfrm>
                <a:off x="4360164" y="2552733"/>
                <a:ext cx="2050531" cy="1163457"/>
              </a:xfrm>
              <a:prstGeom prst="roundRect">
                <a:avLst>
                  <a:gd fmla="val 10000" name="adj"/>
                </a:avLst>
              </a:prstGeom>
              <a:solidFill>
                <a:srgbClr val="212167"/>
              </a:solidFill>
              <a:ln>
                <a:noFill/>
              </a:ln>
            </p:spPr>
            <p:txBody>
              <a:bodyPr anchorCtr="0" anchor="ctr" bIns="91425" lIns="91425" rIns="91425" tIns="91425">
                <a:noAutofit/>
              </a:bodyPr>
              <a:lstStyle/>
              <a:p>
                <a:pPr>
                  <a:spcBef>
                    <a:spcPts val="0"/>
                  </a:spcBef>
                  <a:buNone/>
                </a:pPr>
                <a:r>
                  <a:t/>
                </a:r>
                <a:endParaRPr/>
              </a:p>
            </p:txBody>
          </p:sp>
          <p:sp>
            <p:nvSpPr>
              <p:cNvPr id="1603" name="Shape 1603"/>
              <p:cNvSpPr txBox="1"/>
              <p:nvPr/>
            </p:nvSpPr>
            <p:spPr>
              <a:xfrm>
                <a:off x="4394242" y="2586810"/>
                <a:ext cx="1982377" cy="10953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805"/>
                  </a:spcAft>
                  <a:buSzPct val="25000"/>
                  <a:buNone/>
                </a:pPr>
                <a:r>
                  <a:rPr b="0" baseline="0" i="0" lang="en-US" sz="2300" u="none" cap="none" strike="noStrike">
                    <a:solidFill>
                      <a:schemeClr val="lt1"/>
                    </a:solidFill>
                    <a:latin typeface="Arial"/>
                    <a:ea typeface="Arial"/>
                    <a:cs typeface="Arial"/>
                    <a:sym typeface="Arial"/>
                  </a:rPr>
                  <a:t>Sent out of Pegasys</a:t>
                </a:r>
              </a:p>
            </p:txBody>
          </p:sp>
        </p:grpSp>
        <p:sp>
          <p:nvSpPr>
            <p:cNvPr id="1604" name="Shape 1604"/>
            <p:cNvSpPr txBox="1"/>
            <p:nvPr/>
          </p:nvSpPr>
          <p:spPr>
            <a:xfrm>
              <a:off x="6602817" y="2675991"/>
              <a:ext cx="2190307" cy="276998"/>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Program Office</a:t>
              </a:r>
            </a:p>
          </p:txBody>
        </p:sp>
        <p:sp>
          <p:nvSpPr>
            <p:cNvPr id="1605" name="Shape 1605"/>
            <p:cNvSpPr txBox="1"/>
            <p:nvPr/>
          </p:nvSpPr>
          <p:spPr>
            <a:xfrm>
              <a:off x="4476307" y="2675991"/>
              <a:ext cx="2126510" cy="276998"/>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Program Office</a:t>
              </a:r>
            </a:p>
          </p:txBody>
        </p:sp>
        <p:sp>
          <p:nvSpPr>
            <p:cNvPr id="1606" name="Shape 1606"/>
            <p:cNvSpPr txBox="1"/>
            <p:nvPr/>
          </p:nvSpPr>
          <p:spPr>
            <a:xfrm>
              <a:off x="2392325" y="2675992"/>
              <a:ext cx="2083980" cy="276998"/>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Non-Program Office</a:t>
              </a:r>
            </a:p>
          </p:txBody>
        </p:sp>
        <p:sp>
          <p:nvSpPr>
            <p:cNvPr id="1607" name="Shape 1607"/>
            <p:cNvSpPr txBox="1"/>
            <p:nvPr/>
          </p:nvSpPr>
          <p:spPr>
            <a:xfrm>
              <a:off x="489099" y="3203943"/>
              <a:ext cx="1073888" cy="646331"/>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First Demand Letter Sent</a:t>
              </a:r>
            </a:p>
          </p:txBody>
        </p:sp>
        <p:cxnSp>
          <p:nvCxnSpPr>
            <p:cNvPr id="1608" name="Shape 1608"/>
            <p:cNvCxnSpPr/>
            <p:nvPr/>
          </p:nvCxnSpPr>
          <p:spPr>
            <a:xfrm>
              <a:off x="1562987" y="3518039"/>
              <a:ext cx="691115" cy="0"/>
            </a:xfrm>
            <a:prstGeom prst="straightConnector1">
              <a:avLst/>
            </a:prstGeom>
            <a:solidFill>
              <a:srgbClr val="ED171F"/>
            </a:solidFill>
            <a:ln cap="flat" cmpd="sng" w="38100">
              <a:solidFill>
                <a:srgbClr val="FF0000"/>
              </a:solidFill>
              <a:prstDash val="solid"/>
              <a:round/>
              <a:headEnd len="med" w="med" type="none"/>
              <a:tailEnd len="lg" w="lg" type="stealth"/>
            </a:ln>
          </p:spPr>
        </p:cxnSp>
        <p:sp>
          <p:nvSpPr>
            <p:cNvPr id="1609" name="Shape 1609"/>
            <p:cNvSpPr txBox="1"/>
            <p:nvPr/>
          </p:nvSpPr>
          <p:spPr>
            <a:xfrm>
              <a:off x="489099" y="4598092"/>
              <a:ext cx="1073888" cy="646331"/>
            </a:xfrm>
            <a:prstGeom prst="rect">
              <a:avLst/>
            </a:prstGeom>
            <a:solidFill>
              <a:schemeClr val="lt1"/>
            </a:solidFill>
            <a:ln cap="flat" cmpd="sng" w="25400">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Location of Letter Generation</a:t>
              </a:r>
            </a:p>
          </p:txBody>
        </p:sp>
        <p:cxnSp>
          <p:nvCxnSpPr>
            <p:cNvPr id="1610" name="Shape 1610"/>
            <p:cNvCxnSpPr/>
            <p:nvPr/>
          </p:nvCxnSpPr>
          <p:spPr>
            <a:xfrm>
              <a:off x="1562986" y="4921257"/>
              <a:ext cx="691115" cy="0"/>
            </a:xfrm>
            <a:prstGeom prst="straightConnector1">
              <a:avLst/>
            </a:prstGeom>
            <a:solidFill>
              <a:srgbClr val="ED171F"/>
            </a:solidFill>
            <a:ln cap="flat" cmpd="sng" w="38100">
              <a:solidFill>
                <a:srgbClr val="FF0000"/>
              </a:solidFill>
              <a:prstDash val="solid"/>
              <a:round/>
              <a:headEnd len="med" w="med" type="none"/>
              <a:tailEnd len="lg" w="lg" type="stealth"/>
            </a:ln>
          </p:spPr>
        </p:cxnSp>
        <p:sp>
          <p:nvSpPr>
            <p:cNvPr id="1611" name="Shape 1611"/>
            <p:cNvSpPr txBox="1"/>
            <p:nvPr/>
          </p:nvSpPr>
          <p:spPr>
            <a:xfrm>
              <a:off x="712381" y="5843994"/>
              <a:ext cx="8155172" cy="861773"/>
            </a:xfrm>
            <a:prstGeom prst="rect">
              <a:avLst/>
            </a:prstGeom>
            <a:solidFill>
              <a:srgbClr val="D0D0EF"/>
            </a:solid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Note: All subsequent Dunning Notices are generated and sent out of Pegasys</a:t>
              </a: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baseline="0" i="0" lang="en-US" sz="1400" u="none" cap="none" strike="noStrike">
                  <a:solidFill>
                    <a:schemeClr val="dk1"/>
                  </a:solidFill>
                  <a:latin typeface="Arial"/>
                  <a:ea typeface="Arial"/>
                  <a:cs typeface="Arial"/>
                  <a:sym typeface="Arial"/>
                </a:rPr>
                <a:t>-FedPay/TAP/AutoPay will be covered in Segment 8</a:t>
              </a:r>
            </a:p>
          </p:txBody>
        </p:sp>
      </p:grpSp>
      <p:sp>
        <p:nvSpPr>
          <p:cNvPr id="1612" name="Shape 161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7" name="Shape 1617"/>
        <p:cNvGrpSpPr/>
        <p:nvPr/>
      </p:nvGrpSpPr>
      <p:grpSpPr>
        <a:xfrm>
          <a:off x="0" y="0"/>
          <a:ext cx="0" cy="0"/>
          <a:chOff x="0" y="0"/>
          <a:chExt cx="0" cy="0"/>
        </a:xfrm>
      </p:grpSpPr>
      <p:sp>
        <p:nvSpPr>
          <p:cNvPr id="1618" name="Shape 1618"/>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a:t>
            </a:r>
          </a:p>
        </p:txBody>
      </p:sp>
      <p:sp>
        <p:nvSpPr>
          <p:cNvPr id="1619" name="Shape 161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20" name="Shape 162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21" name="Shape 1621"/>
          <p:cNvSpPr txBox="1"/>
          <p:nvPr>
            <p:ph idx="1" type="body"/>
          </p:nvPr>
        </p:nvSpPr>
        <p:spPr>
          <a:xfrm>
            <a:off x="414670" y="1099545"/>
            <a:ext cx="8420099" cy="553517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Two step process to create First Demand Letter out of Pegasys: </a:t>
            </a:r>
          </a:p>
          <a:p>
            <a:pPr indent="-177800" lvl="1" marL="508000" marR="0" rtl="0" algn="l">
              <a:spcBef>
                <a:spcPts val="8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ARDUNNING batch job</a:t>
            </a:r>
            <a:r>
              <a:rPr b="0" baseline="0" i="0" lang="en-US" sz="1600" u="none" cap="none" strike="noStrike">
                <a:solidFill>
                  <a:srgbClr val="363534"/>
                </a:solidFill>
                <a:latin typeface="Arial"/>
                <a:ea typeface="Arial"/>
                <a:cs typeface="Arial"/>
                <a:sym typeface="Arial"/>
              </a:rPr>
              <a:t> – selects eligible Debt Accounts and generates PDF letter</a:t>
            </a:r>
          </a:p>
          <a:p>
            <a:pPr indent="-177800" lvl="1" marL="508000" marR="0" rtl="0" algn="l">
              <a:spcBef>
                <a:spcPts val="8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Physical Generation</a:t>
            </a:r>
            <a:r>
              <a:rPr b="0" baseline="0" i="0" lang="en-US" sz="1600" u="none" cap="none" strike="noStrike">
                <a:solidFill>
                  <a:srgbClr val="363534"/>
                </a:solidFill>
                <a:latin typeface="Arial"/>
                <a:ea typeface="Arial"/>
                <a:cs typeface="Arial"/>
                <a:sym typeface="Arial"/>
              </a:rPr>
              <a:t> – GSA/USDA prints and mails letters to each debtor</a:t>
            </a:r>
          </a:p>
          <a:p>
            <a:pPr indent="-171450" lvl="1" marL="17145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Several </a:t>
            </a:r>
            <a:r>
              <a:rPr b="1" baseline="0" i="0" lang="en-US" sz="1600" u="sng" cap="none" strike="noStrike">
                <a:solidFill>
                  <a:srgbClr val="363534"/>
                </a:solidFill>
                <a:latin typeface="Arial"/>
                <a:ea typeface="Arial"/>
                <a:cs typeface="Arial"/>
                <a:sym typeface="Arial"/>
              </a:rPr>
              <a:t>ARDUNNING batch instances </a:t>
            </a:r>
            <a:r>
              <a:rPr b="0" baseline="0" i="0" lang="en-US" sz="1600" u="none" cap="none" strike="noStrike">
                <a:solidFill>
                  <a:srgbClr val="363534"/>
                </a:solidFill>
                <a:latin typeface="Arial"/>
                <a:ea typeface="Arial"/>
                <a:cs typeface="Arial"/>
                <a:sym typeface="Arial"/>
              </a:rPr>
              <a:t> are pre-configured. These instances distinguish:</a:t>
            </a:r>
          </a:p>
          <a:p>
            <a:pPr indent="-180975" lvl="2" marL="854075" marR="0" rtl="0" algn="l">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text/fields to be printed on the demand letter</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Dunning Counts</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Auto-generation of the demand letter</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Receivable Types</a:t>
            </a:r>
          </a:p>
          <a:p>
            <a:pPr indent="-177800" lvl="1" marL="508000" marR="0" rtl="0" algn="l">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A full list of the configured batch instances to generated the First Demand Letter may be found on the next slide</a:t>
            </a:r>
          </a:p>
          <a:p>
            <a:pPr indent="-95250" lvl="0" marL="171450" marR="0" rtl="0" algn="l">
              <a:spcBef>
                <a:spcPts val="700"/>
              </a:spcBef>
              <a:spcAft>
                <a:spcPts val="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a:p>
            <a:pPr indent="0" lvl="0" marL="0" marR="0" rtl="0" algn="l">
              <a:spcBef>
                <a:spcPts val="8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Claim Types</a:t>
            </a:r>
          </a:p>
        </p:txBody>
      </p:sp>
      <p:sp>
        <p:nvSpPr>
          <p:cNvPr id="329" name="Shape 32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30" name="Shape 330"/>
          <p:cNvGraphicFramePr/>
          <p:nvPr/>
        </p:nvGraphicFramePr>
        <p:xfrm>
          <a:off x="467833" y="1460441"/>
          <a:ext cx="3000000" cy="3000000"/>
        </p:xfrm>
        <a:graphic>
          <a:graphicData uri="http://schemas.openxmlformats.org/drawingml/2006/table">
            <a:tbl>
              <a:tblPr bandRow="1" firstRow="1">
                <a:noFill/>
                <a:tableStyleId>{B3A3299C-CB02-43BA-AF35-20ECCAF92FCF}</a:tableStyleId>
              </a:tblPr>
              <a:tblGrid>
                <a:gridCol w="1414125"/>
                <a:gridCol w="1472775"/>
                <a:gridCol w="3630850"/>
                <a:gridCol w="2020175"/>
              </a:tblGrid>
              <a:tr h="573350">
                <a:tc>
                  <a:txBody>
                    <a:bodyPr>
                      <a:noAutofit/>
                    </a:bodyPr>
                    <a:lstStyle/>
                    <a:p>
                      <a:pPr indent="0" lvl="2" marL="0" marR="0" rtl="0" algn="ctr">
                        <a:lnSpc>
                          <a:spcPct val="100000"/>
                        </a:lnSpc>
                        <a:spcBef>
                          <a:spcPts val="0"/>
                        </a:spcBef>
                        <a:spcAft>
                          <a:spcPts val="300"/>
                        </a:spcAft>
                        <a:buClr>
                          <a:schemeClr val="lt1"/>
                        </a:buClr>
                        <a:buSzPct val="25000"/>
                        <a:buFont typeface="Arial"/>
                        <a:buNone/>
                      </a:pPr>
                      <a:r>
                        <a:rPr b="1" baseline="0" lang="en-US" sz="1600" u="none" cap="none" strike="noStrike">
                          <a:solidFill>
                            <a:schemeClr val="lt1"/>
                          </a:solidFill>
                          <a:latin typeface="Arial"/>
                          <a:ea typeface="Arial"/>
                          <a:cs typeface="Arial"/>
                          <a:sym typeface="Arial"/>
                        </a:rPr>
                        <a:t>Claim Group</a:t>
                      </a:r>
                    </a:p>
                  </a:txBody>
                  <a:tcPr marT="45725" marB="45725" marR="91450" marL="91450"/>
                </a:tc>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Receivable Type</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Name</a:t>
                      </a:r>
                    </a:p>
                  </a:txBody>
                  <a:tcPr marT="45725" marB="45725" marR="91450" marL="91450"/>
                </a:tc>
                <a:tc>
                  <a:txBody>
                    <a:bodyPr>
                      <a:noAutofit/>
                    </a:bodyPr>
                    <a:lstStyle/>
                    <a:p>
                      <a:pPr indent="0" lvl="2" marL="0" marR="0" rtl="0" algn="l">
                        <a:lnSpc>
                          <a:spcPct val="100000"/>
                        </a:lnSpc>
                        <a:spcBef>
                          <a:spcPts val="0"/>
                        </a:spcBef>
                        <a:spcAft>
                          <a:spcPts val="300"/>
                        </a:spcAft>
                        <a:buClr>
                          <a:schemeClr val="lt1"/>
                        </a:buClr>
                        <a:buSzPct val="25000"/>
                        <a:buFont typeface="Arial"/>
                        <a:buNone/>
                      </a:pPr>
                      <a:r>
                        <a:rPr b="1" baseline="0" lang="en-US" sz="1600" u="none" cap="none" strike="noStrike">
                          <a:solidFill>
                            <a:schemeClr val="lt1"/>
                          </a:solidFill>
                          <a:latin typeface="Arial"/>
                          <a:ea typeface="Arial"/>
                          <a:cs typeface="Arial"/>
                          <a:sym typeface="Arial"/>
                        </a:rPr>
                        <a:t>Pegasys Entry Method</a:t>
                      </a:r>
                    </a:p>
                  </a:txBody>
                  <a:tcPr marT="45725" marB="45725" marR="91450" marL="91450"/>
                </a:tc>
              </a:tr>
              <a:tr h="301775">
                <a:tc rowSpan="11">
                  <a:txBody>
                    <a:bodyPr>
                      <a:noAutofit/>
                    </a:bodyPr>
                    <a:lstStyle/>
                    <a:p>
                      <a:pPr indent="0" lvl="2" marL="0" marR="0" rtl="0" algn="l">
                        <a:lnSpc>
                          <a:spcPct val="100000"/>
                        </a:lnSpc>
                        <a:spcBef>
                          <a:spcPts val="0"/>
                        </a:spcBef>
                        <a:spcAft>
                          <a:spcPts val="0"/>
                        </a:spcAft>
                        <a:buClr>
                          <a:schemeClr val="dk1"/>
                        </a:buClr>
                        <a:buSzPct val="25000"/>
                        <a:buFont typeface="Arial"/>
                        <a:buNone/>
                      </a:pPr>
                      <a:r>
                        <a:rPr b="1" baseline="0" lang="en-US" sz="1400" u="none" cap="none" strike="noStrike">
                          <a:solidFill>
                            <a:schemeClr val="dk1"/>
                          </a:solidFill>
                          <a:latin typeface="Arial"/>
                          <a:ea typeface="Arial"/>
                          <a:cs typeface="Arial"/>
                          <a:sym typeface="Arial"/>
                        </a:rPr>
                        <a:t>R7CLAIMS</a:t>
                      </a:r>
                    </a:p>
                    <a:p>
                      <a:pPr indent="0" lvl="2" marL="0" marR="0" rtl="0" algn="l">
                        <a:lnSpc>
                          <a:spcPct val="100000"/>
                        </a:lnSpc>
                        <a:spcBef>
                          <a:spcPts val="600"/>
                        </a:spcBef>
                        <a:spcAft>
                          <a:spcPts val="300"/>
                        </a:spcAft>
                        <a:buClr>
                          <a:schemeClr val="dk1"/>
                        </a:buClr>
                        <a:buFont typeface="Arial"/>
                        <a:buNone/>
                      </a:pPr>
                      <a:r>
                        <a:t/>
                      </a:r>
                      <a:endParaRPr b="1" baseline="0" sz="1400" u="none" cap="none" strike="noStrike">
                        <a:solidFill>
                          <a:schemeClr val="dk1"/>
                        </a:solidFill>
                        <a:latin typeface="Arial"/>
                        <a:ea typeface="Arial"/>
                        <a:cs typeface="Arial"/>
                        <a:sym typeface="Arial"/>
                      </a:endParaRPr>
                    </a:p>
                  </a:txBody>
                  <a:tcPr marT="45725" marB="45725" marR="91450" marL="91450">
                    <a:solidFill>
                      <a:srgbClr val="CBCBEF"/>
                    </a:solidFill>
                  </a:tcPr>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PRCLAIMR7</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400" u="none" cap="none" strike="noStrike"/>
                        <a:t>Property Damages Claims</a:t>
                      </a:r>
                    </a:p>
                  </a:txBody>
                  <a:tcPr marT="45725" marB="45725" marR="91450" marL="91450"/>
                </a:tc>
                <a:tc rowSpan="11">
                  <a:txBody>
                    <a:bodyPr>
                      <a:noAutofit/>
                    </a:bodyPr>
                    <a:lstStyle/>
                    <a:p>
                      <a:pPr indent="0" lvl="2" marL="0" marR="0" rtl="0" algn="l">
                        <a:lnSpc>
                          <a:spcPct val="100000"/>
                        </a:lnSpc>
                        <a:spcBef>
                          <a:spcPts val="0"/>
                        </a:spcBef>
                        <a:spcAft>
                          <a:spcPts val="30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Manual</a:t>
                      </a:r>
                    </a:p>
                  </a:txBody>
                  <a:tcPr marT="45725" marB="45725" marR="91450" marL="91450"/>
                </a:tc>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FRCLAIMR7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Fraud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LDCLAIMR7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Liquidated Damages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CDCLAIMR7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Contract Dispute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DPCLAIMR7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Duplicate Payment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ETCLAIMR7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Early Termination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EPCLAIMR7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Erroneous Payment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LTCLAIMR7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Litigation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RSCLAIMR7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Restitution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STCLAIMR7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Settlement Claims</a:t>
                      </a:r>
                    </a:p>
                  </a:txBody>
                  <a:tcPr marT="45725" marB="45725" marR="91450" marL="91450"/>
                </a:tc>
                <a:tc vMerge="1"/>
              </a:tr>
              <a:tr h="301775">
                <a:tc vMerge="1"/>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1" baseline="0" lang="en-US" sz="1400" u="none" cap="none" strike="noStrike"/>
                        <a:t>UCCLAIMR7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Utility Credit Claims</a:t>
                      </a:r>
                    </a:p>
                  </a:txBody>
                  <a:tcPr marT="45725" marB="45725" marR="91450" marL="91450"/>
                </a:tc>
                <a:tc vMerge="1"/>
              </a:tr>
            </a:tbl>
          </a:graphicData>
        </a:graphic>
      </p:graphicFrame>
      <p:sp>
        <p:nvSpPr>
          <p:cNvPr id="331" name="Shape 331"/>
          <p:cNvSpPr/>
          <p:nvPr/>
        </p:nvSpPr>
        <p:spPr>
          <a:xfrm>
            <a:off x="745066" y="1060330"/>
            <a:ext cx="4572000" cy="40010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600"/>
              </a:spcAft>
              <a:buClr>
                <a:srgbClr val="C60C30"/>
              </a:buClr>
              <a:buSzPct val="80000"/>
              <a:buFont typeface="Arial"/>
              <a:buChar char="•"/>
            </a:pPr>
            <a:r>
              <a:rPr b="0" baseline="0" i="0" lang="en-US" sz="2000" u="none" cap="none" strike="noStrike">
                <a:solidFill>
                  <a:schemeClr val="dk1"/>
                </a:solidFill>
                <a:latin typeface="Arial"/>
                <a:ea typeface="Arial"/>
                <a:cs typeface="Arial"/>
                <a:sym typeface="Arial"/>
              </a:rPr>
              <a:t>Region 7 Claim Receivable Types:</a:t>
            </a:r>
          </a:p>
        </p:txBody>
      </p:sp>
      <p:sp>
        <p:nvSpPr>
          <p:cNvPr id="332" name="Shape 3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6" name="Shape 1626"/>
        <p:cNvGrpSpPr/>
        <p:nvPr/>
      </p:nvGrpSpPr>
      <p:grpSpPr>
        <a:xfrm>
          <a:off x="0" y="0"/>
          <a:ext cx="0" cy="0"/>
          <a:chOff x="0" y="0"/>
          <a:chExt cx="0" cy="0"/>
        </a:xfrm>
      </p:grpSpPr>
      <p:sp>
        <p:nvSpPr>
          <p:cNvPr id="1627" name="Shape 162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 – Configured Batch Instances</a:t>
            </a:r>
          </a:p>
        </p:txBody>
      </p:sp>
      <p:sp>
        <p:nvSpPr>
          <p:cNvPr id="1628" name="Shape 162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629" name="Shape 1629"/>
          <p:cNvGraphicFramePr/>
          <p:nvPr/>
        </p:nvGraphicFramePr>
        <p:xfrm>
          <a:off x="560202" y="1714649"/>
          <a:ext cx="3000000" cy="3000000"/>
        </p:xfrm>
        <a:graphic>
          <a:graphicData uri="http://schemas.openxmlformats.org/drawingml/2006/table">
            <a:tbl>
              <a:tblPr bandRow="1" firstRow="1">
                <a:noFill/>
                <a:tableStyleId>{E3933EA1-11B2-4112-9CE5-46FAE49259D0}</a:tableStyleId>
              </a:tblPr>
              <a:tblGrid>
                <a:gridCol w="2524125"/>
                <a:gridCol w="5819775"/>
              </a:tblGrid>
              <a:tr h="370850">
                <a:tc>
                  <a:txBody>
                    <a:bodyPr>
                      <a:noAutofit/>
                    </a:bodyPr>
                    <a:lstStyle/>
                    <a:p>
                      <a:pPr indent="0" lvl="0" marL="0" marR="0" rtl="0" algn="l">
                        <a:spcBef>
                          <a:spcPts val="0"/>
                        </a:spcBef>
                        <a:buSzPct val="25000"/>
                        <a:buNone/>
                      </a:pPr>
                      <a:r>
                        <a:rPr baseline="0" lang="en-US" sz="1800" u="none" cap="none" strike="noStrike"/>
                        <a:t>Batch Instance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Types</a:t>
                      </a:r>
                    </a:p>
                  </a:txBody>
                  <a:tcPr marT="45725" marB="45725" marR="91450" marL="91450"/>
                </a:tc>
              </a:tr>
              <a:tr h="466325">
                <a:tc gridSpan="2">
                  <a:txBody>
                    <a:bodyPr>
                      <a:noAutofit/>
                    </a:bodyPr>
                    <a:lstStyle/>
                    <a:p>
                      <a:pPr indent="0" lvl="0" marL="0" marR="0" rtl="0" algn="l">
                        <a:spcBef>
                          <a:spcPts val="0"/>
                        </a:spcBef>
                        <a:buSzPct val="25000"/>
                        <a:buNone/>
                      </a:pPr>
                      <a:r>
                        <a:rPr b="1" baseline="0" lang="en-US" sz="1400" u="none" cap="none" strike="noStrike"/>
                        <a:t>All Region 7 Claims:</a:t>
                      </a:r>
                    </a:p>
                  </a:txBody>
                  <a:tcPr marT="45725" marB="45725" marR="91450" marL="91450"/>
                </a:tc>
                <a:tc hMerge="1"/>
              </a:tr>
              <a:tr h="370850">
                <a:tc>
                  <a:txBody>
                    <a:bodyPr>
                      <a:noAutofit/>
                    </a:bodyPr>
                    <a:lstStyle/>
                    <a:p>
                      <a:pPr indent="0" lvl="0" marL="0" marR="0" rtl="0" algn="l">
                        <a:spcBef>
                          <a:spcPts val="0"/>
                        </a:spcBef>
                        <a:buSzPct val="25000"/>
                        <a:buNone/>
                      </a:pPr>
                      <a:r>
                        <a:rPr b="1" baseline="0" lang="en-US" sz="1400" u="none" cap="none" strike="noStrike"/>
                        <a:t>ARDUNNINGR7C1NF </a:t>
                      </a:r>
                      <a:r>
                        <a:rPr baseline="0" lang="en-US" sz="1400" u="none" cap="none" strike="noStrike"/>
                        <a:t>– Creates First Demand Letter to send to the Debtor</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PRCLAIMR7, FRCLAIMR7, LDCLAIMR7, CDCLAIMR7, DPCLAIMR7, ETCLAIMR7, EPCLAIMR7, LTCLAIMR7, RSCLAIMR7, STCLAIMR7, UCCLAIMR7</a:t>
                      </a:r>
                    </a:p>
                  </a:txBody>
                  <a:tcPr marT="45725" marB="45725" marR="91450" marL="91450"/>
                </a:tc>
              </a:tr>
            </a:tbl>
          </a:graphicData>
        </a:graphic>
      </p:graphicFrame>
      <p:graphicFrame>
        <p:nvGraphicFramePr>
          <p:cNvPr id="1630" name="Shape 1630"/>
          <p:cNvGraphicFramePr/>
          <p:nvPr/>
        </p:nvGraphicFramePr>
        <p:xfrm>
          <a:off x="625735" y="3961007"/>
          <a:ext cx="3000000" cy="3000000"/>
        </p:xfrm>
        <a:graphic>
          <a:graphicData uri="http://schemas.openxmlformats.org/drawingml/2006/table">
            <a:tbl>
              <a:tblPr bandRow="1" firstRow="1">
                <a:noFill/>
                <a:tableStyleId>{04867DA3-A5D7-473C-B759-2CE1E4CA9F94}</a:tableStyleId>
              </a:tblPr>
              <a:tblGrid>
                <a:gridCol w="2524125"/>
                <a:gridCol w="5819775"/>
              </a:tblGrid>
              <a:tr h="370850">
                <a:tc>
                  <a:txBody>
                    <a:bodyPr>
                      <a:noAutofit/>
                    </a:bodyPr>
                    <a:lstStyle/>
                    <a:p>
                      <a:pPr indent="0" lvl="0" marL="0" marR="0" rtl="0" algn="l">
                        <a:spcBef>
                          <a:spcPts val="0"/>
                        </a:spcBef>
                        <a:buSzPct val="25000"/>
                        <a:buNone/>
                      </a:pPr>
                      <a:r>
                        <a:rPr baseline="0" lang="en-US" sz="1800" u="none" cap="none" strike="noStrike"/>
                        <a:t>Batch Instance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Types</a:t>
                      </a:r>
                    </a:p>
                  </a:txBody>
                  <a:tcPr marT="45725" marB="45725" marR="91450" marL="91450"/>
                </a:tc>
              </a:tr>
              <a:tr h="384800">
                <a:tc gridSpan="2">
                  <a:txBody>
                    <a:bodyPr>
                      <a:noAutofit/>
                    </a:bodyPr>
                    <a:lstStyle/>
                    <a:p>
                      <a:pPr indent="0" lvl="0" marL="0" marR="0" rtl="0" algn="l">
                        <a:spcBef>
                          <a:spcPts val="0"/>
                        </a:spcBef>
                        <a:buSzPct val="25000"/>
                        <a:buNone/>
                      </a:pPr>
                      <a:r>
                        <a:rPr b="1" baseline="0" lang="en-US" sz="1400" u="none" cap="none" strike="noStrike"/>
                        <a:t>Program Office Claims:</a:t>
                      </a:r>
                    </a:p>
                  </a:txBody>
                  <a:tcPr marT="45725" marB="45725" marR="91450" marL="91450"/>
                </a:tc>
                <a:tc hMerge="1"/>
              </a:tr>
              <a:tr h="370850">
                <a:tc>
                  <a:txBody>
                    <a:bodyPr>
                      <a:noAutofit/>
                    </a:bodyPr>
                    <a:lstStyle/>
                    <a:p>
                      <a:pPr indent="0" lvl="0" marL="0" marR="0" rtl="0" algn="l">
                        <a:spcBef>
                          <a:spcPts val="0"/>
                        </a:spcBef>
                        <a:buSzPct val="25000"/>
                        <a:buNone/>
                      </a:pPr>
                      <a:r>
                        <a:rPr b="1" baseline="0" lang="en-US" sz="1400" u="none" cap="none" strike="noStrike"/>
                        <a:t>N/A </a:t>
                      </a:r>
                      <a:r>
                        <a:rPr baseline="0" lang="en-US" sz="1400" u="none" cap="none" strike="noStrike"/>
                        <a:t>– First Demand Letter Generated by Program Office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ADCLAIMR6,  AUCLAIMR6, APCLAIMR6, ECCLAIMR6, FPCLAIMR6, FICLAIMR6, IFCLAIMR6, LDCLAIMR6, TACLAIMR6, VEHCLAIM</a:t>
                      </a:r>
                    </a:p>
                  </a:txBody>
                  <a:tcPr marT="45725" marB="45725" marR="91450" marL="91450"/>
                </a:tc>
              </a:tr>
              <a:tr h="370850">
                <a:tc gridSpan="2">
                  <a:txBody>
                    <a:bodyPr>
                      <a:noAutofit/>
                    </a:bodyPr>
                    <a:lstStyle/>
                    <a:p>
                      <a:pPr indent="0" lvl="0" marL="0" marR="0" rtl="0" algn="l">
                        <a:spcBef>
                          <a:spcPts val="0"/>
                        </a:spcBef>
                        <a:buSzPct val="25000"/>
                        <a:buNone/>
                      </a:pPr>
                      <a:r>
                        <a:rPr b="1" baseline="0" lang="en-US" sz="1400" u="none" cap="none" strike="noStrike"/>
                        <a:t>Standard Region 6 Claims:</a:t>
                      </a:r>
                    </a:p>
                  </a:txBody>
                  <a:tcPr marT="45725" marB="45725" marR="91450" marL="91450"/>
                </a:tc>
                <a:tc hMerge="1"/>
              </a:tr>
              <a:tr h="370850">
                <a:tc>
                  <a:txBody>
                    <a:bodyPr>
                      <a:noAutofit/>
                    </a:bodyPr>
                    <a:lstStyle/>
                    <a:p>
                      <a:pPr indent="0" lvl="0" marL="0" marR="0" rtl="0" algn="l">
                        <a:spcBef>
                          <a:spcPts val="0"/>
                        </a:spcBef>
                        <a:buSzPct val="25000"/>
                        <a:buNone/>
                      </a:pPr>
                      <a:r>
                        <a:rPr b="1" baseline="0" lang="en-US" sz="1400" u="none" cap="none" strike="noStrike"/>
                        <a:t>ARDUNNINGR6C1NF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VNCLAIMR6, WSCLAIMR6</a:t>
                      </a:r>
                    </a:p>
                  </a:txBody>
                  <a:tcPr marT="45725" marB="45725" marR="91450" marL="91450"/>
                </a:tc>
              </a:tr>
              <a:tr h="370850">
                <a:tc gridSpan="2">
                  <a:txBody>
                    <a:bodyPr>
                      <a:noAutofit/>
                    </a:bodyPr>
                    <a:lstStyle/>
                    <a:p>
                      <a:pPr indent="0" lvl="0" marL="0" marR="0" rtl="0" algn="l">
                        <a:spcBef>
                          <a:spcPts val="0"/>
                        </a:spcBef>
                        <a:buSzPct val="25000"/>
                        <a:buNone/>
                      </a:pPr>
                      <a:r>
                        <a:rPr b="1" baseline="0" lang="en-US" sz="1400" u="none" cap="none" strike="noStrike"/>
                        <a:t>Payroll Claims:</a:t>
                      </a:r>
                    </a:p>
                  </a:txBody>
                  <a:tcPr marT="45725" marB="45725" marR="91450" marL="91450"/>
                </a:tc>
                <a:tc hMerge="1"/>
              </a:tr>
              <a:tr h="370850">
                <a:tc>
                  <a:txBody>
                    <a:bodyPr>
                      <a:noAutofit/>
                    </a:bodyPr>
                    <a:lstStyle/>
                    <a:p>
                      <a:pPr indent="0" lvl="0" marL="0" marR="0" rtl="0" algn="l">
                        <a:spcBef>
                          <a:spcPts val="0"/>
                        </a:spcBef>
                        <a:buSzPct val="25000"/>
                        <a:buNone/>
                      </a:pPr>
                      <a:r>
                        <a:rPr b="1" baseline="0" lang="en-US" sz="1400" u="none" cap="none" strike="noStrike"/>
                        <a:t>ARDUNINGR6PR1NF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PRCLAIMR6</a:t>
                      </a:r>
                    </a:p>
                  </a:txBody>
                  <a:tcPr marT="45725" marB="45725" marR="91450" marL="91450"/>
                </a:tc>
              </a:tr>
            </a:tbl>
          </a:graphicData>
        </a:graphic>
      </p:graphicFrame>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5" name="Shape 1635"/>
        <p:cNvGrpSpPr/>
        <p:nvPr/>
      </p:nvGrpSpPr>
      <p:grpSpPr>
        <a:xfrm>
          <a:off x="0" y="0"/>
          <a:ext cx="0" cy="0"/>
          <a:chOff x="0" y="0"/>
          <a:chExt cx="0" cy="0"/>
        </a:xfrm>
      </p:grpSpPr>
      <p:sp>
        <p:nvSpPr>
          <p:cNvPr id="1636" name="Shape 1636"/>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First Demand Letter and Subsequent Dunning Notices</a:t>
            </a:r>
          </a:p>
        </p:txBody>
      </p:sp>
      <p:sp>
        <p:nvSpPr>
          <p:cNvPr id="1637" name="Shape 163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38" name="Shape 16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39" name="Shape 1639"/>
          <p:cNvSpPr txBox="1"/>
          <p:nvPr>
            <p:ph idx="1" type="body"/>
          </p:nvPr>
        </p:nvSpPr>
        <p:spPr>
          <a:xfrm>
            <a:off x="414670" y="1099545"/>
            <a:ext cx="8420099" cy="553517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1" baseline="0" i="0" lang="en-US" sz="1800" u="none" cap="none" strike="noStrike">
                <a:solidFill>
                  <a:srgbClr val="363534"/>
                </a:solidFill>
                <a:latin typeface="Arial"/>
                <a:ea typeface="Arial"/>
                <a:cs typeface="Arial"/>
                <a:sym typeface="Arial"/>
              </a:rPr>
              <a:t>Updates to Dunning Count and Last Dunning Date:</a:t>
            </a:r>
          </a:p>
          <a:p>
            <a:pPr indent="-177800" lvl="1" marL="50800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following Claim Types </a:t>
            </a:r>
            <a:r>
              <a:rPr b="0" baseline="0" i="0" lang="en-US" sz="1600" u="sng" cap="none" strike="noStrike">
                <a:solidFill>
                  <a:srgbClr val="363534"/>
                </a:solidFill>
                <a:latin typeface="Arial"/>
                <a:ea typeface="Arial"/>
                <a:cs typeface="Arial"/>
                <a:sym typeface="Arial"/>
              </a:rPr>
              <a:t>WILL</a:t>
            </a:r>
            <a:r>
              <a:rPr b="0" baseline="0" i="0" lang="en-US" sz="1600" u="none" cap="none" strike="noStrike">
                <a:solidFill>
                  <a:srgbClr val="363534"/>
                </a:solidFill>
                <a:latin typeface="Arial"/>
                <a:ea typeface="Arial"/>
                <a:cs typeface="Arial"/>
                <a:sym typeface="Arial"/>
              </a:rPr>
              <a:t> record an update to the </a:t>
            </a:r>
            <a:r>
              <a:rPr b="1" baseline="0" i="1" lang="en-US" sz="1600" u="none" cap="none" strike="noStrike">
                <a:solidFill>
                  <a:srgbClr val="363534"/>
                </a:solidFill>
                <a:latin typeface="Arial"/>
                <a:ea typeface="Arial"/>
                <a:cs typeface="Arial"/>
                <a:sym typeface="Arial"/>
              </a:rPr>
              <a:t>Dunning Count </a:t>
            </a:r>
            <a:r>
              <a:rPr b="0" baseline="0" i="0" lang="en-US" sz="1600" u="none" cap="none" strike="noStrike">
                <a:solidFill>
                  <a:srgbClr val="363534"/>
                </a:solidFill>
                <a:latin typeface="Arial"/>
                <a:ea typeface="Arial"/>
                <a:cs typeface="Arial"/>
                <a:sym typeface="Arial"/>
              </a:rPr>
              <a:t>and </a:t>
            </a:r>
            <a:r>
              <a:rPr b="1" baseline="0" i="1" lang="en-US" sz="1600" u="none" cap="none" strike="noStrike">
                <a:solidFill>
                  <a:srgbClr val="363534"/>
                </a:solidFill>
                <a:latin typeface="Arial"/>
                <a:ea typeface="Arial"/>
                <a:cs typeface="Arial"/>
                <a:sym typeface="Arial"/>
              </a:rPr>
              <a:t>Last Dunning Date</a:t>
            </a:r>
            <a:r>
              <a:rPr b="0" baseline="0" i="0" lang="en-US" sz="1600" u="none" cap="none" strike="noStrike">
                <a:solidFill>
                  <a:srgbClr val="363534"/>
                </a:solidFill>
                <a:latin typeface="Arial"/>
                <a:ea typeface="Arial"/>
                <a:cs typeface="Arial"/>
                <a:sym typeface="Arial"/>
              </a:rPr>
              <a:t> when the </a:t>
            </a:r>
            <a:r>
              <a:rPr b="0" baseline="0" i="0" lang="en-US" sz="1600" u="sng" cap="none" strike="noStrike">
                <a:solidFill>
                  <a:srgbClr val="363534"/>
                </a:solidFill>
                <a:latin typeface="Arial"/>
                <a:ea typeface="Arial"/>
                <a:cs typeface="Arial"/>
                <a:sym typeface="Arial"/>
              </a:rPr>
              <a:t>First Demand Letter</a:t>
            </a:r>
            <a:r>
              <a:rPr b="0" baseline="0" i="0" lang="en-US" sz="1600" u="none" cap="none" strike="noStrike">
                <a:solidFill>
                  <a:srgbClr val="363534"/>
                </a:solidFill>
                <a:latin typeface="Arial"/>
                <a:ea typeface="Arial"/>
                <a:cs typeface="Arial"/>
                <a:sym typeface="Arial"/>
              </a:rPr>
              <a:t> is generated:</a:t>
            </a:r>
          </a:p>
          <a:p>
            <a:pPr indent="-180975" lvl="2" marL="854075"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Region 7 Program Office</a:t>
            </a:r>
          </a:p>
          <a:p>
            <a:pPr indent="-180975" lvl="2" marL="854075"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Region 6 Payroll</a:t>
            </a:r>
          </a:p>
          <a:p>
            <a:pPr indent="-180975" lvl="2" marL="854075"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Region 6 Non-Program Office </a:t>
            </a:r>
          </a:p>
          <a:p>
            <a:pPr indent="-177800" lvl="1" marL="50800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Dunning Count and Last Dunning Date are not updated for Region 6 Program Office claims when sending out the First Demand Letter</a:t>
            </a:r>
          </a:p>
          <a:p>
            <a:pPr indent="-177800" lvl="1" marL="50800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Users may review the Dunning Count and Last Dunning Date on the </a:t>
            </a:r>
            <a:r>
              <a:rPr b="0" baseline="0" i="0" lang="en-US" sz="1600" u="sng" cap="none" strike="noStrike">
                <a:solidFill>
                  <a:srgbClr val="363534"/>
                </a:solidFill>
                <a:latin typeface="Arial"/>
                <a:ea typeface="Arial"/>
                <a:cs typeface="Arial"/>
                <a:sym typeface="Arial"/>
              </a:rPr>
              <a:t>Debt Account Entity accounting line</a:t>
            </a:r>
          </a:p>
          <a:p>
            <a:pPr indent="-95250" lvl="0" marL="171450" marR="0" rtl="0" algn="l">
              <a:spcBef>
                <a:spcPts val="700"/>
              </a:spcBef>
              <a:spcAft>
                <a:spcPts val="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a:p>
            <a:pPr indent="0" lvl="0" marL="0" marR="0" rtl="0" algn="l">
              <a:spcBef>
                <a:spcPts val="8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pic>
        <p:nvPicPr>
          <p:cNvPr id="1640" name="Shape 1640"/>
          <p:cNvPicPr preferRelativeResize="0"/>
          <p:nvPr/>
        </p:nvPicPr>
        <p:blipFill rotWithShape="1">
          <a:blip r:embed="rId3">
            <a:alphaModFix/>
          </a:blip>
          <a:srcRect b="0" l="0" r="0" t="0"/>
          <a:stretch/>
        </p:blipFill>
        <p:spPr>
          <a:xfrm>
            <a:off x="510637" y="4521500"/>
            <a:ext cx="7386453" cy="1761062"/>
          </a:xfrm>
          <a:prstGeom prst="rect">
            <a:avLst/>
          </a:prstGeom>
          <a:noFill/>
          <a:ln>
            <a:noFill/>
          </a:ln>
        </p:spPr>
      </p:pic>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5" name="Shape 1645"/>
        <p:cNvGrpSpPr/>
        <p:nvPr/>
      </p:nvGrpSpPr>
      <p:grpSpPr>
        <a:xfrm>
          <a:off x="0" y="0"/>
          <a:ext cx="0" cy="0"/>
          <a:chOff x="0" y="0"/>
          <a:chExt cx="0" cy="0"/>
        </a:xfrm>
      </p:grpSpPr>
      <p:sp>
        <p:nvSpPr>
          <p:cNvPr id="1646" name="Shape 1646"/>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647" name="Shape 1647"/>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5:</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Promissory Note Process</a:t>
            </a:r>
          </a:p>
        </p:txBody>
      </p:sp>
      <p:sp>
        <p:nvSpPr>
          <p:cNvPr id="1648" name="Shape 16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49" name="Shape 164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4" name="Shape 1654"/>
        <p:cNvGrpSpPr/>
        <p:nvPr/>
      </p:nvGrpSpPr>
      <p:grpSpPr>
        <a:xfrm>
          <a:off x="0" y="0"/>
          <a:ext cx="0" cy="0"/>
          <a:chOff x="0" y="0"/>
          <a:chExt cx="0" cy="0"/>
        </a:xfrm>
      </p:grpSpPr>
      <p:sp>
        <p:nvSpPr>
          <p:cNvPr id="1655" name="Shape 1655"/>
          <p:cNvSpPr/>
          <p:nvPr/>
        </p:nvSpPr>
        <p:spPr>
          <a:xfrm>
            <a:off x="393404" y="2902689"/>
            <a:ext cx="8750595" cy="1573618"/>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656" name="Shape 165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657" name="Shape 1657"/>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Amortization Schedule and Promissory Note Overview and Lifecycle</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Amortization Schedule</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Promissory Note</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Amortization Schedule Interest Assessment</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1658" name="Shape 165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59" name="Shape 1659"/>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3" name="Shape 1663"/>
        <p:cNvGrpSpPr/>
        <p:nvPr/>
      </p:nvGrpSpPr>
      <p:grpSpPr>
        <a:xfrm>
          <a:off x="0" y="0"/>
          <a:ext cx="0" cy="0"/>
          <a:chOff x="0" y="0"/>
          <a:chExt cx="0" cy="0"/>
        </a:xfrm>
      </p:grpSpPr>
      <p:sp>
        <p:nvSpPr>
          <p:cNvPr id="1664" name="Shape 166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665" name="Shape 1665"/>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Amortization Schedule and Promissory Note Overview and Lifecycle</a:t>
            </a:r>
          </a:p>
        </p:txBody>
      </p:sp>
      <p:sp>
        <p:nvSpPr>
          <p:cNvPr id="1666" name="Shape 1666"/>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667" name="Shape 166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2" name="Shape 1672"/>
        <p:cNvGrpSpPr/>
        <p:nvPr/>
      </p:nvGrpSpPr>
      <p:grpSpPr>
        <a:xfrm>
          <a:off x="0" y="0"/>
          <a:ext cx="0" cy="0"/>
          <a:chOff x="0" y="0"/>
          <a:chExt cx="0" cy="0"/>
        </a:xfrm>
      </p:grpSpPr>
      <p:sp>
        <p:nvSpPr>
          <p:cNvPr id="1673" name="Shape 16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Overview and Lifecycle</a:t>
            </a:r>
          </a:p>
        </p:txBody>
      </p:sp>
      <p:sp>
        <p:nvSpPr>
          <p:cNvPr id="1674" name="Shape 16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75" name="Shape 16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76" name="Shape 1676"/>
          <p:cNvSpPr txBox="1"/>
          <p:nvPr>
            <p:ph idx="1" type="body"/>
          </p:nvPr>
        </p:nvSpPr>
        <p:spPr>
          <a:xfrm>
            <a:off x="342900" y="1233376"/>
            <a:ext cx="8801100" cy="4300647"/>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E31937"/>
              </a:buClr>
              <a:buSzPct val="75000"/>
              <a:buFont typeface="Arial"/>
              <a:buChar char="•"/>
            </a:pPr>
            <a:r>
              <a:rPr b="0" baseline="0" i="0" lang="en-US" sz="2000" u="none" cap="none" strike="noStrike">
                <a:solidFill>
                  <a:srgbClr val="363534"/>
                </a:solidFill>
                <a:latin typeface="Arial"/>
                <a:ea typeface="Arial"/>
                <a:cs typeface="Arial"/>
                <a:sym typeface="Arial"/>
              </a:rPr>
              <a:t>Upon receipt of First Demand Letter, </a:t>
            </a:r>
            <a:r>
              <a:rPr b="1" baseline="0" i="0" lang="en-US" sz="2000" u="none" cap="none" strike="noStrike">
                <a:solidFill>
                  <a:srgbClr val="363534"/>
                </a:solidFill>
                <a:latin typeface="Arial"/>
                <a:ea typeface="Arial"/>
                <a:cs typeface="Arial"/>
                <a:sym typeface="Arial"/>
              </a:rPr>
              <a:t>the debtor has 30 days to either</a:t>
            </a:r>
            <a:r>
              <a:rPr b="0" baseline="0" i="0" lang="en-US" sz="2000" u="none" cap="none" strike="noStrike">
                <a:solidFill>
                  <a:srgbClr val="363534"/>
                </a:solidFill>
                <a:latin typeface="Arial"/>
                <a:ea typeface="Arial"/>
                <a:cs typeface="Arial"/>
                <a:sym typeface="Arial"/>
              </a:rPr>
              <a:t>:</a:t>
            </a:r>
          </a:p>
          <a:p>
            <a:pPr indent="-643255" lvl="2" marL="986155" marR="0" rtl="0" algn="l">
              <a:lnSpc>
                <a:spcPct val="100000"/>
              </a:lnSpc>
              <a:spcBef>
                <a:spcPts val="1200"/>
              </a:spcBef>
              <a:spcAft>
                <a:spcPts val="0"/>
              </a:spcAft>
              <a:buClr>
                <a:srgbClr val="E31937"/>
              </a:buClr>
              <a:buSzPct val="75000"/>
              <a:buFont typeface="Arial"/>
              <a:buAutoNum type="arabicPeriod"/>
            </a:pPr>
            <a:r>
              <a:rPr b="0" baseline="0" i="0" lang="en-US" sz="2000" u="sng" cap="none" strike="noStrike">
                <a:solidFill>
                  <a:srgbClr val="363534"/>
                </a:solidFill>
                <a:latin typeface="Arial"/>
                <a:ea typeface="Arial"/>
                <a:cs typeface="Arial"/>
                <a:sym typeface="Arial"/>
              </a:rPr>
              <a:t>Remit payment for the full debt amount</a:t>
            </a:r>
            <a:r>
              <a:rPr b="0" baseline="0" i="0" lang="en-US" sz="2000" u="none" cap="none" strike="noStrike">
                <a:solidFill>
                  <a:srgbClr val="363534"/>
                </a:solidFill>
                <a:latin typeface="Arial"/>
                <a:ea typeface="Arial"/>
                <a:cs typeface="Arial"/>
                <a:sym typeface="Arial"/>
              </a:rPr>
              <a:t> to GSA</a:t>
            </a:r>
          </a:p>
          <a:p>
            <a:pPr indent="-643255" lvl="2" marL="986155" marR="0" rtl="0" algn="l">
              <a:lnSpc>
                <a:spcPct val="100000"/>
              </a:lnSpc>
              <a:spcBef>
                <a:spcPts val="1200"/>
              </a:spcBef>
              <a:spcAft>
                <a:spcPts val="0"/>
              </a:spcAft>
              <a:buClr>
                <a:srgbClr val="E31937"/>
              </a:buClr>
              <a:buSzPct val="75000"/>
              <a:buFont typeface="Arial"/>
              <a:buAutoNum type="arabicPeriod"/>
            </a:pPr>
            <a:r>
              <a:rPr b="0" baseline="0" i="0" lang="en-US" sz="2000" u="sng" cap="none" strike="noStrike">
                <a:solidFill>
                  <a:srgbClr val="363534"/>
                </a:solidFill>
                <a:latin typeface="Arial"/>
                <a:ea typeface="Arial"/>
                <a:cs typeface="Arial"/>
                <a:sym typeface="Arial"/>
              </a:rPr>
              <a:t>Establish a payment schedule</a:t>
            </a:r>
            <a:r>
              <a:rPr b="0" baseline="0" i="0" lang="en-US" sz="2000" u="none" cap="none" strike="noStrike">
                <a:solidFill>
                  <a:srgbClr val="363534"/>
                </a:solidFill>
                <a:latin typeface="Arial"/>
                <a:ea typeface="Arial"/>
                <a:cs typeface="Arial"/>
                <a:sym typeface="Arial"/>
              </a:rPr>
              <a:t> due to financial hardship</a:t>
            </a:r>
          </a:p>
          <a:p>
            <a:pPr indent="-171450" lvl="0" marL="171450" marR="0" rtl="0" algn="l">
              <a:lnSpc>
                <a:spcPct val="100000"/>
              </a:lnSpc>
              <a:spcBef>
                <a:spcPts val="1200"/>
              </a:spcBef>
              <a:spcAft>
                <a:spcPts val="0"/>
              </a:spcAft>
              <a:buClr>
                <a:srgbClr val="E31937"/>
              </a:buClr>
              <a:buSzPct val="75000"/>
              <a:buFont typeface="Arial"/>
              <a:buChar char="•"/>
            </a:pPr>
            <a:r>
              <a:rPr b="0" baseline="0" i="0" lang="en-US" sz="2000" u="none" cap="none" strike="noStrike">
                <a:solidFill>
                  <a:srgbClr val="363534"/>
                </a:solidFill>
                <a:latin typeface="Arial"/>
                <a:ea typeface="Arial"/>
                <a:cs typeface="Arial"/>
                <a:sym typeface="Arial"/>
              </a:rPr>
              <a:t>The Promissory Note Process is used to establish and execute the payment schedule</a:t>
            </a:r>
          </a:p>
          <a:p>
            <a:pPr indent="-171450" lvl="0" marL="171450" marR="0" rtl="0" algn="l">
              <a:lnSpc>
                <a:spcPct val="100000"/>
              </a:lnSpc>
              <a:spcBef>
                <a:spcPts val="1200"/>
              </a:spcBef>
              <a:spcAft>
                <a:spcPts val="0"/>
              </a:spcAft>
              <a:buClr>
                <a:srgbClr val="E31937"/>
              </a:buClr>
              <a:buSzPct val="75000"/>
              <a:buFont typeface="Arial"/>
              <a:buChar char="•"/>
            </a:pPr>
            <a:r>
              <a:rPr b="0" baseline="0" i="0" lang="en-US" sz="2000" u="none" cap="none" strike="noStrike">
                <a:solidFill>
                  <a:srgbClr val="363534"/>
                </a:solidFill>
                <a:latin typeface="Arial"/>
                <a:ea typeface="Arial"/>
                <a:cs typeface="Arial"/>
                <a:sym typeface="Arial"/>
              </a:rPr>
              <a:t>Once the Promissory Note is activated, the debtor will:</a:t>
            </a:r>
          </a:p>
          <a:p>
            <a:pPr indent="-643255" lvl="2" marL="986155" marR="0" rtl="0" algn="l">
              <a:lnSpc>
                <a:spcPct val="100000"/>
              </a:lnSpc>
              <a:spcBef>
                <a:spcPts val="1200"/>
              </a:spcBef>
              <a:spcAft>
                <a:spcPts val="0"/>
              </a:spcAft>
              <a:buClr>
                <a:srgbClr val="E31937"/>
              </a:buClr>
              <a:buSzPct val="75000"/>
              <a:buFont typeface="Arial"/>
              <a:buChar char="•"/>
            </a:pPr>
            <a:r>
              <a:rPr b="0" baseline="0" i="0" lang="en-US" sz="2000" u="sng" cap="none" strike="noStrike">
                <a:solidFill>
                  <a:srgbClr val="363534"/>
                </a:solidFill>
                <a:latin typeface="Arial"/>
                <a:ea typeface="Arial"/>
                <a:cs typeface="Arial"/>
                <a:sym typeface="Arial"/>
              </a:rPr>
              <a:t>Remit the agreed upon payment</a:t>
            </a:r>
            <a:r>
              <a:rPr b="0" baseline="0" i="0" lang="en-US" sz="2000" u="none" cap="none" strike="noStrike">
                <a:solidFill>
                  <a:srgbClr val="363534"/>
                </a:solidFill>
                <a:latin typeface="Arial"/>
                <a:ea typeface="Arial"/>
                <a:cs typeface="Arial"/>
                <a:sym typeface="Arial"/>
              </a:rPr>
              <a:t> at each interval</a:t>
            </a:r>
          </a:p>
          <a:p>
            <a:pPr indent="-640080" lvl="1" marL="640080" marR="0" rtl="0" algn="l">
              <a:lnSpc>
                <a:spcPct val="100000"/>
              </a:lnSpc>
              <a:spcBef>
                <a:spcPts val="1200"/>
              </a:spcBef>
              <a:spcAft>
                <a:spcPts val="0"/>
              </a:spcAft>
              <a:buClr>
                <a:srgbClr val="E31937"/>
              </a:buClr>
              <a:buSzPct val="25000"/>
              <a:buFont typeface="Noto Sans Symbols"/>
              <a:buNone/>
            </a:pPr>
            <a:r>
              <a:rPr b="0" baseline="0" i="0" lang="en-US" sz="2000" u="none" cap="none" strike="noStrike">
                <a:solidFill>
                  <a:srgbClr val="363534"/>
                </a:solidFill>
                <a:latin typeface="Arial"/>
                <a:ea typeface="Arial"/>
                <a:cs typeface="Arial"/>
                <a:sym typeface="Arial"/>
              </a:rPr>
              <a:t>					OR</a:t>
            </a:r>
          </a:p>
          <a:p>
            <a:pPr indent="-643255" lvl="2" marL="986155" marR="0" rtl="0" algn="l">
              <a:lnSpc>
                <a:spcPct val="100000"/>
              </a:lnSpc>
              <a:spcBef>
                <a:spcPts val="1200"/>
              </a:spcBef>
              <a:spcAft>
                <a:spcPts val="0"/>
              </a:spcAft>
              <a:buClr>
                <a:srgbClr val="E31937"/>
              </a:buClr>
              <a:buSzPct val="75000"/>
              <a:buFont typeface="Arial"/>
              <a:buChar char="•"/>
            </a:pPr>
            <a:r>
              <a:rPr b="0" baseline="0" i="0" lang="en-US" sz="2000" u="sng" cap="none" strike="noStrike">
                <a:solidFill>
                  <a:srgbClr val="363534"/>
                </a:solidFill>
                <a:latin typeface="Arial"/>
                <a:ea typeface="Arial"/>
                <a:cs typeface="Arial"/>
                <a:sym typeface="Arial"/>
              </a:rPr>
              <a:t>Become subject to</a:t>
            </a:r>
            <a:r>
              <a:rPr b="0" baseline="0" i="0" lang="en-US" sz="2000" u="none" cap="none" strike="noStrike">
                <a:solidFill>
                  <a:srgbClr val="363534"/>
                </a:solidFill>
                <a:latin typeface="Arial"/>
                <a:ea typeface="Arial"/>
                <a:cs typeface="Arial"/>
                <a:sym typeface="Arial"/>
              </a:rPr>
              <a:t>: overdue charges, dunning, and possible referral to Treasury</a:t>
            </a:r>
          </a:p>
          <a:p>
            <a:pPr indent="-150018" lvl="0" marL="171450" marR="0" rtl="0" algn="l">
              <a:lnSpc>
                <a:spcPct val="80000"/>
              </a:lnSpc>
              <a:spcBef>
                <a:spcPts val="12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0" name="Shape 1680"/>
        <p:cNvGrpSpPr/>
        <p:nvPr/>
      </p:nvGrpSpPr>
      <p:grpSpPr>
        <a:xfrm>
          <a:off x="0" y="0"/>
          <a:ext cx="0" cy="0"/>
          <a:chOff x="0" y="0"/>
          <a:chExt cx="0" cy="0"/>
        </a:xfrm>
      </p:grpSpPr>
      <p:sp>
        <p:nvSpPr>
          <p:cNvPr id="1681" name="Shape 168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Overview and Lifecycle</a:t>
            </a:r>
          </a:p>
        </p:txBody>
      </p:sp>
      <p:sp>
        <p:nvSpPr>
          <p:cNvPr id="1682" name="Shape 168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83" name="Shape 1683"/>
          <p:cNvSpPr/>
          <p:nvPr/>
        </p:nvSpPr>
        <p:spPr>
          <a:xfrm>
            <a:off x="544749" y="1556425"/>
            <a:ext cx="826851" cy="642024"/>
          </a:xfrm>
          <a:prstGeom prst="rect">
            <a:avLst/>
          </a:prstGeom>
          <a:noFill/>
          <a:ln>
            <a:noFill/>
          </a:ln>
        </p:spPr>
        <p:txBody>
          <a:bodyPr anchorCtr="0" anchor="ctr" bIns="0" lIns="63500" rIns="64800" tIns="0">
            <a:noAutofit/>
          </a:bodyPr>
          <a:lstStyle/>
          <a:p>
            <a:pPr indent="0" lvl="0" marL="0" marR="0" rtl="0" algn="ctr">
              <a:spcBef>
                <a:spcPts val="0"/>
              </a:spcBef>
              <a:spcAft>
                <a:spcPts val="0"/>
              </a:spcAft>
              <a:buNone/>
            </a:pPr>
            <a:r>
              <a:t/>
            </a:r>
            <a:endParaRPr b="1" baseline="0" i="0" sz="1600" u="none" cap="none" strike="noStrike">
              <a:solidFill>
                <a:schemeClr val="lt1"/>
              </a:solidFill>
              <a:latin typeface="Arial"/>
              <a:ea typeface="Arial"/>
              <a:cs typeface="Arial"/>
              <a:sym typeface="Arial"/>
            </a:endParaRPr>
          </a:p>
        </p:txBody>
      </p:sp>
      <p:sp>
        <p:nvSpPr>
          <p:cNvPr id="1684" name="Shape 16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85" name="Shape 1685"/>
          <p:cNvSpPr/>
          <p:nvPr/>
        </p:nvSpPr>
        <p:spPr>
          <a:xfrm>
            <a:off x="1492100" y="1619933"/>
            <a:ext cx="1524000" cy="1818741"/>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Debtor Request for Payment Schedule</a:t>
            </a:r>
          </a:p>
        </p:txBody>
      </p:sp>
      <p:sp>
        <p:nvSpPr>
          <p:cNvPr id="1686" name="Shape 1686"/>
          <p:cNvSpPr/>
          <p:nvPr/>
        </p:nvSpPr>
        <p:spPr>
          <a:xfrm>
            <a:off x="3168500" y="2346424"/>
            <a:ext cx="457200" cy="365759"/>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687" name="Shape 1687"/>
          <p:cNvSpPr/>
          <p:nvPr/>
        </p:nvSpPr>
        <p:spPr>
          <a:xfrm>
            <a:off x="3778101" y="1619933"/>
            <a:ext cx="1524000" cy="1818741"/>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GSA Establishes Amortization Schedule</a:t>
            </a:r>
          </a:p>
        </p:txBody>
      </p:sp>
      <p:sp>
        <p:nvSpPr>
          <p:cNvPr id="1688" name="Shape 1688"/>
          <p:cNvSpPr/>
          <p:nvPr/>
        </p:nvSpPr>
        <p:spPr>
          <a:xfrm>
            <a:off x="5454501" y="2346424"/>
            <a:ext cx="457200" cy="365759"/>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689" name="Shape 1689"/>
          <p:cNvSpPr/>
          <p:nvPr/>
        </p:nvSpPr>
        <p:spPr>
          <a:xfrm>
            <a:off x="6064101" y="1619933"/>
            <a:ext cx="1524000" cy="1818741"/>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Generate Pegasys Promissory Note</a:t>
            </a:r>
          </a:p>
        </p:txBody>
      </p:sp>
      <p:sp>
        <p:nvSpPr>
          <p:cNvPr id="1690" name="Shape 1690"/>
          <p:cNvSpPr/>
          <p:nvPr/>
        </p:nvSpPr>
        <p:spPr>
          <a:xfrm>
            <a:off x="1499191" y="4485794"/>
            <a:ext cx="1524000" cy="914400"/>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GSA Sends Promissory Note to Debtor</a:t>
            </a:r>
          </a:p>
        </p:txBody>
      </p:sp>
      <p:sp>
        <p:nvSpPr>
          <p:cNvPr id="1691" name="Shape 1691"/>
          <p:cNvSpPr/>
          <p:nvPr/>
        </p:nvSpPr>
        <p:spPr>
          <a:xfrm>
            <a:off x="3175591" y="4760114"/>
            <a:ext cx="457200" cy="365759"/>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692" name="Shape 1692"/>
          <p:cNvSpPr/>
          <p:nvPr/>
        </p:nvSpPr>
        <p:spPr>
          <a:xfrm>
            <a:off x="3785191" y="4485794"/>
            <a:ext cx="1524000" cy="914400"/>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Debtor Receives Promissory Note</a:t>
            </a:r>
          </a:p>
        </p:txBody>
      </p:sp>
      <p:sp>
        <p:nvSpPr>
          <p:cNvPr id="1693" name="Shape 1693"/>
          <p:cNvSpPr/>
          <p:nvPr/>
        </p:nvSpPr>
        <p:spPr>
          <a:xfrm>
            <a:off x="5461591" y="4760114"/>
            <a:ext cx="457200" cy="365759"/>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694" name="Shape 1694"/>
          <p:cNvSpPr/>
          <p:nvPr/>
        </p:nvSpPr>
        <p:spPr>
          <a:xfrm>
            <a:off x="6071191" y="4485794"/>
            <a:ext cx="1524000" cy="914400"/>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60"/>
              </a:spcAft>
              <a:buSzPct val="25000"/>
              <a:buNone/>
            </a:pPr>
            <a:r>
              <a:rPr b="0" baseline="0" i="0" lang="en-US" sz="1800" u="none" cap="none" strike="noStrike">
                <a:solidFill>
                  <a:schemeClr val="lt1"/>
                </a:solidFill>
                <a:latin typeface="Arial"/>
                <a:ea typeface="Arial"/>
                <a:cs typeface="Arial"/>
                <a:sym typeface="Arial"/>
              </a:rPr>
              <a:t>GSA Receives Signed and Notarized Copy of Promissory Note</a:t>
            </a:r>
          </a:p>
        </p:txBody>
      </p:sp>
      <p:grpSp>
        <p:nvGrpSpPr>
          <p:cNvPr id="1695" name="Shape 1695"/>
          <p:cNvGrpSpPr/>
          <p:nvPr/>
        </p:nvGrpSpPr>
        <p:grpSpPr>
          <a:xfrm rot="-5400000">
            <a:off x="6624456" y="3569921"/>
            <a:ext cx="339493" cy="397144"/>
            <a:chOff x="3989616" y="1149693"/>
            <a:chExt cx="339493" cy="397144"/>
          </a:xfrm>
        </p:grpSpPr>
        <p:sp>
          <p:nvSpPr>
            <p:cNvPr id="1696" name="Shape 1696"/>
            <p:cNvSpPr/>
            <p:nvPr/>
          </p:nvSpPr>
          <p:spPr>
            <a:xfrm rot="10800000">
              <a:off x="3989616" y="1149693"/>
              <a:ext cx="339493" cy="397144"/>
            </a:xfrm>
            <a:prstGeom prst="rightArrow">
              <a:avLst>
                <a:gd fmla="val 60000" name="adj1"/>
                <a:gd fmla="val 50000" name="adj2"/>
              </a:avLst>
            </a:prstGeom>
            <a:solidFill>
              <a:srgbClr val="ABABC9"/>
            </a:solidFill>
            <a:ln>
              <a:noFill/>
            </a:ln>
          </p:spPr>
          <p:txBody>
            <a:bodyPr anchorCtr="0" anchor="ctr" bIns="91425" lIns="91425" rIns="91425" tIns="91425">
              <a:noAutofit/>
            </a:bodyPr>
            <a:lstStyle/>
            <a:p>
              <a:pPr>
                <a:spcBef>
                  <a:spcPts val="0"/>
                </a:spcBef>
                <a:buNone/>
              </a:pPr>
              <a:r>
                <a:t/>
              </a:r>
              <a:endParaRPr/>
            </a:p>
          </p:txBody>
        </p:sp>
        <p:sp>
          <p:nvSpPr>
            <p:cNvPr id="1697" name="Shape 1697"/>
            <p:cNvSpPr/>
            <p:nvPr/>
          </p:nvSpPr>
          <p:spPr>
            <a:xfrm>
              <a:off x="4091464" y="1229123"/>
              <a:ext cx="237645" cy="23828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90"/>
                </a:spcAft>
                <a:buNone/>
              </a:pPr>
              <a:r>
                <a:t/>
              </a:r>
              <a:endParaRPr b="0" baseline="0" i="0" sz="1400" u="none" cap="none" strike="noStrike">
                <a:solidFill>
                  <a:schemeClr val="lt1"/>
                </a:solidFill>
                <a:latin typeface="Arial"/>
                <a:ea typeface="Arial"/>
                <a:cs typeface="Arial"/>
                <a:sym typeface="Arial"/>
              </a:endParaRPr>
            </a:p>
          </p:txBody>
        </p:sp>
      </p:grpSp>
      <p:pic>
        <p:nvPicPr>
          <p:cNvPr id="1698" name="Shape 1698"/>
          <p:cNvPicPr preferRelativeResize="0"/>
          <p:nvPr/>
        </p:nvPicPr>
        <p:blipFill rotWithShape="1">
          <a:blip r:embed="rId3">
            <a:alphaModFix/>
          </a:blip>
          <a:srcRect b="0" l="0" r="0" t="0"/>
          <a:stretch/>
        </p:blipFill>
        <p:spPr>
          <a:xfrm>
            <a:off x="2630856" y="1262492"/>
            <a:ext cx="649989" cy="756155"/>
          </a:xfrm>
          <a:prstGeom prst="rect">
            <a:avLst/>
          </a:prstGeom>
          <a:noFill/>
          <a:ln>
            <a:noFill/>
          </a:ln>
        </p:spPr>
      </p:pic>
      <p:pic>
        <p:nvPicPr>
          <p:cNvPr id="1699" name="Shape 1699"/>
          <p:cNvPicPr preferRelativeResize="0"/>
          <p:nvPr/>
        </p:nvPicPr>
        <p:blipFill rotWithShape="1">
          <a:blip r:embed="rId4">
            <a:alphaModFix/>
          </a:blip>
          <a:srcRect b="0" l="0" r="0" t="0"/>
          <a:stretch/>
        </p:blipFill>
        <p:spPr>
          <a:xfrm>
            <a:off x="4958871" y="1320055"/>
            <a:ext cx="735479" cy="733645"/>
          </a:xfrm>
          <a:prstGeom prst="rect">
            <a:avLst/>
          </a:prstGeom>
          <a:noFill/>
          <a:ln>
            <a:noFill/>
          </a:ln>
        </p:spPr>
      </p:pic>
      <p:pic>
        <p:nvPicPr>
          <p:cNvPr id="1700" name="Shape 1700"/>
          <p:cNvPicPr preferRelativeResize="0"/>
          <p:nvPr/>
        </p:nvPicPr>
        <p:blipFill rotWithShape="1">
          <a:blip r:embed="rId5">
            <a:alphaModFix/>
          </a:blip>
          <a:srcRect b="0" l="0" r="0" t="0"/>
          <a:stretch/>
        </p:blipFill>
        <p:spPr>
          <a:xfrm>
            <a:off x="756418" y="5431532"/>
            <a:ext cx="859729" cy="859729"/>
          </a:xfrm>
          <a:prstGeom prst="rect">
            <a:avLst/>
          </a:prstGeom>
          <a:noFill/>
          <a:ln>
            <a:noFill/>
          </a:ln>
        </p:spPr>
      </p:pic>
      <p:pic>
        <p:nvPicPr>
          <p:cNvPr id="1701" name="Shape 1701"/>
          <p:cNvPicPr preferRelativeResize="0"/>
          <p:nvPr/>
        </p:nvPicPr>
        <p:blipFill rotWithShape="1">
          <a:blip r:embed="rId6">
            <a:alphaModFix/>
          </a:blip>
          <a:srcRect b="0" l="0" r="0" t="0"/>
          <a:stretch/>
        </p:blipFill>
        <p:spPr>
          <a:xfrm>
            <a:off x="3501630" y="5431532"/>
            <a:ext cx="878985" cy="878985"/>
          </a:xfrm>
          <a:prstGeom prst="rect">
            <a:avLst/>
          </a:prstGeom>
          <a:noFill/>
          <a:ln>
            <a:noFill/>
          </a:ln>
        </p:spPr>
      </p:pic>
      <p:sp>
        <p:nvSpPr>
          <p:cNvPr id="1702" name="Shape 1702"/>
          <p:cNvSpPr/>
          <p:nvPr/>
        </p:nvSpPr>
        <p:spPr>
          <a:xfrm>
            <a:off x="5642676" y="5587655"/>
            <a:ext cx="1133474" cy="566737"/>
          </a:xfrm>
          <a:custGeom>
            <a:pathLst>
              <a:path extrusionOk="0" h="120000" w="120000">
                <a:moveTo>
                  <a:pt x="77" y="0"/>
                </a:moveTo>
                <a:lnTo>
                  <a:pt x="120000" y="0"/>
                </a:lnTo>
                <a:lnTo>
                  <a:pt x="120000" y="120155"/>
                </a:lnTo>
                <a:lnTo>
                  <a:pt x="77" y="120155"/>
                </a:lnTo>
                <a:lnTo>
                  <a:pt x="77" y="0"/>
                </a:lnTo>
                <a:close/>
              </a:path>
              <a:path extrusionOk="0" h="120000" w="120000">
                <a:moveTo>
                  <a:pt x="102644" y="11305"/>
                </a:moveTo>
                <a:lnTo>
                  <a:pt x="114105" y="11305"/>
                </a:lnTo>
                <a:lnTo>
                  <a:pt x="114105" y="36438"/>
                </a:lnTo>
                <a:lnTo>
                  <a:pt x="102644" y="36438"/>
                </a:lnTo>
                <a:lnTo>
                  <a:pt x="102644" y="11305"/>
                </a:lnTo>
                <a:close/>
              </a:path>
              <a:path extrusionOk="0" h="120000" w="120000">
                <a:moveTo>
                  <a:pt x="4911" y="11622"/>
                </a:moveTo>
                <a:lnTo>
                  <a:pt x="41250" y="11622"/>
                </a:lnTo>
                <a:lnTo>
                  <a:pt x="41250" y="15388"/>
                </a:lnTo>
                <a:lnTo>
                  <a:pt x="4911" y="15388"/>
                </a:lnTo>
                <a:lnTo>
                  <a:pt x="4911" y="11622"/>
                </a:lnTo>
                <a:close/>
              </a:path>
              <a:path extrusionOk="0" h="120000" w="120000">
                <a:moveTo>
                  <a:pt x="4911" y="17272"/>
                </a:moveTo>
                <a:lnTo>
                  <a:pt x="41250" y="17272"/>
                </a:lnTo>
                <a:lnTo>
                  <a:pt x="41250" y="21044"/>
                </a:lnTo>
                <a:lnTo>
                  <a:pt x="4911" y="21044"/>
                </a:lnTo>
                <a:lnTo>
                  <a:pt x="4911" y="17272"/>
                </a:lnTo>
                <a:close/>
              </a:path>
              <a:path extrusionOk="0" h="120000" w="120000">
                <a:moveTo>
                  <a:pt x="4911" y="22927"/>
                </a:moveTo>
                <a:lnTo>
                  <a:pt x="41250" y="22927"/>
                </a:lnTo>
                <a:lnTo>
                  <a:pt x="41250" y="26700"/>
                </a:lnTo>
                <a:lnTo>
                  <a:pt x="4911" y="26700"/>
                </a:lnTo>
                <a:lnTo>
                  <a:pt x="4911" y="22927"/>
                </a:lnTo>
                <a:close/>
              </a:path>
              <a:path extrusionOk="0" h="120000" w="120000">
                <a:moveTo>
                  <a:pt x="28483" y="28583"/>
                </a:moveTo>
                <a:lnTo>
                  <a:pt x="41250" y="28583"/>
                </a:lnTo>
                <a:lnTo>
                  <a:pt x="41250" y="32355"/>
                </a:lnTo>
                <a:lnTo>
                  <a:pt x="28483" y="32355"/>
                </a:lnTo>
                <a:lnTo>
                  <a:pt x="28483" y="28583"/>
                </a:lnTo>
                <a:close/>
              </a:path>
            </a:pathLst>
          </a:custGeom>
          <a:solidFill>
            <a:srgbClr val="FFFFFF"/>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1703" name="Shape 1703"/>
          <p:cNvPicPr preferRelativeResize="0"/>
          <p:nvPr/>
        </p:nvPicPr>
        <p:blipFill rotWithShape="1">
          <a:blip r:embed="rId7">
            <a:alphaModFix/>
          </a:blip>
          <a:srcRect b="0" l="0" r="0" t="0"/>
          <a:stretch/>
        </p:blipFill>
        <p:spPr>
          <a:xfrm>
            <a:off x="7328638" y="1322216"/>
            <a:ext cx="770588" cy="696431"/>
          </a:xfrm>
          <a:prstGeom prst="rect">
            <a:avLst/>
          </a:prstGeom>
          <a:noFill/>
          <a:ln>
            <a:noFill/>
          </a:ln>
        </p:spPr>
      </p:pic>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8" name="Shape 1708"/>
        <p:cNvGrpSpPr/>
        <p:nvPr/>
      </p:nvGrpSpPr>
      <p:grpSpPr>
        <a:xfrm>
          <a:off x="0" y="0"/>
          <a:ext cx="0" cy="0"/>
          <a:chOff x="0" y="0"/>
          <a:chExt cx="0" cy="0"/>
        </a:xfrm>
      </p:grpSpPr>
      <p:sp>
        <p:nvSpPr>
          <p:cNvPr id="1709" name="Shape 170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710" name="Shape 1710"/>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Amortization Schedule</a:t>
            </a:r>
          </a:p>
        </p:txBody>
      </p:sp>
      <p:sp>
        <p:nvSpPr>
          <p:cNvPr id="1711" name="Shape 1711"/>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712" name="Shape 171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7" name="Shape 1717"/>
        <p:cNvGrpSpPr/>
        <p:nvPr/>
      </p:nvGrpSpPr>
      <p:grpSpPr>
        <a:xfrm>
          <a:off x="0" y="0"/>
          <a:ext cx="0" cy="0"/>
          <a:chOff x="0" y="0"/>
          <a:chExt cx="0" cy="0"/>
        </a:xfrm>
      </p:grpSpPr>
      <p:sp>
        <p:nvSpPr>
          <p:cNvPr id="1718" name="Shape 1718"/>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19" name="Shape 1719"/>
          <p:cNvSpPr txBox="1"/>
          <p:nvPr>
            <p:ph idx="1" type="body"/>
          </p:nvPr>
        </p:nvSpPr>
        <p:spPr>
          <a:xfrm>
            <a:off x="457199" y="1217095"/>
            <a:ext cx="8486774" cy="5243511"/>
          </a:xfrm>
          <a:prstGeom prst="rect">
            <a:avLst/>
          </a:prstGeom>
          <a:noFill/>
          <a:ln>
            <a:noFill/>
          </a:ln>
        </p:spPr>
        <p:txBody>
          <a:bodyPr anchorCtr="0" anchor="t" bIns="45700" lIns="91425" rIns="91425" tIns="45700">
            <a:noAutofit/>
          </a:bodyPr>
          <a:lstStyle/>
          <a:p>
            <a:pPr indent="0" lvl="3" marL="0" marR="0" rtl="0" algn="l">
              <a:lnSpc>
                <a:spcPct val="100000"/>
              </a:lnSpc>
              <a:spcBef>
                <a:spcPts val="0"/>
              </a:spcBef>
              <a:spcAft>
                <a:spcPts val="0"/>
              </a:spcAft>
              <a:buClr>
                <a:srgbClr val="C00000"/>
              </a:buClr>
              <a:buSzPct val="76304"/>
              <a:buFont typeface="Arial"/>
              <a:buChar char="•"/>
            </a:pPr>
            <a:r>
              <a:rPr b="1" baseline="0" i="0" lang="en-US" sz="2340" u="none" cap="none" strike="noStrike">
                <a:solidFill>
                  <a:srgbClr val="363534"/>
                </a:solidFill>
                <a:latin typeface="Arial"/>
                <a:ea typeface="Arial"/>
                <a:cs typeface="Arial"/>
                <a:sym typeface="Arial"/>
              </a:rPr>
              <a:t>Amortization Schedules</a:t>
            </a:r>
          </a:p>
          <a:p>
            <a:pPr indent="-181863" lvl="5" marL="512064" marR="0" rtl="0" algn="l">
              <a:lnSpc>
                <a:spcPct val="100000"/>
              </a:lnSpc>
              <a:spcBef>
                <a:spcPts val="1200"/>
              </a:spcBef>
              <a:spcAft>
                <a:spcPts val="0"/>
              </a:spcAft>
              <a:buClr>
                <a:srgbClr val="C00000"/>
              </a:buClr>
              <a:buSzPct val="76304"/>
              <a:buFont typeface="Arial"/>
              <a:buChar char="•"/>
            </a:pPr>
            <a:r>
              <a:rPr b="0" baseline="0" i="0" lang="en-US" sz="2340" u="none" cap="none" strike="noStrike">
                <a:solidFill>
                  <a:srgbClr val="363534"/>
                </a:solidFill>
                <a:latin typeface="Arial"/>
                <a:ea typeface="Arial"/>
                <a:cs typeface="Arial"/>
                <a:sym typeface="Arial"/>
              </a:rPr>
              <a:t>Provide the ability to </a:t>
            </a:r>
            <a:r>
              <a:rPr b="1" baseline="0" i="0" lang="en-US" sz="2340" u="sng" cap="none" strike="noStrike">
                <a:solidFill>
                  <a:srgbClr val="363534"/>
                </a:solidFill>
                <a:latin typeface="Arial"/>
                <a:ea typeface="Arial"/>
                <a:cs typeface="Arial"/>
                <a:sym typeface="Arial"/>
              </a:rPr>
              <a:t>extend flexible payment terms</a:t>
            </a:r>
            <a:r>
              <a:rPr b="1" baseline="0" i="0" lang="en-US" sz="2340" u="none" cap="none" strike="noStrike">
                <a:solidFill>
                  <a:srgbClr val="363534"/>
                </a:solidFill>
                <a:latin typeface="Arial"/>
                <a:ea typeface="Arial"/>
                <a:cs typeface="Arial"/>
                <a:sym typeface="Arial"/>
              </a:rPr>
              <a:t> </a:t>
            </a:r>
            <a:r>
              <a:rPr b="0" baseline="0" i="0" lang="en-US" sz="2340" u="none" cap="none" strike="noStrike">
                <a:solidFill>
                  <a:srgbClr val="363534"/>
                </a:solidFill>
                <a:latin typeface="Arial"/>
                <a:ea typeface="Arial"/>
                <a:cs typeface="Arial"/>
                <a:sym typeface="Arial"/>
              </a:rPr>
              <a:t>to debtors who cannot repay the debt in full by the due date</a:t>
            </a:r>
          </a:p>
          <a:p>
            <a:pPr indent="-177799" lvl="1" marL="508000" marR="0" rtl="0" algn="l">
              <a:lnSpc>
                <a:spcPct val="100000"/>
              </a:lnSpc>
              <a:spcBef>
                <a:spcPts val="1200"/>
              </a:spcBef>
              <a:spcAft>
                <a:spcPts val="0"/>
              </a:spcAft>
              <a:buClr>
                <a:srgbClr val="E31937"/>
              </a:buClr>
              <a:buSzPct val="76304"/>
              <a:buFont typeface="Arial"/>
              <a:buChar char="•"/>
            </a:pPr>
            <a:r>
              <a:rPr b="0" baseline="0" i="0" lang="en-US" sz="2340" u="none" cap="none" strike="noStrike">
                <a:solidFill>
                  <a:srgbClr val="363534"/>
                </a:solidFill>
                <a:latin typeface="Arial"/>
                <a:ea typeface="Arial"/>
                <a:cs typeface="Arial"/>
                <a:sym typeface="Arial"/>
              </a:rPr>
              <a:t>Amortization schedule set up as an installment payment schedule, including:</a:t>
            </a:r>
          </a:p>
          <a:p>
            <a:pPr indent="-381000" lvl="2" marL="914400" marR="0" rtl="0" algn="l">
              <a:lnSpc>
                <a:spcPct val="100000"/>
              </a:lnSpc>
              <a:spcBef>
                <a:spcPts val="1200"/>
              </a:spcBef>
              <a:spcAft>
                <a:spcPts val="0"/>
              </a:spcAft>
              <a:buClr>
                <a:srgbClr val="E31937"/>
              </a:buClr>
              <a:buSzPct val="76304"/>
              <a:buFont typeface="Arial"/>
              <a:buAutoNum type="arabicPeriod"/>
            </a:pPr>
            <a:r>
              <a:rPr b="0" baseline="0" i="0" lang="en-US" sz="2340" u="none" cap="none" strike="noStrike">
                <a:solidFill>
                  <a:srgbClr val="363534"/>
                </a:solidFill>
                <a:latin typeface="Arial"/>
                <a:ea typeface="Arial"/>
                <a:cs typeface="Arial"/>
                <a:sym typeface="Arial"/>
              </a:rPr>
              <a:t>Number of payments</a:t>
            </a:r>
          </a:p>
          <a:p>
            <a:pPr indent="-381000" lvl="2" marL="914400" marR="0" rtl="0" algn="l">
              <a:lnSpc>
                <a:spcPct val="100000"/>
              </a:lnSpc>
              <a:spcBef>
                <a:spcPts val="1200"/>
              </a:spcBef>
              <a:spcAft>
                <a:spcPts val="0"/>
              </a:spcAft>
              <a:buClr>
                <a:srgbClr val="E31937"/>
              </a:buClr>
              <a:buSzPct val="76304"/>
              <a:buFont typeface="Arial"/>
              <a:buAutoNum type="arabicPeriod"/>
            </a:pPr>
            <a:r>
              <a:rPr b="0" baseline="0" i="0" lang="en-US" sz="2340" u="none" cap="none" strike="noStrike">
                <a:solidFill>
                  <a:srgbClr val="363534"/>
                </a:solidFill>
                <a:latin typeface="Arial"/>
                <a:ea typeface="Arial"/>
                <a:cs typeface="Arial"/>
                <a:sym typeface="Arial"/>
              </a:rPr>
              <a:t>Interest rate and cumulative interest to be paid</a:t>
            </a:r>
          </a:p>
          <a:p>
            <a:pPr indent="-381000" lvl="2" marL="914400" marR="0" rtl="0" algn="l">
              <a:lnSpc>
                <a:spcPct val="100000"/>
              </a:lnSpc>
              <a:spcBef>
                <a:spcPts val="1200"/>
              </a:spcBef>
              <a:spcAft>
                <a:spcPts val="0"/>
              </a:spcAft>
              <a:buClr>
                <a:srgbClr val="E31937"/>
              </a:buClr>
              <a:buSzPct val="76304"/>
              <a:buFont typeface="Arial"/>
              <a:buAutoNum type="arabicPeriod"/>
            </a:pPr>
            <a:r>
              <a:rPr b="0" baseline="0" i="0" lang="en-US" sz="2340" u="none" cap="none" strike="noStrike">
                <a:solidFill>
                  <a:srgbClr val="363534"/>
                </a:solidFill>
                <a:latin typeface="Arial"/>
                <a:ea typeface="Arial"/>
                <a:cs typeface="Arial"/>
                <a:sym typeface="Arial"/>
              </a:rPr>
              <a:t>For each payment:</a:t>
            </a:r>
          </a:p>
          <a:p>
            <a:pPr indent="-190500" lvl="3" marL="1371600" marR="0" rtl="0" algn="l">
              <a:lnSpc>
                <a:spcPct val="100000"/>
              </a:lnSpc>
              <a:spcBef>
                <a:spcPts val="1200"/>
              </a:spcBef>
              <a:spcAft>
                <a:spcPts val="0"/>
              </a:spcAft>
              <a:buClr>
                <a:srgbClr val="E31937"/>
              </a:buClr>
              <a:buSzPct val="76304"/>
              <a:buFont typeface="Arial"/>
              <a:buChar char="•"/>
            </a:pPr>
            <a:r>
              <a:rPr b="0" baseline="0" i="0" lang="en-US" sz="2340" u="none" cap="none" strike="noStrike">
                <a:solidFill>
                  <a:srgbClr val="363534"/>
                </a:solidFill>
                <a:latin typeface="Arial"/>
                <a:ea typeface="Arial"/>
                <a:cs typeface="Arial"/>
                <a:sym typeface="Arial"/>
              </a:rPr>
              <a:t>Principal Amount</a:t>
            </a:r>
          </a:p>
          <a:p>
            <a:pPr indent="-190500" lvl="3" marL="1371600" marR="0" rtl="0" algn="l">
              <a:lnSpc>
                <a:spcPct val="100000"/>
              </a:lnSpc>
              <a:spcBef>
                <a:spcPts val="1200"/>
              </a:spcBef>
              <a:spcAft>
                <a:spcPts val="0"/>
              </a:spcAft>
              <a:buClr>
                <a:srgbClr val="E31937"/>
              </a:buClr>
              <a:buSzPct val="76304"/>
              <a:buFont typeface="Arial"/>
              <a:buChar char="•"/>
            </a:pPr>
            <a:r>
              <a:rPr b="0" baseline="0" i="0" lang="en-US" sz="2340" u="none" cap="none" strike="noStrike">
                <a:solidFill>
                  <a:srgbClr val="363534"/>
                </a:solidFill>
                <a:latin typeface="Arial"/>
                <a:ea typeface="Arial"/>
                <a:cs typeface="Arial"/>
                <a:sym typeface="Arial"/>
              </a:rPr>
              <a:t>Interest Amount</a:t>
            </a:r>
          </a:p>
          <a:p>
            <a:pPr indent="-190500" lvl="3" marL="1371600" marR="0" rtl="0" algn="l">
              <a:lnSpc>
                <a:spcPct val="100000"/>
              </a:lnSpc>
              <a:spcBef>
                <a:spcPts val="1200"/>
              </a:spcBef>
              <a:spcAft>
                <a:spcPts val="0"/>
              </a:spcAft>
              <a:buClr>
                <a:srgbClr val="E31937"/>
              </a:buClr>
              <a:buSzPct val="76304"/>
              <a:buFont typeface="Arial"/>
              <a:buChar char="•"/>
            </a:pPr>
            <a:r>
              <a:rPr b="0" baseline="0" i="0" lang="en-US" sz="2340" u="none" cap="none" strike="noStrike">
                <a:solidFill>
                  <a:srgbClr val="363534"/>
                </a:solidFill>
                <a:latin typeface="Arial"/>
                <a:ea typeface="Arial"/>
                <a:cs typeface="Arial"/>
                <a:sym typeface="Arial"/>
              </a:rPr>
              <a:t>Due Date</a:t>
            </a:r>
          </a:p>
          <a:p>
            <a:pPr indent="-191531" lvl="0" marL="231775" marR="0" rtl="0" algn="l">
              <a:lnSpc>
                <a:spcPct val="80000"/>
              </a:lnSpc>
              <a:spcBef>
                <a:spcPts val="769"/>
              </a:spcBef>
              <a:spcAft>
                <a:spcPts val="0"/>
              </a:spcAft>
              <a:buClr>
                <a:srgbClr val="AF242B"/>
              </a:buClr>
              <a:buFont typeface="Noto Sans Symbols"/>
              <a:buNone/>
            </a:pPr>
            <a:r>
              <a:t/>
            </a:r>
            <a:endParaRPr b="0" baseline="0" i="0" sz="845" u="none" cap="none" strike="noStrike">
              <a:solidFill>
                <a:schemeClr val="dk1"/>
              </a:solidFill>
              <a:latin typeface="Arial"/>
              <a:ea typeface="Arial"/>
              <a:cs typeface="Arial"/>
              <a:sym typeface="Arial"/>
            </a:endParaRPr>
          </a:p>
        </p:txBody>
      </p:sp>
      <p:sp>
        <p:nvSpPr>
          <p:cNvPr id="1720" name="Shape 172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21" name="Shape 1721"/>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722" name="Shape 1722"/>
          <p:cNvSpPr txBox="1"/>
          <p:nvPr>
            <p:ph idx="11" type="ftr"/>
          </p:nvPr>
        </p:nvSpPr>
        <p:spPr>
          <a:xfrm>
            <a:off x="52387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7" name="Shape 1727"/>
        <p:cNvGrpSpPr/>
        <p:nvPr/>
      </p:nvGrpSpPr>
      <p:grpSpPr>
        <a:xfrm>
          <a:off x="0" y="0"/>
          <a:ext cx="0" cy="0"/>
          <a:chOff x="0" y="0"/>
          <a:chExt cx="0" cy="0"/>
        </a:xfrm>
      </p:grpSpPr>
      <p:sp>
        <p:nvSpPr>
          <p:cNvPr id="1728" name="Shape 172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29" name="Shape 172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30" name="Shape 17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31" name="Shape 1731"/>
          <p:cNvSpPr/>
          <p:nvPr/>
        </p:nvSpPr>
        <p:spPr>
          <a:xfrm>
            <a:off x="946299" y="1307805"/>
            <a:ext cx="7442788" cy="4465674"/>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rents a vehicle to a Federal customer</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The customer is involved in an accident (hit by another car)</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a:t>
            </a:r>
            <a:r>
              <a:rPr b="1" baseline="0" i="0" lang="en-US" sz="1800" u="sng" cap="none" strike="noStrike">
                <a:solidFill>
                  <a:schemeClr val="dk1"/>
                </a:solidFill>
                <a:latin typeface="Arial"/>
                <a:ea typeface="Arial"/>
                <a:cs typeface="Arial"/>
                <a:sym typeface="Arial"/>
              </a:rPr>
              <a:t>establishes a Debt Account </a:t>
            </a:r>
            <a:r>
              <a:rPr b="0" baseline="0" i="0" lang="en-US" sz="1800" u="none" cap="none" strike="noStrike">
                <a:solidFill>
                  <a:schemeClr val="dk1"/>
                </a:solidFill>
                <a:latin typeface="Arial"/>
                <a:ea typeface="Arial"/>
                <a:cs typeface="Arial"/>
                <a:sym typeface="Arial"/>
              </a:rPr>
              <a:t>against the owner of the other car for damages to the GSA vehicle for $5,000</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The debtor requests GSA </a:t>
            </a:r>
            <a:r>
              <a:rPr b="1" baseline="0" i="0" lang="en-US" sz="1800" u="sng" cap="none" strike="noStrike">
                <a:solidFill>
                  <a:schemeClr val="dk1"/>
                </a:solidFill>
                <a:latin typeface="Arial"/>
                <a:ea typeface="Arial"/>
                <a:cs typeface="Arial"/>
                <a:sym typeface="Arial"/>
              </a:rPr>
              <a:t>extend payment terms </a:t>
            </a:r>
            <a:r>
              <a:rPr b="0" baseline="0" i="0" lang="en-US" sz="1800" u="none" cap="none" strike="noStrike">
                <a:solidFill>
                  <a:schemeClr val="dk1"/>
                </a:solidFill>
                <a:latin typeface="Arial"/>
                <a:ea typeface="Arial"/>
                <a:cs typeface="Arial"/>
                <a:sym typeface="Arial"/>
              </a:rPr>
              <a:t>to pay in monthly installments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GSA </a:t>
            </a:r>
            <a:r>
              <a:rPr b="1" baseline="0" i="0" lang="en-US" sz="1800" u="sng" cap="none" strike="noStrike">
                <a:solidFill>
                  <a:schemeClr val="dk1"/>
                </a:solidFill>
                <a:latin typeface="Arial"/>
                <a:ea typeface="Arial"/>
                <a:cs typeface="Arial"/>
                <a:sym typeface="Arial"/>
              </a:rPr>
              <a:t>sets up an Amortization Schedule </a:t>
            </a:r>
            <a:r>
              <a:rPr b="0" baseline="0" i="0" lang="en-US" sz="1800" u="none" cap="none" strike="noStrike">
                <a:solidFill>
                  <a:schemeClr val="dk1"/>
                </a:solidFill>
                <a:latin typeface="Arial"/>
                <a:ea typeface="Arial"/>
                <a:cs typeface="Arial"/>
                <a:sym typeface="Arial"/>
              </a:rPr>
              <a:t>defining the monthly payment amounts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39" name="Shape 33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2:</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Creation</a:t>
            </a:r>
          </a:p>
        </p:txBody>
      </p:sp>
      <p:sp>
        <p:nvSpPr>
          <p:cNvPr id="340" name="Shape 3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1" name="Shape 34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5" name="Shape 1735"/>
        <p:cNvGrpSpPr/>
        <p:nvPr/>
      </p:nvGrpSpPr>
      <p:grpSpPr>
        <a:xfrm>
          <a:off x="0" y="0"/>
          <a:ext cx="0" cy="0"/>
          <a:chOff x="0" y="0"/>
          <a:chExt cx="0" cy="0"/>
        </a:xfrm>
      </p:grpSpPr>
      <p:sp>
        <p:nvSpPr>
          <p:cNvPr id="1736" name="Shape 173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37" name="Shape 17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38" name="Shape 173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39" name="Shape 1739"/>
          <p:cNvSpPr txBox="1"/>
          <p:nvPr>
            <p:ph idx="1" type="body"/>
          </p:nvPr>
        </p:nvSpPr>
        <p:spPr>
          <a:xfrm>
            <a:off x="457200" y="1110770"/>
            <a:ext cx="8229600" cy="5243511"/>
          </a:xfrm>
          <a:prstGeom prst="rect">
            <a:avLst/>
          </a:prstGeom>
          <a:noFill/>
          <a:ln>
            <a:noFill/>
          </a:ln>
        </p:spPr>
        <p:txBody>
          <a:bodyPr anchorCtr="0" anchor="t" bIns="45700" lIns="91425" rIns="91425" tIns="45700">
            <a:noAutofit/>
          </a:bodyPr>
          <a:lstStyle/>
          <a:p>
            <a:pPr indent="-171450" lvl="3" marL="171450" marR="0" rtl="0" algn="l">
              <a:lnSpc>
                <a:spcPct val="120000"/>
              </a:lnSpc>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Users may access the Amortization Schedule maintenance table by navigating to </a:t>
            </a:r>
            <a:r>
              <a:rPr b="1" baseline="0" i="0" lang="en-US" sz="1600" u="sng" cap="none" strike="noStrike">
                <a:solidFill>
                  <a:srgbClr val="363534"/>
                </a:solidFill>
                <a:latin typeface="Arial"/>
                <a:ea typeface="Arial"/>
                <a:cs typeface="Arial"/>
                <a:sym typeface="Arial"/>
              </a:rPr>
              <a:t>Reference &gt; Accounts Receivable &gt; Amortization Schedule</a:t>
            </a:r>
          </a:p>
          <a:p>
            <a:pPr indent="0" lvl="3" marL="0" marR="0" rtl="0" algn="l">
              <a:lnSpc>
                <a:spcPct val="12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From the query, users have the option to:</a:t>
            </a:r>
          </a:p>
          <a:p>
            <a:pPr indent="-180340" lvl="4" marL="548640" marR="0" rtl="0" algn="l">
              <a:lnSpc>
                <a:spcPct val="120000"/>
              </a:lnSpc>
              <a:spcBef>
                <a:spcPts val="900"/>
              </a:spcBef>
              <a:spcAft>
                <a:spcPts val="0"/>
              </a:spcAft>
              <a:buClr>
                <a:srgbClr val="C00000"/>
              </a:buClr>
              <a:buSzPct val="75000"/>
              <a:buFont typeface="Arial"/>
              <a:buChar char="•"/>
            </a:pPr>
            <a:r>
              <a:rPr b="0" baseline="0" i="0" lang="en-US" sz="1400" u="none" cap="none" strike="noStrike">
                <a:solidFill>
                  <a:srgbClr val="363534"/>
                </a:solidFill>
                <a:latin typeface="Arial"/>
                <a:ea typeface="Arial"/>
                <a:cs typeface="Arial"/>
                <a:sym typeface="Arial"/>
              </a:rPr>
              <a:t>Search for and view existing Amortization Schedules</a:t>
            </a:r>
          </a:p>
          <a:p>
            <a:pPr indent="-180340" lvl="4" marL="548640" marR="0" rtl="0" algn="l">
              <a:lnSpc>
                <a:spcPct val="120000"/>
              </a:lnSpc>
              <a:spcBef>
                <a:spcPts val="600"/>
              </a:spcBef>
              <a:spcAft>
                <a:spcPts val="0"/>
              </a:spcAft>
              <a:buClr>
                <a:srgbClr val="C00000"/>
              </a:buClr>
              <a:buSzPct val="75000"/>
              <a:buFont typeface="Arial"/>
              <a:buChar char="•"/>
            </a:pPr>
            <a:r>
              <a:rPr b="0" baseline="0" i="0" lang="en-US" sz="1400" u="none" cap="none" strike="noStrike">
                <a:solidFill>
                  <a:srgbClr val="363534"/>
                </a:solidFill>
                <a:latin typeface="Arial"/>
                <a:ea typeface="Arial"/>
                <a:cs typeface="Arial"/>
                <a:sym typeface="Arial"/>
              </a:rPr>
              <a:t>Create new Amortization Schedules via the New or Copy button</a:t>
            </a:r>
          </a:p>
          <a:p>
            <a:pPr indent="-19050" lvl="0" marL="171450" marR="0" rtl="0" algn="l">
              <a:spcBef>
                <a:spcPts val="900"/>
              </a:spcBef>
              <a:spcAft>
                <a:spcPts val="0"/>
              </a:spcAft>
              <a:buClr>
                <a:srgbClr val="E31937"/>
              </a:buClr>
              <a:buFont typeface="Arial"/>
              <a:buNone/>
            </a:pPr>
            <a:r>
              <a:t/>
            </a:r>
            <a:endParaRPr b="0" baseline="0" i="0" sz="32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pic>
        <p:nvPicPr>
          <p:cNvPr id="1740" name="Shape 1740"/>
          <p:cNvPicPr preferRelativeResize="0"/>
          <p:nvPr/>
        </p:nvPicPr>
        <p:blipFill rotWithShape="1">
          <a:blip r:embed="rId3">
            <a:alphaModFix/>
          </a:blip>
          <a:srcRect b="0" l="0" r="0" t="0"/>
          <a:stretch/>
        </p:blipFill>
        <p:spPr>
          <a:xfrm>
            <a:off x="883128" y="2942807"/>
            <a:ext cx="6984965" cy="3564096"/>
          </a:xfrm>
          <a:prstGeom prst="rect">
            <a:avLst/>
          </a:prstGeom>
          <a:noFill/>
          <a:ln>
            <a:noFill/>
          </a:ln>
        </p:spPr>
      </p:pic>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4" name="Shape 1744"/>
        <p:cNvGrpSpPr/>
        <p:nvPr/>
      </p:nvGrpSpPr>
      <p:grpSpPr>
        <a:xfrm>
          <a:off x="0" y="0"/>
          <a:ext cx="0" cy="0"/>
          <a:chOff x="0" y="0"/>
          <a:chExt cx="0" cy="0"/>
        </a:xfrm>
      </p:grpSpPr>
      <p:sp>
        <p:nvSpPr>
          <p:cNvPr id="1745" name="Shape 1745"/>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746" name="Shape 1746"/>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47" name="Shape 1747"/>
          <p:cNvSpPr txBox="1"/>
          <p:nvPr>
            <p:ph idx="1" type="body"/>
          </p:nvPr>
        </p:nvSpPr>
        <p:spPr>
          <a:xfrm>
            <a:off x="557962" y="1180215"/>
            <a:ext cx="4191457"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800" u="none" cap="none" strike="noStrike">
                <a:solidFill>
                  <a:srgbClr val="363534"/>
                </a:solidFill>
                <a:latin typeface="Arial"/>
                <a:ea typeface="Arial"/>
                <a:cs typeface="Arial"/>
                <a:sym typeface="Arial"/>
              </a:rPr>
              <a:t>Steps to create a new Amortization Schedule:</a:t>
            </a:r>
          </a:p>
          <a:p>
            <a:pPr indent="-457200" lvl="1" marL="914400" marR="0" rtl="0" algn="l">
              <a:lnSpc>
                <a:spcPct val="100000"/>
              </a:lnSpc>
              <a:spcBef>
                <a:spcPts val="1200"/>
              </a:spcBef>
              <a:spcAft>
                <a:spcPts val="0"/>
              </a:spcAft>
              <a:buClr>
                <a:srgbClr val="C00000"/>
              </a:buClr>
              <a:buSzPct val="75000"/>
              <a:buFont typeface="Arial"/>
              <a:buAutoNum type="arabicPeriod"/>
            </a:pPr>
            <a:r>
              <a:rPr b="1" baseline="0" i="0" lang="en-US" sz="1600" u="sng" cap="none" strike="noStrike">
                <a:solidFill>
                  <a:srgbClr val="363534"/>
                </a:solidFill>
                <a:latin typeface="Arial"/>
                <a:ea typeface="Arial"/>
                <a:cs typeface="Arial"/>
                <a:sym typeface="Arial"/>
              </a:rPr>
              <a:t>Navigate to Reference &gt; Accounts Receivable &gt; Amortization Schedule </a:t>
            </a:r>
            <a:r>
              <a:rPr b="0" baseline="0" i="0" lang="en-US" sz="1600" u="none" cap="none" strike="noStrike">
                <a:solidFill>
                  <a:srgbClr val="363534"/>
                </a:solidFill>
                <a:latin typeface="Arial"/>
                <a:ea typeface="Arial"/>
                <a:cs typeface="Arial"/>
                <a:sym typeface="Arial"/>
              </a:rPr>
              <a:t>and click </a:t>
            </a:r>
            <a:r>
              <a:rPr b="1" baseline="0" i="0" lang="en-US" sz="1600" u="none" cap="none" strike="noStrike">
                <a:solidFill>
                  <a:srgbClr val="363534"/>
                </a:solidFill>
                <a:latin typeface="Arial"/>
                <a:ea typeface="Arial"/>
                <a:cs typeface="Arial"/>
                <a:sym typeface="Arial"/>
              </a:rPr>
              <a:t>New</a:t>
            </a:r>
          </a:p>
          <a:p>
            <a:pPr indent="-381000" lvl="1" marL="914400" marR="0" rtl="0" algn="l">
              <a:lnSpc>
                <a:spcPct val="100000"/>
              </a:lnSpc>
              <a:spcBef>
                <a:spcPts val="600"/>
              </a:spcBef>
              <a:spcAft>
                <a:spcPts val="0"/>
              </a:spcAft>
              <a:buClr>
                <a:srgbClr val="C00000"/>
              </a:buClr>
              <a:buFont typeface="Arial"/>
              <a:buNone/>
            </a:pPr>
            <a:r>
              <a:t/>
            </a:r>
            <a:endParaRPr b="1" baseline="0" i="0" sz="1600" u="none" cap="none" strike="noStrike">
              <a:solidFill>
                <a:srgbClr val="363534"/>
              </a:solidFill>
              <a:latin typeface="Arial"/>
              <a:ea typeface="Arial"/>
              <a:cs typeface="Arial"/>
              <a:sym typeface="Arial"/>
            </a:endParaRPr>
          </a:p>
          <a:p>
            <a:pPr indent="-381000" lvl="1" marL="914400" marR="0" rtl="0" algn="l">
              <a:lnSpc>
                <a:spcPct val="100000"/>
              </a:lnSpc>
              <a:spcBef>
                <a:spcPts val="0"/>
              </a:spcBef>
              <a:spcAft>
                <a:spcPts val="0"/>
              </a:spcAft>
              <a:buClr>
                <a:srgbClr val="C00000"/>
              </a:buClr>
              <a:buFont typeface="Arial"/>
              <a:buNone/>
            </a:pPr>
            <a:r>
              <a:t/>
            </a:r>
            <a:endParaRPr b="1" baseline="0" i="0" sz="1600" u="none" cap="none" strike="noStrike">
              <a:solidFill>
                <a:srgbClr val="363534"/>
              </a:solidFill>
              <a:latin typeface="Arial"/>
              <a:ea typeface="Arial"/>
              <a:cs typeface="Arial"/>
              <a:sym typeface="Arial"/>
            </a:endParaRPr>
          </a:p>
          <a:p>
            <a:pPr indent="-381000" lvl="1" marL="914400" marR="0" rtl="0" algn="l">
              <a:lnSpc>
                <a:spcPct val="100000"/>
              </a:lnSpc>
              <a:spcBef>
                <a:spcPts val="600"/>
              </a:spcBef>
              <a:spcAft>
                <a:spcPts val="0"/>
              </a:spcAft>
              <a:buClr>
                <a:srgbClr val="C00000"/>
              </a:buClr>
              <a:buFont typeface="Arial"/>
              <a:buNone/>
            </a:pPr>
            <a:r>
              <a:t/>
            </a:r>
            <a:endParaRPr b="1" baseline="0" i="0" sz="1600" u="none" cap="none" strike="noStrike">
              <a:solidFill>
                <a:srgbClr val="363534"/>
              </a:solidFill>
              <a:latin typeface="Arial"/>
              <a:ea typeface="Arial"/>
              <a:cs typeface="Arial"/>
              <a:sym typeface="Arial"/>
            </a:endParaRP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600" u="none" cap="none" strike="noStrike">
                <a:solidFill>
                  <a:srgbClr val="363534"/>
                </a:solidFill>
                <a:latin typeface="Arial"/>
                <a:ea typeface="Arial"/>
                <a:cs typeface="Arial"/>
                <a:sym typeface="Arial"/>
              </a:rPr>
              <a:t>Enter a unique </a:t>
            </a:r>
            <a:r>
              <a:rPr b="0" baseline="0" i="0" lang="en-US" sz="1600" u="sng" cap="none" strike="noStrike">
                <a:solidFill>
                  <a:srgbClr val="363534"/>
                </a:solidFill>
                <a:latin typeface="Arial"/>
                <a:ea typeface="Arial"/>
                <a:cs typeface="Arial"/>
                <a:sym typeface="Arial"/>
              </a:rPr>
              <a:t>Amortization Schedule Number</a:t>
            </a:r>
            <a:r>
              <a:rPr b="0" baseline="0" i="0" lang="en-US" sz="1600" u="none" cap="none" strike="noStrike">
                <a:solidFill>
                  <a:srgbClr val="363534"/>
                </a:solidFill>
                <a:latin typeface="Arial"/>
                <a:ea typeface="Arial"/>
                <a:cs typeface="Arial"/>
                <a:sym typeface="Arial"/>
              </a:rPr>
              <a:t> in the </a:t>
            </a:r>
            <a:r>
              <a:rPr b="1" baseline="0" i="0" lang="en-US" sz="1600" u="none" cap="none" strike="noStrike">
                <a:solidFill>
                  <a:srgbClr val="363534"/>
                </a:solidFill>
                <a:latin typeface="Arial"/>
                <a:ea typeface="Arial"/>
                <a:cs typeface="Arial"/>
                <a:sym typeface="Arial"/>
              </a:rPr>
              <a:t>Code</a:t>
            </a:r>
            <a:r>
              <a:rPr b="0" baseline="0" i="0" lang="en-US" sz="1600" u="none" cap="none" strike="noStrike">
                <a:solidFill>
                  <a:srgbClr val="363534"/>
                </a:solidFill>
                <a:latin typeface="Arial"/>
                <a:ea typeface="Arial"/>
                <a:cs typeface="Arial"/>
                <a:sym typeface="Arial"/>
              </a:rPr>
              <a:t> and </a:t>
            </a:r>
            <a:r>
              <a:rPr b="1" baseline="0" i="0" lang="en-US" sz="1600" u="none" cap="none" strike="noStrike">
                <a:solidFill>
                  <a:srgbClr val="363534"/>
                </a:solidFill>
                <a:latin typeface="Arial"/>
                <a:ea typeface="Arial"/>
                <a:cs typeface="Arial"/>
                <a:sym typeface="Arial"/>
              </a:rPr>
              <a:t>Name</a:t>
            </a:r>
            <a:r>
              <a:rPr b="0" baseline="0" i="0" lang="en-US" sz="1600" u="none" cap="none" strike="noStrike">
                <a:solidFill>
                  <a:srgbClr val="363534"/>
                </a:solidFill>
                <a:latin typeface="Arial"/>
                <a:ea typeface="Arial"/>
                <a:cs typeface="Arial"/>
                <a:sym typeface="Arial"/>
              </a:rPr>
              <a:t> fields and enter any other required fields</a:t>
            </a: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600" u="none" cap="none" strike="noStrike">
                <a:solidFill>
                  <a:srgbClr val="363534"/>
                </a:solidFill>
                <a:latin typeface="Arial"/>
                <a:ea typeface="Arial"/>
                <a:cs typeface="Arial"/>
                <a:sym typeface="Arial"/>
              </a:rPr>
              <a:t>Enter </a:t>
            </a:r>
            <a:r>
              <a:rPr b="1" baseline="0" i="0" lang="en-US" sz="1600" u="none" cap="none" strike="noStrike">
                <a:solidFill>
                  <a:srgbClr val="363534"/>
                </a:solidFill>
                <a:latin typeface="Arial"/>
                <a:ea typeface="Arial"/>
                <a:cs typeface="Arial"/>
                <a:sym typeface="Arial"/>
              </a:rPr>
              <a:t>Security Org </a:t>
            </a:r>
            <a:r>
              <a:rPr b="0" baseline="0" i="0" lang="en-US" sz="1600" u="none" cap="none" strike="noStrike">
                <a:solidFill>
                  <a:srgbClr val="363534"/>
                </a:solidFill>
                <a:latin typeface="Arial"/>
                <a:ea typeface="Arial"/>
                <a:cs typeface="Arial"/>
                <a:sym typeface="Arial"/>
              </a:rPr>
              <a:t>= GSA</a:t>
            </a: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600" u="none" cap="none" strike="noStrike">
                <a:solidFill>
                  <a:srgbClr val="363534"/>
                </a:solidFill>
                <a:latin typeface="Arial"/>
                <a:ea typeface="Arial"/>
                <a:cs typeface="Arial"/>
                <a:sym typeface="Arial"/>
              </a:rPr>
              <a:t>Enter </a:t>
            </a:r>
            <a:r>
              <a:rPr b="1" baseline="0" i="0" lang="en-US" sz="1600" u="none" cap="none" strike="noStrike">
                <a:solidFill>
                  <a:srgbClr val="363534"/>
                </a:solidFill>
                <a:latin typeface="Arial"/>
                <a:ea typeface="Arial"/>
                <a:cs typeface="Arial"/>
                <a:sym typeface="Arial"/>
              </a:rPr>
              <a:t>Effective Start Date </a:t>
            </a:r>
            <a:r>
              <a:rPr b="0" baseline="0" i="0" lang="en-US" sz="1600" u="none" cap="none" strike="noStrike">
                <a:solidFill>
                  <a:srgbClr val="363534"/>
                </a:solidFill>
                <a:latin typeface="Arial"/>
                <a:ea typeface="Arial"/>
                <a:cs typeface="Arial"/>
                <a:sym typeface="Arial"/>
              </a:rPr>
              <a:t>= Start Date of the Debt Account and </a:t>
            </a:r>
            <a:r>
              <a:rPr b="1" baseline="0" i="0" lang="en-US" sz="1600" u="none" cap="none" strike="noStrike">
                <a:solidFill>
                  <a:srgbClr val="363534"/>
                </a:solidFill>
                <a:latin typeface="Arial"/>
                <a:ea typeface="Arial"/>
                <a:cs typeface="Arial"/>
                <a:sym typeface="Arial"/>
              </a:rPr>
              <a:t>Effective End Date</a:t>
            </a:r>
            <a:r>
              <a:rPr b="0" baseline="0" i="0" lang="en-US" sz="1600" u="none" cap="none" strike="noStrike">
                <a:solidFill>
                  <a:srgbClr val="363534"/>
                </a:solidFill>
                <a:latin typeface="Arial"/>
                <a:ea typeface="Arial"/>
                <a:cs typeface="Arial"/>
                <a:sym typeface="Arial"/>
              </a:rPr>
              <a:t> = current date + 13 months</a:t>
            </a:r>
          </a:p>
          <a:p>
            <a:pPr indent="-66675" lvl="0" marL="171450" marR="0" rtl="0" algn="l">
              <a:lnSpc>
                <a:spcPct val="80000"/>
              </a:lnSpc>
              <a:spcBef>
                <a:spcPts val="12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748" name="Shape 174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49" name="Shape 1749"/>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750" name="Shape 17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751" name="Shape 1751"/>
          <p:cNvPicPr preferRelativeResize="0"/>
          <p:nvPr/>
        </p:nvPicPr>
        <p:blipFill rotWithShape="1">
          <a:blip r:embed="rId3">
            <a:alphaModFix/>
          </a:blip>
          <a:srcRect b="0" l="0" r="0" t="0"/>
          <a:stretch/>
        </p:blipFill>
        <p:spPr>
          <a:xfrm>
            <a:off x="5295330" y="1576894"/>
            <a:ext cx="3457005" cy="2029635"/>
          </a:xfrm>
          <a:prstGeom prst="rect">
            <a:avLst/>
          </a:prstGeom>
          <a:noFill/>
          <a:ln>
            <a:noFill/>
          </a:ln>
        </p:spPr>
      </p:pic>
      <p:pic>
        <p:nvPicPr>
          <p:cNvPr id="1752" name="Shape 1752"/>
          <p:cNvPicPr preferRelativeResize="0"/>
          <p:nvPr/>
        </p:nvPicPr>
        <p:blipFill rotWithShape="1">
          <a:blip r:embed="rId4">
            <a:alphaModFix/>
          </a:blip>
          <a:srcRect b="0" l="0" r="0" t="0"/>
          <a:stretch/>
        </p:blipFill>
        <p:spPr>
          <a:xfrm>
            <a:off x="4969807" y="3805237"/>
            <a:ext cx="3782529" cy="2776536"/>
          </a:xfrm>
          <a:prstGeom prst="rect">
            <a:avLst/>
          </a:prstGeom>
          <a:noFill/>
          <a:ln>
            <a:noFill/>
          </a:ln>
        </p:spPr>
      </p:pic>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7" name="Shape 1757"/>
        <p:cNvGrpSpPr/>
        <p:nvPr/>
      </p:nvGrpSpPr>
      <p:grpSpPr>
        <a:xfrm>
          <a:off x="0" y="0"/>
          <a:ext cx="0" cy="0"/>
          <a:chOff x="0" y="0"/>
          <a:chExt cx="0" cy="0"/>
        </a:xfrm>
      </p:grpSpPr>
      <p:pic>
        <p:nvPicPr>
          <p:cNvPr id="1758" name="Shape 1758"/>
          <p:cNvPicPr preferRelativeResize="0"/>
          <p:nvPr/>
        </p:nvPicPr>
        <p:blipFill rotWithShape="1">
          <a:blip r:embed="rId3">
            <a:alphaModFix/>
          </a:blip>
          <a:srcRect b="0" l="0" r="0" t="0"/>
          <a:stretch/>
        </p:blipFill>
        <p:spPr>
          <a:xfrm>
            <a:off x="4629853" y="1183453"/>
            <a:ext cx="4365288" cy="835638"/>
          </a:xfrm>
          <a:prstGeom prst="rect">
            <a:avLst/>
          </a:prstGeom>
          <a:noFill/>
          <a:ln>
            <a:noFill/>
          </a:ln>
        </p:spPr>
      </p:pic>
      <p:sp>
        <p:nvSpPr>
          <p:cNvPr id="1759" name="Shape 1759"/>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60" name="Shape 176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61" name="Shape 1761"/>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762" name="Shape 17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63" name="Shape 176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764" name="Shape 1764"/>
          <p:cNvSpPr txBox="1"/>
          <p:nvPr>
            <p:ph idx="1" type="body"/>
          </p:nvPr>
        </p:nvSpPr>
        <p:spPr>
          <a:xfrm>
            <a:off x="380540" y="1168337"/>
            <a:ext cx="4562932" cy="5548131"/>
          </a:xfrm>
          <a:prstGeom prst="rect">
            <a:avLst/>
          </a:prstGeom>
          <a:noFill/>
          <a:ln>
            <a:noFill/>
          </a:ln>
        </p:spPr>
        <p:txBody>
          <a:bodyPr anchorCtr="0" anchor="t" bIns="45700" lIns="91425" rIns="91425" tIns="45700">
            <a:noAutofit/>
          </a:bodyPr>
          <a:lstStyle/>
          <a:p>
            <a:pPr indent="-171450" lvl="0" marL="171450" marR="0" rtl="0" algn="l">
              <a:lnSpc>
                <a:spcPct val="120000"/>
              </a:lnSpc>
              <a:spcBef>
                <a:spcPts val="0"/>
              </a:spcBef>
              <a:spcAft>
                <a:spcPts val="0"/>
              </a:spcAft>
              <a:buClr>
                <a:srgbClr val="C00000"/>
              </a:buClr>
              <a:buSzPct val="75000"/>
              <a:buFont typeface="Arial"/>
              <a:buChar char="•"/>
            </a:pPr>
            <a:r>
              <a:rPr b="1" baseline="0" i="0" lang="en-US" sz="1200" u="none" cap="none" strike="noStrike">
                <a:solidFill>
                  <a:srgbClr val="363534"/>
                </a:solidFill>
                <a:latin typeface="Arial"/>
                <a:ea typeface="Arial"/>
                <a:cs typeface="Arial"/>
                <a:sym typeface="Arial"/>
              </a:rPr>
              <a:t>Steps to create a new Amortization Schedule:</a:t>
            </a:r>
          </a:p>
          <a:p>
            <a:pPr indent="-177800" lvl="1" marL="342900" marR="0" rtl="0" algn="l">
              <a:lnSpc>
                <a:spcPct val="120000"/>
              </a:lnSpc>
              <a:spcBef>
                <a:spcPts val="1200"/>
              </a:spcBef>
              <a:spcAft>
                <a:spcPts val="0"/>
              </a:spcAft>
              <a:buClr>
                <a:srgbClr val="C00000"/>
              </a:buClr>
              <a:buSzPct val="75000"/>
              <a:buFont typeface="Arial"/>
              <a:buAutoNum type="arabicPeriod" startAt="4"/>
            </a:pPr>
            <a:r>
              <a:rPr b="0" baseline="0" i="0" lang="en-US" sz="1200" u="none" cap="none" strike="noStrike">
                <a:solidFill>
                  <a:srgbClr val="363534"/>
                </a:solidFill>
                <a:latin typeface="Arial"/>
                <a:ea typeface="Arial"/>
                <a:cs typeface="Arial"/>
                <a:sym typeface="Arial"/>
              </a:rPr>
              <a:t>Navigate to the </a:t>
            </a:r>
            <a:r>
              <a:rPr b="0" baseline="0" i="0" lang="en-US" sz="1200" u="sng" cap="none" strike="noStrike">
                <a:solidFill>
                  <a:srgbClr val="363534"/>
                </a:solidFill>
                <a:latin typeface="Arial"/>
                <a:ea typeface="Arial"/>
                <a:cs typeface="Arial"/>
                <a:sym typeface="Arial"/>
              </a:rPr>
              <a:t>Amortization Schedule Versions</a:t>
            </a:r>
            <a:r>
              <a:rPr b="0" baseline="0" i="0" lang="en-US" sz="1200" u="none" cap="none" strike="noStrike">
                <a:solidFill>
                  <a:srgbClr val="363534"/>
                </a:solidFill>
                <a:latin typeface="Arial"/>
                <a:ea typeface="Arial"/>
                <a:cs typeface="Arial"/>
                <a:sym typeface="Arial"/>
              </a:rPr>
              <a:t> page     and click </a:t>
            </a:r>
            <a:r>
              <a:rPr b="1" baseline="0" i="0" lang="en-US" sz="1200" u="none" cap="none" strike="noStrike">
                <a:solidFill>
                  <a:srgbClr val="363534"/>
                </a:solidFill>
                <a:latin typeface="Arial"/>
                <a:ea typeface="Arial"/>
                <a:cs typeface="Arial"/>
                <a:sym typeface="Arial"/>
              </a:rPr>
              <a:t>Add</a:t>
            </a:r>
          </a:p>
          <a:p>
            <a:pPr indent="-177800" lvl="1" marL="342900" marR="0" rtl="0" algn="l">
              <a:lnSpc>
                <a:spcPct val="120000"/>
              </a:lnSpc>
              <a:spcBef>
                <a:spcPts val="1200"/>
              </a:spcBef>
              <a:spcAft>
                <a:spcPts val="0"/>
              </a:spcAft>
              <a:buClr>
                <a:srgbClr val="C00000"/>
              </a:buClr>
              <a:buSzPct val="75000"/>
              <a:buFont typeface="Arial"/>
              <a:buAutoNum type="arabicPeriod" startAt="4"/>
            </a:pPr>
            <a:r>
              <a:rPr b="0" baseline="0" i="0" lang="en-US" sz="1200" u="none" cap="none" strike="noStrike">
                <a:solidFill>
                  <a:srgbClr val="363534"/>
                </a:solidFill>
                <a:latin typeface="Arial"/>
                <a:ea typeface="Arial"/>
                <a:cs typeface="Arial"/>
                <a:sym typeface="Arial"/>
              </a:rPr>
              <a:t>Enter the following for 1 year schedule:</a:t>
            </a:r>
          </a:p>
          <a:p>
            <a:pPr indent="-228600" lvl="2" marL="571500" marR="0" rtl="0" algn="l">
              <a:lnSpc>
                <a:spcPct val="120000"/>
              </a:lnSpc>
              <a:spcBef>
                <a:spcPts val="900"/>
              </a:spcBef>
              <a:spcAft>
                <a:spcPts val="0"/>
              </a:spcAft>
              <a:buClr>
                <a:srgbClr val="C00000"/>
              </a:buClr>
              <a:buSzPct val="75000"/>
              <a:buFont typeface="Noto Sans Symbols"/>
              <a:buChar char="•"/>
            </a:pPr>
            <a:r>
              <a:rPr b="1" baseline="0" i="0" lang="en-US" sz="1200" u="none" cap="none" strike="noStrike">
                <a:solidFill>
                  <a:srgbClr val="363534"/>
                </a:solidFill>
                <a:latin typeface="Arial"/>
                <a:ea typeface="Arial"/>
                <a:cs typeface="Arial"/>
                <a:sym typeface="Arial"/>
              </a:rPr>
              <a:t>Effective Start Date</a:t>
            </a:r>
            <a:r>
              <a:rPr b="0" baseline="0" i="0" lang="en-US" sz="1200" u="none" cap="none" strike="noStrike">
                <a:solidFill>
                  <a:srgbClr val="363534"/>
                </a:solidFill>
                <a:latin typeface="Arial"/>
                <a:ea typeface="Arial"/>
                <a:cs typeface="Arial"/>
                <a:sym typeface="Arial"/>
              </a:rPr>
              <a:t> = current date +1 month</a:t>
            </a:r>
          </a:p>
          <a:p>
            <a:pPr indent="-228600" lvl="3" marL="800100" marR="0" rtl="0" algn="l">
              <a:lnSpc>
                <a:spcPct val="120000"/>
              </a:lnSpc>
              <a:spcBef>
                <a:spcPts val="600"/>
              </a:spcBef>
              <a:spcAft>
                <a:spcPts val="0"/>
              </a:spcAft>
              <a:buClr>
                <a:srgbClr val="C00000"/>
              </a:buClr>
              <a:buSzPct val="75000"/>
              <a:buFont typeface="Noto Sans Symbols"/>
              <a:buChar char="•"/>
            </a:pPr>
            <a:r>
              <a:rPr b="0" baseline="0" i="0" lang="en-US" sz="1200" u="none" cap="none" strike="noStrike">
                <a:solidFill>
                  <a:srgbClr val="363534"/>
                </a:solidFill>
                <a:latin typeface="Arial"/>
                <a:ea typeface="Arial"/>
                <a:cs typeface="Arial"/>
                <a:sym typeface="Arial"/>
              </a:rPr>
              <a:t>If current date = 11/1/15, set to 12/1/15</a:t>
            </a:r>
          </a:p>
          <a:p>
            <a:pPr indent="-228600" lvl="2" marL="571500" marR="0" rtl="0" algn="l">
              <a:lnSpc>
                <a:spcPct val="120000"/>
              </a:lnSpc>
              <a:spcBef>
                <a:spcPts val="600"/>
              </a:spcBef>
              <a:spcAft>
                <a:spcPts val="0"/>
              </a:spcAft>
              <a:buClr>
                <a:srgbClr val="C00000"/>
              </a:buClr>
              <a:buSzPct val="75000"/>
              <a:buFont typeface="Noto Sans Symbols"/>
              <a:buChar char="•"/>
            </a:pPr>
            <a:r>
              <a:rPr b="1" baseline="0" i="0" lang="en-US" sz="1200" u="none" cap="none" strike="noStrike">
                <a:solidFill>
                  <a:srgbClr val="363534"/>
                </a:solidFill>
                <a:latin typeface="Arial"/>
                <a:ea typeface="Arial"/>
                <a:cs typeface="Arial"/>
                <a:sym typeface="Arial"/>
              </a:rPr>
              <a:t>Effective End Date</a:t>
            </a:r>
            <a:r>
              <a:rPr b="0" baseline="0" i="0" lang="en-US" sz="1200" u="none" cap="none" strike="noStrike">
                <a:solidFill>
                  <a:srgbClr val="363534"/>
                </a:solidFill>
                <a:latin typeface="Arial"/>
                <a:ea typeface="Arial"/>
                <a:cs typeface="Arial"/>
                <a:sym typeface="Arial"/>
              </a:rPr>
              <a:t> = Effective Start Date + 12 months</a:t>
            </a:r>
          </a:p>
          <a:p>
            <a:pPr indent="-228600" lvl="3" marL="800100" marR="0" rtl="0" algn="l">
              <a:lnSpc>
                <a:spcPct val="120000"/>
              </a:lnSpc>
              <a:spcBef>
                <a:spcPts val="600"/>
              </a:spcBef>
              <a:spcAft>
                <a:spcPts val="0"/>
              </a:spcAft>
              <a:buClr>
                <a:srgbClr val="C00000"/>
              </a:buClr>
              <a:buSzPct val="75000"/>
              <a:buFont typeface="Noto Sans Symbols"/>
              <a:buChar char="•"/>
            </a:pPr>
            <a:r>
              <a:rPr b="0" baseline="0" i="0" lang="en-US" sz="1200" u="none" cap="none" strike="noStrike">
                <a:solidFill>
                  <a:srgbClr val="363534"/>
                </a:solidFill>
                <a:latin typeface="Arial"/>
                <a:ea typeface="Arial"/>
                <a:cs typeface="Arial"/>
                <a:sym typeface="Arial"/>
              </a:rPr>
              <a:t>If Effective Start Date = 12/1/15, set to 12/1/16</a:t>
            </a:r>
          </a:p>
          <a:p>
            <a:pPr indent="-228600" lvl="2" marL="571500" marR="0" rtl="0" algn="l">
              <a:lnSpc>
                <a:spcPct val="120000"/>
              </a:lnSpc>
              <a:spcBef>
                <a:spcPts val="600"/>
              </a:spcBef>
              <a:spcAft>
                <a:spcPts val="0"/>
              </a:spcAft>
              <a:buClr>
                <a:srgbClr val="C00000"/>
              </a:buClr>
              <a:buSzPct val="75000"/>
              <a:buFont typeface="Noto Sans Symbols"/>
              <a:buChar char="•"/>
            </a:pPr>
            <a:r>
              <a:rPr b="1" baseline="0" i="0" lang="en-US" sz="1200" u="none" cap="none" strike="noStrike">
                <a:solidFill>
                  <a:srgbClr val="363534"/>
                </a:solidFill>
                <a:latin typeface="Arial"/>
                <a:ea typeface="Arial"/>
                <a:cs typeface="Arial"/>
                <a:sym typeface="Arial"/>
              </a:rPr>
              <a:t>Frequency of Payments</a:t>
            </a:r>
            <a:r>
              <a:rPr b="0" baseline="0" i="0" lang="en-US" sz="1200" u="none" cap="none" strike="noStrike">
                <a:solidFill>
                  <a:srgbClr val="363534"/>
                </a:solidFill>
                <a:latin typeface="Arial"/>
                <a:ea typeface="Arial"/>
                <a:cs typeface="Arial"/>
                <a:sym typeface="Arial"/>
              </a:rPr>
              <a:t> = Every X Months</a:t>
            </a:r>
          </a:p>
          <a:p>
            <a:pPr indent="-228600" lvl="2" marL="571500" marR="0" rtl="0" algn="l">
              <a:lnSpc>
                <a:spcPct val="120000"/>
              </a:lnSpc>
              <a:spcBef>
                <a:spcPts val="600"/>
              </a:spcBef>
              <a:spcAft>
                <a:spcPts val="0"/>
              </a:spcAft>
              <a:buClr>
                <a:srgbClr val="C00000"/>
              </a:buClr>
              <a:buSzPct val="75000"/>
              <a:buFont typeface="Noto Sans Symbols"/>
              <a:buChar char="•"/>
            </a:pPr>
            <a:r>
              <a:rPr b="1" baseline="0" i="0" lang="en-US" sz="1200" u="none" cap="none" strike="noStrike">
                <a:solidFill>
                  <a:srgbClr val="363534"/>
                </a:solidFill>
                <a:latin typeface="Arial"/>
                <a:ea typeface="Arial"/>
                <a:cs typeface="Arial"/>
                <a:sym typeface="Arial"/>
              </a:rPr>
              <a:t>Principal Amount </a:t>
            </a:r>
            <a:r>
              <a:rPr b="0" baseline="0" i="0" lang="en-US" sz="1200" u="none" cap="none" strike="noStrike">
                <a:solidFill>
                  <a:srgbClr val="363534"/>
                </a:solidFill>
                <a:latin typeface="Arial"/>
                <a:ea typeface="Arial"/>
                <a:cs typeface="Arial"/>
                <a:sym typeface="Arial"/>
              </a:rPr>
              <a:t>= Outstanding Debt Account amount</a:t>
            </a:r>
          </a:p>
          <a:p>
            <a:pPr indent="-228600" lvl="2" marL="571500" marR="0" rtl="0" algn="l">
              <a:lnSpc>
                <a:spcPct val="120000"/>
              </a:lnSpc>
              <a:spcBef>
                <a:spcPts val="600"/>
              </a:spcBef>
              <a:spcAft>
                <a:spcPts val="0"/>
              </a:spcAft>
              <a:buClr>
                <a:srgbClr val="C00000"/>
              </a:buClr>
              <a:buSzPct val="75000"/>
              <a:buFont typeface="Noto Sans Symbols"/>
              <a:buChar char="•"/>
            </a:pPr>
            <a:r>
              <a:rPr b="1" baseline="0" i="0" lang="en-US" sz="1200" u="none" cap="none" strike="noStrike">
                <a:solidFill>
                  <a:srgbClr val="363534"/>
                </a:solidFill>
                <a:latin typeface="Arial"/>
                <a:ea typeface="Arial"/>
                <a:cs typeface="Arial"/>
                <a:sym typeface="Arial"/>
              </a:rPr>
              <a:t>Interest Rate</a:t>
            </a:r>
            <a:r>
              <a:rPr b="0" baseline="0" i="0" lang="en-US" sz="1200" u="none" cap="none" strike="noStrike">
                <a:solidFill>
                  <a:srgbClr val="363534"/>
                </a:solidFill>
                <a:latin typeface="Arial"/>
                <a:ea typeface="Arial"/>
                <a:cs typeface="Arial"/>
                <a:sym typeface="Arial"/>
              </a:rPr>
              <a:t> = Treasury Current Value Rate </a:t>
            </a:r>
          </a:p>
          <a:p>
            <a:pPr indent="-177800" lvl="1" marL="342900" marR="0" rtl="0" algn="l">
              <a:lnSpc>
                <a:spcPct val="120000"/>
              </a:lnSpc>
              <a:spcBef>
                <a:spcPts val="900"/>
              </a:spcBef>
              <a:spcAft>
                <a:spcPts val="0"/>
              </a:spcAft>
              <a:buClr>
                <a:srgbClr val="C00000"/>
              </a:buClr>
              <a:buSzPct val="75000"/>
              <a:buFont typeface="Arial"/>
              <a:buAutoNum type="arabicPeriod" startAt="4"/>
            </a:pPr>
            <a:r>
              <a:rPr b="0" baseline="0" i="0" lang="en-US" sz="1200" u="none" cap="none" strike="noStrike">
                <a:solidFill>
                  <a:srgbClr val="363534"/>
                </a:solidFill>
                <a:latin typeface="Arial"/>
                <a:ea typeface="Arial"/>
                <a:cs typeface="Arial"/>
                <a:sym typeface="Arial"/>
              </a:rPr>
              <a:t>Select </a:t>
            </a:r>
            <a:r>
              <a:rPr b="1" baseline="0" i="0" lang="en-US" sz="1200" u="none" cap="none" strike="noStrike">
                <a:solidFill>
                  <a:srgbClr val="363534"/>
                </a:solidFill>
                <a:latin typeface="Arial"/>
                <a:ea typeface="Arial"/>
                <a:cs typeface="Arial"/>
                <a:sym typeface="Arial"/>
              </a:rPr>
              <a:t>Save</a:t>
            </a:r>
          </a:p>
          <a:p>
            <a:pPr indent="-228600" lvl="2" marL="571500" marR="0" rtl="0" algn="l">
              <a:lnSpc>
                <a:spcPct val="120000"/>
              </a:lnSpc>
              <a:spcBef>
                <a:spcPts val="900"/>
              </a:spcBef>
              <a:spcAft>
                <a:spcPts val="0"/>
              </a:spcAft>
              <a:buClr>
                <a:srgbClr val="C00000"/>
              </a:buClr>
              <a:buSzPct val="75000"/>
              <a:buFont typeface="Noto Sans Symbols"/>
              <a:buChar char="•"/>
            </a:pPr>
            <a:r>
              <a:rPr b="0" baseline="0" i="0" lang="en-US" sz="1200" u="none" cap="none" strike="noStrike">
                <a:solidFill>
                  <a:srgbClr val="363534"/>
                </a:solidFill>
                <a:latin typeface="Arial"/>
                <a:ea typeface="Arial"/>
                <a:cs typeface="Arial"/>
                <a:sym typeface="Arial"/>
              </a:rPr>
              <a:t>Note that </a:t>
            </a:r>
            <a:r>
              <a:rPr b="1" baseline="0" i="0" lang="en-US" sz="1200" u="none" cap="none" strike="noStrike">
                <a:solidFill>
                  <a:srgbClr val="363534"/>
                </a:solidFill>
                <a:latin typeface="Arial"/>
                <a:ea typeface="Arial"/>
                <a:cs typeface="Arial"/>
                <a:sym typeface="Arial"/>
              </a:rPr>
              <a:t>Duration of Loan </a:t>
            </a:r>
            <a:r>
              <a:rPr b="0" baseline="0" i="0" lang="en-US" sz="1200" u="none" cap="none" strike="noStrike">
                <a:solidFill>
                  <a:srgbClr val="363534"/>
                </a:solidFill>
                <a:latin typeface="Arial"/>
                <a:ea typeface="Arial"/>
                <a:cs typeface="Arial"/>
                <a:sym typeface="Arial"/>
              </a:rPr>
              <a:t>auto-calculates 12 months</a:t>
            </a:r>
          </a:p>
          <a:p>
            <a:pPr indent="-177800" lvl="1" marL="342900" marR="0" rtl="0" algn="l">
              <a:lnSpc>
                <a:spcPct val="120000"/>
              </a:lnSpc>
              <a:spcBef>
                <a:spcPts val="900"/>
              </a:spcBef>
              <a:spcAft>
                <a:spcPts val="600"/>
              </a:spcAft>
              <a:buClr>
                <a:srgbClr val="C00000"/>
              </a:buClr>
              <a:buSzPct val="75000"/>
              <a:buFont typeface="Arial"/>
              <a:buAutoNum type="arabicPeriod" startAt="4"/>
            </a:pPr>
            <a:r>
              <a:rPr b="0" baseline="0" i="0" lang="en-US" sz="1200" u="none" cap="none" strike="noStrike">
                <a:solidFill>
                  <a:srgbClr val="363534"/>
                </a:solidFill>
                <a:latin typeface="Arial"/>
                <a:ea typeface="Arial"/>
                <a:cs typeface="Arial"/>
                <a:sym typeface="Arial"/>
              </a:rPr>
              <a:t>Click the </a:t>
            </a:r>
            <a:r>
              <a:rPr b="1" baseline="0" i="0" lang="en-US" sz="1200" u="none" cap="none" strike="noStrike">
                <a:solidFill>
                  <a:srgbClr val="363534"/>
                </a:solidFill>
                <a:latin typeface="Arial"/>
                <a:ea typeface="Arial"/>
                <a:cs typeface="Arial"/>
                <a:sym typeface="Arial"/>
              </a:rPr>
              <a:t>Generate Payment Schedule </a:t>
            </a:r>
            <a:r>
              <a:rPr b="0" baseline="0" i="0" lang="en-US" sz="1200" u="none" cap="none" strike="noStrike">
                <a:solidFill>
                  <a:srgbClr val="363534"/>
                </a:solidFill>
                <a:latin typeface="Arial"/>
                <a:ea typeface="Arial"/>
                <a:cs typeface="Arial"/>
                <a:sym typeface="Arial"/>
              </a:rPr>
              <a:t>button</a:t>
            </a:r>
          </a:p>
        </p:txBody>
      </p:sp>
      <p:pic>
        <p:nvPicPr>
          <p:cNvPr id="1765" name="Shape 1765"/>
          <p:cNvPicPr preferRelativeResize="0"/>
          <p:nvPr/>
        </p:nvPicPr>
        <p:blipFill rotWithShape="1">
          <a:blip r:embed="rId4">
            <a:alphaModFix/>
          </a:blip>
          <a:srcRect b="0" l="0" r="0" t="0"/>
          <a:stretch/>
        </p:blipFill>
        <p:spPr>
          <a:xfrm>
            <a:off x="5215358" y="2090738"/>
            <a:ext cx="3503557" cy="4691061"/>
          </a:xfrm>
          <a:prstGeom prst="rect">
            <a:avLst/>
          </a:prstGeom>
          <a:noFill/>
          <a:ln>
            <a:noFill/>
          </a:ln>
        </p:spPr>
      </p:pic>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0" name="Shape 1770"/>
        <p:cNvGrpSpPr/>
        <p:nvPr/>
      </p:nvGrpSpPr>
      <p:grpSpPr>
        <a:xfrm>
          <a:off x="0" y="0"/>
          <a:ext cx="0" cy="0"/>
          <a:chOff x="0" y="0"/>
          <a:chExt cx="0" cy="0"/>
        </a:xfrm>
      </p:grpSpPr>
      <p:sp>
        <p:nvSpPr>
          <p:cNvPr id="1771" name="Shape 1771"/>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72" name="Shape 1772"/>
          <p:cNvSpPr txBox="1"/>
          <p:nvPr>
            <p:ph idx="1" type="body"/>
          </p:nvPr>
        </p:nvSpPr>
        <p:spPr>
          <a:xfrm>
            <a:off x="557962" y="1084516"/>
            <a:ext cx="8309590" cy="2711302"/>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Steps to create a new Amortization Schedule (cont.):</a:t>
            </a:r>
          </a:p>
          <a:p>
            <a:pPr indent="-457200" lvl="1" marL="914400" marR="0" rtl="0" algn="l">
              <a:spcBef>
                <a:spcPts val="1200"/>
              </a:spcBef>
              <a:spcAft>
                <a:spcPts val="0"/>
              </a:spcAft>
              <a:buClr>
                <a:srgbClr val="C00000"/>
              </a:buClr>
              <a:buSzPct val="75000"/>
              <a:buFont typeface="Arial"/>
              <a:buAutoNum type="arabicPeriod" startAt="7"/>
            </a:pPr>
            <a:r>
              <a:rPr b="0" baseline="0" i="0" lang="en-US" sz="1600" u="none" cap="none" strike="noStrike">
                <a:solidFill>
                  <a:srgbClr val="363534"/>
                </a:solidFill>
                <a:latin typeface="Arial"/>
                <a:ea typeface="Arial"/>
                <a:cs typeface="Arial"/>
                <a:sym typeface="Arial"/>
              </a:rPr>
              <a:t>Navigate to the </a:t>
            </a:r>
            <a:r>
              <a:rPr b="1" baseline="0" i="0" lang="en-US" sz="1600" u="none" cap="none" strike="noStrike">
                <a:solidFill>
                  <a:srgbClr val="363534"/>
                </a:solidFill>
                <a:latin typeface="Arial"/>
                <a:ea typeface="Arial"/>
                <a:cs typeface="Arial"/>
                <a:sym typeface="Arial"/>
              </a:rPr>
              <a:t>Amortization Payment Schedules </a:t>
            </a:r>
            <a:r>
              <a:rPr b="0" baseline="0" i="0" lang="en-US" sz="1600" u="none" cap="none" strike="noStrike">
                <a:solidFill>
                  <a:srgbClr val="363534"/>
                </a:solidFill>
                <a:latin typeface="Arial"/>
                <a:ea typeface="Arial"/>
                <a:cs typeface="Arial"/>
                <a:sym typeface="Arial"/>
              </a:rPr>
              <a:t>tab</a:t>
            </a:r>
          </a:p>
          <a:p>
            <a:pPr indent="-457200" lvl="1" marL="914400" marR="0" rtl="0" algn="l">
              <a:spcBef>
                <a:spcPts val="1200"/>
              </a:spcBef>
              <a:spcAft>
                <a:spcPts val="0"/>
              </a:spcAft>
              <a:buClr>
                <a:srgbClr val="C00000"/>
              </a:buClr>
              <a:buSzPct val="75000"/>
              <a:buFont typeface="Arial"/>
              <a:buAutoNum type="arabicPeriod" startAt="7"/>
            </a:pPr>
            <a:r>
              <a:rPr b="0" baseline="0" i="0" lang="en-US" sz="1600" u="none" cap="none" strike="noStrike">
                <a:solidFill>
                  <a:srgbClr val="363534"/>
                </a:solidFill>
                <a:latin typeface="Arial"/>
                <a:ea typeface="Arial"/>
                <a:cs typeface="Arial"/>
                <a:sym typeface="Arial"/>
              </a:rPr>
              <a:t>Review the payment schedule for accuracy</a:t>
            </a:r>
          </a:p>
          <a:p>
            <a:pPr indent="-457200" lvl="1" marL="914400" marR="0" rtl="0" algn="l">
              <a:spcBef>
                <a:spcPts val="1200"/>
              </a:spcBef>
              <a:spcAft>
                <a:spcPts val="0"/>
              </a:spcAft>
              <a:buClr>
                <a:srgbClr val="C00000"/>
              </a:buClr>
              <a:buSzPct val="75000"/>
              <a:buFont typeface="Arial"/>
              <a:buAutoNum type="arabicPeriod" startAt="7"/>
            </a:pPr>
            <a:r>
              <a:rPr b="0" baseline="0" i="0" lang="en-US" sz="1600" u="none" cap="none" strike="noStrike">
                <a:solidFill>
                  <a:srgbClr val="363534"/>
                </a:solidFill>
                <a:latin typeface="Arial"/>
                <a:ea typeface="Arial"/>
                <a:cs typeface="Arial"/>
                <a:sym typeface="Arial"/>
              </a:rPr>
              <a:t>Click </a:t>
            </a:r>
            <a:r>
              <a:rPr b="1" baseline="0" i="0" lang="en-US" sz="1600" u="none" cap="none" strike="noStrike">
                <a:solidFill>
                  <a:srgbClr val="363534"/>
                </a:solidFill>
                <a:latin typeface="Arial"/>
                <a:ea typeface="Arial"/>
                <a:cs typeface="Arial"/>
                <a:sym typeface="Arial"/>
              </a:rPr>
              <a:t>Save</a:t>
            </a:r>
          </a:p>
          <a:p>
            <a:pPr indent="247650" lvl="0" marL="171450" marR="0" rtl="0" algn="l">
              <a:spcBef>
                <a:spcPts val="12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1773" name="Shape 177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74" name="Shape 1774"/>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775" name="Shape 17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76" name="Shape 1776"/>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1777" name="Shape 1777"/>
          <p:cNvPicPr preferRelativeResize="0"/>
          <p:nvPr/>
        </p:nvPicPr>
        <p:blipFill rotWithShape="1">
          <a:blip r:embed="rId3">
            <a:alphaModFix/>
          </a:blip>
          <a:srcRect b="0" l="0" r="0" t="0"/>
          <a:stretch/>
        </p:blipFill>
        <p:spPr>
          <a:xfrm>
            <a:off x="407520" y="2748160"/>
            <a:ext cx="8651418" cy="3495142"/>
          </a:xfrm>
          <a:prstGeom prst="rect">
            <a:avLst/>
          </a:prstGeom>
          <a:noFill/>
          <a:ln>
            <a:noFill/>
          </a:ln>
        </p:spPr>
      </p:pic>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2" name="Shape 1782"/>
        <p:cNvGrpSpPr/>
        <p:nvPr/>
      </p:nvGrpSpPr>
      <p:grpSpPr>
        <a:xfrm>
          <a:off x="0" y="0"/>
          <a:ext cx="0" cy="0"/>
          <a:chOff x="0" y="0"/>
          <a:chExt cx="0" cy="0"/>
        </a:xfrm>
      </p:grpSpPr>
      <p:sp>
        <p:nvSpPr>
          <p:cNvPr id="1783" name="Shape 178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784" name="Shape 178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85" name="Shape 17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86" name="Shape 1786"/>
          <p:cNvSpPr txBox="1"/>
          <p:nvPr/>
        </p:nvSpPr>
        <p:spPr>
          <a:xfrm>
            <a:off x="659218" y="1212111"/>
            <a:ext cx="8218967" cy="1415772"/>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Amortization Schedule Query</a:t>
            </a:r>
          </a:p>
          <a:p>
            <a:pPr indent="-285750" lvl="1" marL="742950" marR="0" rtl="0" algn="l">
              <a:spcBef>
                <a:spcPts val="12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Navigate to </a:t>
            </a:r>
            <a:r>
              <a:rPr b="1" baseline="0" i="0" lang="en-US" sz="1600" u="sng" cap="none" strike="noStrike">
                <a:solidFill>
                  <a:schemeClr val="dk1"/>
                </a:solidFill>
                <a:latin typeface="Arial"/>
                <a:ea typeface="Arial"/>
                <a:cs typeface="Arial"/>
                <a:sym typeface="Arial"/>
              </a:rPr>
              <a:t>Queries &gt; Accounts Receivable &gt; Amortization Schedule Query</a:t>
            </a:r>
          </a:p>
          <a:p>
            <a:pPr indent="-285750" lvl="1" marL="742950" marR="0" rtl="0" algn="l">
              <a:spcBef>
                <a:spcPts val="1200"/>
              </a:spcBef>
              <a:spcAft>
                <a:spcPts val="60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Users may enter various search criteria, e.g. Amortization Schedule Code, Debt Account Number, etc.</a:t>
            </a:r>
          </a:p>
        </p:txBody>
      </p:sp>
      <p:sp>
        <p:nvSpPr>
          <p:cNvPr id="1787" name="Shape 17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788" name="Shape 1788"/>
          <p:cNvPicPr preferRelativeResize="0"/>
          <p:nvPr/>
        </p:nvPicPr>
        <p:blipFill rotWithShape="1">
          <a:blip r:embed="rId3">
            <a:alphaModFix/>
          </a:blip>
          <a:srcRect b="0" l="0" r="0" t="0"/>
          <a:stretch/>
        </p:blipFill>
        <p:spPr>
          <a:xfrm>
            <a:off x="990716" y="2626003"/>
            <a:ext cx="7439025" cy="3838575"/>
          </a:xfrm>
          <a:prstGeom prst="rect">
            <a:avLst/>
          </a:prstGeom>
          <a:noFill/>
          <a:ln>
            <a:noFill/>
          </a:ln>
        </p:spPr>
      </p:pic>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2" name="Shape 1792"/>
        <p:cNvGrpSpPr/>
        <p:nvPr/>
      </p:nvGrpSpPr>
      <p:grpSpPr>
        <a:xfrm>
          <a:off x="0" y="0"/>
          <a:ext cx="0" cy="0"/>
          <a:chOff x="0" y="0"/>
          <a:chExt cx="0" cy="0"/>
        </a:xfrm>
      </p:grpSpPr>
      <p:sp>
        <p:nvSpPr>
          <p:cNvPr id="1793" name="Shape 179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 Amortization Schedule</a:t>
            </a:r>
          </a:p>
        </p:txBody>
      </p:sp>
      <p:sp>
        <p:nvSpPr>
          <p:cNvPr id="1794" name="Shape 179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95" name="Shape 1795"/>
          <p:cNvSpPr txBox="1"/>
          <p:nvPr/>
        </p:nvSpPr>
        <p:spPr>
          <a:xfrm>
            <a:off x="659218" y="1084515"/>
            <a:ext cx="8218967" cy="1261884"/>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Amortization Schedule Query (cont.)</a:t>
            </a:r>
          </a:p>
          <a:p>
            <a:pPr indent="-285750" lvl="1" marL="742950" marR="0" rtl="0" algn="l">
              <a:spcBef>
                <a:spcPts val="4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Navigate to the Amortization Schedule Versions tab to review</a:t>
            </a:r>
          </a:p>
          <a:p>
            <a:pPr indent="-285750" lvl="2" marL="1200150" marR="0" rtl="0" algn="l">
              <a:spcBef>
                <a:spcPts val="4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Amortization Schedule Version tab details</a:t>
            </a:r>
          </a:p>
          <a:p>
            <a:pPr indent="-285750" lvl="2" marL="1200150" marR="0" rtl="0" algn="l">
              <a:spcBef>
                <a:spcPts val="400"/>
              </a:spcBef>
              <a:spcAft>
                <a:spcPts val="20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Amortization Payment Schedule/Payment Line Numbers</a:t>
            </a:r>
          </a:p>
        </p:txBody>
      </p:sp>
      <p:pic>
        <p:nvPicPr>
          <p:cNvPr id="1796" name="Shape 1796"/>
          <p:cNvPicPr preferRelativeResize="0"/>
          <p:nvPr/>
        </p:nvPicPr>
        <p:blipFill rotWithShape="1">
          <a:blip r:embed="rId3">
            <a:alphaModFix/>
          </a:blip>
          <a:srcRect b="0" l="0" r="0" t="0"/>
          <a:stretch/>
        </p:blipFill>
        <p:spPr>
          <a:xfrm>
            <a:off x="1514454" y="2346399"/>
            <a:ext cx="3639935" cy="2225601"/>
          </a:xfrm>
          <a:prstGeom prst="rect">
            <a:avLst/>
          </a:prstGeom>
          <a:noFill/>
          <a:ln>
            <a:noFill/>
          </a:ln>
        </p:spPr>
      </p:pic>
      <p:pic>
        <p:nvPicPr>
          <p:cNvPr id="1797" name="Shape 1797"/>
          <p:cNvPicPr preferRelativeResize="0"/>
          <p:nvPr/>
        </p:nvPicPr>
        <p:blipFill rotWithShape="1">
          <a:blip r:embed="rId4">
            <a:alphaModFix/>
          </a:blip>
          <a:srcRect b="0" l="0" r="0" t="0"/>
          <a:stretch/>
        </p:blipFill>
        <p:spPr>
          <a:xfrm>
            <a:off x="5849835" y="2670694"/>
            <a:ext cx="2624312" cy="3059396"/>
          </a:xfrm>
          <a:prstGeom prst="rect">
            <a:avLst/>
          </a:prstGeom>
          <a:noFill/>
          <a:ln>
            <a:noFill/>
          </a:ln>
        </p:spPr>
      </p:pic>
      <p:pic>
        <p:nvPicPr>
          <p:cNvPr id="1798" name="Shape 1798"/>
          <p:cNvPicPr preferRelativeResize="0"/>
          <p:nvPr/>
        </p:nvPicPr>
        <p:blipFill rotWithShape="1">
          <a:blip r:embed="rId5">
            <a:alphaModFix/>
          </a:blip>
          <a:srcRect b="0" l="0" r="0" t="0"/>
          <a:stretch/>
        </p:blipFill>
        <p:spPr>
          <a:xfrm>
            <a:off x="882779" y="4653810"/>
            <a:ext cx="4504317" cy="2152563"/>
          </a:xfrm>
          <a:prstGeom prst="rect">
            <a:avLst/>
          </a:prstGeom>
          <a:noFill/>
          <a:ln>
            <a:noFill/>
          </a:ln>
        </p:spPr>
      </p:pic>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2" name="Shape 1802"/>
        <p:cNvGrpSpPr/>
        <p:nvPr/>
      </p:nvGrpSpPr>
      <p:grpSpPr>
        <a:xfrm>
          <a:off x="0" y="0"/>
          <a:ext cx="0" cy="0"/>
          <a:chOff x="0" y="0"/>
          <a:chExt cx="0" cy="0"/>
        </a:xfrm>
      </p:grpSpPr>
      <p:sp>
        <p:nvSpPr>
          <p:cNvPr id="1803" name="Shape 180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804" name="Shape 180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Promissory Note</a:t>
            </a:r>
          </a:p>
        </p:txBody>
      </p:sp>
      <p:sp>
        <p:nvSpPr>
          <p:cNvPr id="1805" name="Shape 1805"/>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806" name="Shape 180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1" name="Shape 1811"/>
        <p:cNvGrpSpPr/>
        <p:nvPr/>
      </p:nvGrpSpPr>
      <p:grpSpPr>
        <a:xfrm>
          <a:off x="0" y="0"/>
          <a:ext cx="0" cy="0"/>
          <a:chOff x="0" y="0"/>
          <a:chExt cx="0" cy="0"/>
        </a:xfrm>
      </p:grpSpPr>
      <p:sp>
        <p:nvSpPr>
          <p:cNvPr id="1812" name="Shape 1812"/>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13" name="Shape 181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14" name="Shape 1814"/>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15" name="Shape 181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16" name="Shape 1816"/>
          <p:cNvSpPr txBox="1"/>
          <p:nvPr>
            <p:ph idx="1" type="body"/>
          </p:nvPr>
        </p:nvSpPr>
        <p:spPr>
          <a:xfrm>
            <a:off x="557962" y="1180215"/>
            <a:ext cx="8229600"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800" u="none" cap="none" strike="noStrike">
                <a:solidFill>
                  <a:srgbClr val="363534"/>
                </a:solidFill>
                <a:latin typeface="Arial"/>
                <a:ea typeface="Arial"/>
                <a:cs typeface="Arial"/>
                <a:sym typeface="Arial"/>
              </a:rPr>
              <a:t>Steps to associate the Amortization Schedule to the Debt Account:</a:t>
            </a: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800" u="none" cap="none" strike="noStrike">
                <a:solidFill>
                  <a:srgbClr val="363534"/>
                </a:solidFill>
                <a:latin typeface="Arial"/>
                <a:ea typeface="Arial"/>
                <a:cs typeface="Arial"/>
                <a:sym typeface="Arial"/>
              </a:rPr>
              <a:t>Navigate to the Debt Account Query and search for the Debt Account Number</a:t>
            </a: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800" u="none" cap="none" strike="noStrike">
                <a:solidFill>
                  <a:srgbClr val="363534"/>
                </a:solidFill>
                <a:latin typeface="Arial"/>
                <a:ea typeface="Arial"/>
                <a:cs typeface="Arial"/>
                <a:sym typeface="Arial"/>
              </a:rPr>
              <a:t>Select the record and click Details</a:t>
            </a: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800" u="none" cap="none" strike="noStrike">
                <a:solidFill>
                  <a:srgbClr val="363534"/>
                </a:solidFill>
                <a:latin typeface="Arial"/>
                <a:ea typeface="Arial"/>
                <a:cs typeface="Arial"/>
                <a:sym typeface="Arial"/>
              </a:rPr>
              <a:t>Click the Amend Document button</a:t>
            </a: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371475" lvl="1" marL="914400" marR="0" rtl="0" algn="l">
              <a:lnSpc>
                <a:spcPct val="100000"/>
              </a:lnSpc>
              <a:spcBef>
                <a:spcPts val="1200"/>
              </a:spcBef>
              <a:spcAft>
                <a:spcPts val="0"/>
              </a:spcAft>
              <a:buClr>
                <a:srgbClr val="C00000"/>
              </a:buClr>
              <a:buFont typeface="Arial"/>
              <a:buNone/>
            </a:pPr>
            <a:r>
              <a:t/>
            </a:r>
            <a:endParaRPr b="0" baseline="0" i="0" sz="1800" u="none" cap="none" strike="noStrike">
              <a:solidFill>
                <a:srgbClr val="363534"/>
              </a:solidFill>
              <a:latin typeface="Arial"/>
              <a:ea typeface="Arial"/>
              <a:cs typeface="Arial"/>
              <a:sym typeface="Arial"/>
            </a:endParaRPr>
          </a:p>
          <a:p>
            <a:pPr indent="-457200" lvl="1" marL="914400" marR="0" rtl="0" algn="l">
              <a:lnSpc>
                <a:spcPct val="100000"/>
              </a:lnSpc>
              <a:spcBef>
                <a:spcPts val="1200"/>
              </a:spcBef>
              <a:spcAft>
                <a:spcPts val="0"/>
              </a:spcAft>
              <a:buClr>
                <a:srgbClr val="C00000"/>
              </a:buClr>
              <a:buSzPct val="75000"/>
              <a:buFont typeface="Arial"/>
              <a:buAutoNum type="arabicPeriod"/>
            </a:pPr>
            <a:r>
              <a:rPr b="0" baseline="0" i="0" lang="en-US" sz="1800" u="none" cap="none" strike="noStrike">
                <a:solidFill>
                  <a:srgbClr val="363534"/>
                </a:solidFill>
                <a:latin typeface="Arial"/>
                <a:ea typeface="Arial"/>
                <a:cs typeface="Arial"/>
                <a:sym typeface="Arial"/>
              </a:rPr>
              <a:t>Click Generate to create an Amendment Number and click OK</a:t>
            </a:r>
          </a:p>
          <a:p>
            <a:pPr indent="-150018" lvl="0" marL="171450" marR="0" rtl="0" algn="l">
              <a:lnSpc>
                <a:spcPct val="80000"/>
              </a:lnSpc>
              <a:spcBef>
                <a:spcPts val="12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pic>
        <p:nvPicPr>
          <p:cNvPr id="1817" name="Shape 1817"/>
          <p:cNvPicPr preferRelativeResize="0"/>
          <p:nvPr/>
        </p:nvPicPr>
        <p:blipFill rotWithShape="1">
          <a:blip r:embed="rId3">
            <a:alphaModFix/>
          </a:blip>
          <a:srcRect b="0" l="0" r="0" t="0"/>
          <a:stretch/>
        </p:blipFill>
        <p:spPr>
          <a:xfrm>
            <a:off x="1370012" y="3121984"/>
            <a:ext cx="6402387" cy="2400300"/>
          </a:xfrm>
          <a:prstGeom prst="rect">
            <a:avLst/>
          </a:prstGeom>
          <a:noFill/>
          <a:ln>
            <a:noFill/>
          </a:ln>
        </p:spPr>
      </p:pic>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2" name="Shape 1822"/>
        <p:cNvGrpSpPr/>
        <p:nvPr/>
      </p:nvGrpSpPr>
      <p:grpSpPr>
        <a:xfrm>
          <a:off x="0" y="0"/>
          <a:ext cx="0" cy="0"/>
          <a:chOff x="0" y="0"/>
          <a:chExt cx="0" cy="0"/>
        </a:xfrm>
      </p:grpSpPr>
      <p:sp>
        <p:nvSpPr>
          <p:cNvPr id="1823" name="Shape 1823"/>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24" name="Shape 182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25" name="Shape 1825"/>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26" name="Shape 182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27" name="Shape 1827"/>
          <p:cNvSpPr txBox="1"/>
          <p:nvPr>
            <p:ph idx="1" type="body"/>
          </p:nvPr>
        </p:nvSpPr>
        <p:spPr>
          <a:xfrm>
            <a:off x="547329" y="1084520"/>
            <a:ext cx="8229600"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800" u="none" cap="none" strike="noStrike">
                <a:solidFill>
                  <a:srgbClr val="363534"/>
                </a:solidFill>
                <a:latin typeface="Arial"/>
                <a:ea typeface="Arial"/>
                <a:cs typeface="Arial"/>
                <a:sym typeface="Arial"/>
              </a:rPr>
              <a:t>Steps to associate the Amortization Schedule to the Debt Account:</a:t>
            </a:r>
          </a:p>
          <a:p>
            <a:pPr indent="-457200" lvl="1" marL="914400" marR="0" rtl="0" algn="l">
              <a:lnSpc>
                <a:spcPct val="100000"/>
              </a:lnSpc>
              <a:spcBef>
                <a:spcPts val="1200"/>
              </a:spcBef>
              <a:spcAft>
                <a:spcPts val="0"/>
              </a:spcAft>
              <a:buClr>
                <a:srgbClr val="C00000"/>
              </a:buClr>
              <a:buSzPct val="75000"/>
              <a:buFont typeface="Arial"/>
              <a:buAutoNum type="arabicPeriod" startAt="5"/>
            </a:pPr>
            <a:r>
              <a:rPr b="0" baseline="0" i="0" lang="en-US" sz="1800" u="none" cap="none" strike="noStrike">
                <a:solidFill>
                  <a:srgbClr val="363534"/>
                </a:solidFill>
                <a:latin typeface="Arial"/>
                <a:ea typeface="Arial"/>
                <a:cs typeface="Arial"/>
                <a:sym typeface="Arial"/>
              </a:rPr>
              <a:t>Enter an Amendment Justification on the Header tab</a:t>
            </a:r>
          </a:p>
          <a:p>
            <a:pPr indent="-457200" lvl="1" marL="914400" marR="0" rtl="0" algn="l">
              <a:lnSpc>
                <a:spcPct val="100000"/>
              </a:lnSpc>
              <a:spcBef>
                <a:spcPts val="1200"/>
              </a:spcBef>
              <a:spcAft>
                <a:spcPts val="0"/>
              </a:spcAft>
              <a:buClr>
                <a:srgbClr val="C00000"/>
              </a:buClr>
              <a:buSzPct val="75000"/>
              <a:buFont typeface="Arial"/>
              <a:buAutoNum type="arabicPeriod" startAt="5"/>
            </a:pPr>
            <a:r>
              <a:rPr b="0" baseline="0" i="0" lang="en-US" sz="1800" u="none" cap="none" strike="noStrike">
                <a:solidFill>
                  <a:srgbClr val="363534"/>
                </a:solidFill>
                <a:latin typeface="Arial"/>
                <a:ea typeface="Arial"/>
                <a:cs typeface="Arial"/>
                <a:sym typeface="Arial"/>
              </a:rPr>
              <a:t>Navigate to the Accounting Lines tab and perform the following updates:</a:t>
            </a:r>
          </a:p>
          <a:p>
            <a:pPr indent="-365760" lvl="2" marL="1280160" marR="0" rtl="0" algn="l">
              <a:lnSpc>
                <a:spcPct val="100000"/>
              </a:lnSpc>
              <a:spcBef>
                <a:spcPts val="9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Maintain Transaction Type = 01</a:t>
            </a:r>
          </a:p>
          <a:p>
            <a:pPr indent="-368935" lvl="3" marL="1626235" marR="0" rtl="0" algn="l">
              <a:lnSpc>
                <a:spcPct val="100000"/>
              </a:lnSpc>
              <a:spcBef>
                <a:spcPts val="600"/>
              </a:spcBef>
              <a:spcAft>
                <a:spcPts val="0"/>
              </a:spcAft>
              <a:buClr>
                <a:srgbClr val="C00000"/>
              </a:buClr>
              <a:buSzPct val="75000"/>
              <a:buFont typeface="Noto Sans Symbols"/>
              <a:buChar char="•"/>
            </a:pPr>
            <a:r>
              <a:rPr b="0" baseline="0" i="0" lang="en-US" sz="1500" u="none" cap="none" strike="noStrike">
                <a:solidFill>
                  <a:srgbClr val="363534"/>
                </a:solidFill>
                <a:latin typeface="Arial"/>
                <a:ea typeface="Arial"/>
                <a:cs typeface="Arial"/>
                <a:sym typeface="Arial"/>
              </a:rPr>
              <a:t>Note: The TT will be updated to 02 when the signed Promissory Note is received and attached to the DA</a:t>
            </a:r>
          </a:p>
          <a:p>
            <a:pPr indent="-365760" lvl="2" marL="1280160" marR="0" rtl="0" algn="l">
              <a:lnSpc>
                <a:spcPct val="100000"/>
              </a:lnSpc>
              <a:spcBef>
                <a:spcPts val="6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Populate the Amortization Schedule with the Amortization Schedule Code </a:t>
            </a:r>
          </a:p>
          <a:p>
            <a:pPr indent="-457200" lvl="1" marL="914400" marR="0" rtl="0" algn="l">
              <a:lnSpc>
                <a:spcPct val="100000"/>
              </a:lnSpc>
              <a:spcBef>
                <a:spcPts val="900"/>
              </a:spcBef>
              <a:spcAft>
                <a:spcPts val="0"/>
              </a:spcAft>
              <a:buClr>
                <a:srgbClr val="C00000"/>
              </a:buClr>
              <a:buSzPct val="75000"/>
              <a:buFont typeface="Arial"/>
              <a:buAutoNum type="arabicPeriod" startAt="5"/>
            </a:pPr>
            <a:r>
              <a:rPr b="0" baseline="0" i="0" lang="en-US" sz="1800" u="none" cap="none" strike="noStrike">
                <a:solidFill>
                  <a:srgbClr val="363534"/>
                </a:solidFill>
                <a:latin typeface="Arial"/>
                <a:ea typeface="Arial"/>
                <a:cs typeface="Arial"/>
                <a:sym typeface="Arial"/>
              </a:rPr>
              <a:t>Verify and Submit the DA Amendment</a:t>
            </a:r>
          </a:p>
          <a:p>
            <a:pPr indent="-1041400" lvl="2" marL="1946275" marR="0" rtl="0" algn="l">
              <a:lnSpc>
                <a:spcPct val="100000"/>
              </a:lnSpc>
              <a:spcBef>
                <a:spcPts val="1200"/>
              </a:spcBef>
              <a:spcAft>
                <a:spcPts val="0"/>
              </a:spcAft>
              <a:buClr>
                <a:srgbClr val="C00000"/>
              </a:buClr>
              <a:buFont typeface="Noto Sans Symbols"/>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12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pic>
        <p:nvPicPr>
          <p:cNvPr id="1828" name="Shape 1828"/>
          <p:cNvPicPr preferRelativeResize="0"/>
          <p:nvPr/>
        </p:nvPicPr>
        <p:blipFill rotWithShape="1">
          <a:blip r:embed="rId3">
            <a:alphaModFix/>
          </a:blip>
          <a:srcRect b="0" l="0" r="0" t="0"/>
          <a:stretch/>
        </p:blipFill>
        <p:spPr>
          <a:xfrm>
            <a:off x="1200150" y="4263037"/>
            <a:ext cx="5991224" cy="2290514"/>
          </a:xfrm>
          <a:prstGeom prst="rect">
            <a:avLst/>
          </a:prstGeom>
          <a:noFill/>
          <a:ln>
            <a:noFill/>
          </a:ln>
        </p:spPr>
      </p:pic>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3" name="Shape 1833"/>
        <p:cNvGrpSpPr/>
        <p:nvPr/>
      </p:nvGrpSpPr>
      <p:grpSpPr>
        <a:xfrm>
          <a:off x="0" y="0"/>
          <a:ext cx="0" cy="0"/>
          <a:chOff x="0" y="0"/>
          <a:chExt cx="0" cy="0"/>
        </a:xfrm>
      </p:grpSpPr>
      <p:sp>
        <p:nvSpPr>
          <p:cNvPr id="1834" name="Shape 183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1835" name="Shape 183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36" name="Shape 183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37" name="Shape 1837"/>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3:  Associate an Amortization Schedule to a Debt Account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p:nvPr/>
        </p:nvSpPr>
        <p:spPr>
          <a:xfrm>
            <a:off x="393404" y="1584250"/>
            <a:ext cx="8750595" cy="1605515"/>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48" name="Shape 34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49" name="Shape 349"/>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Characteristics</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Document Overview</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Claim Initiation Process</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Entity and Queries</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350" name="Shape 35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1" name="Shape 351"/>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2" name="Shape 1842"/>
        <p:cNvGrpSpPr/>
        <p:nvPr/>
      </p:nvGrpSpPr>
      <p:grpSpPr>
        <a:xfrm>
          <a:off x="0" y="0"/>
          <a:ext cx="0" cy="0"/>
          <a:chOff x="0" y="0"/>
          <a:chExt cx="0" cy="0"/>
        </a:xfrm>
      </p:grpSpPr>
      <p:sp>
        <p:nvSpPr>
          <p:cNvPr id="1843" name="Shape 1843"/>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a:t>
            </a:r>
          </a:p>
        </p:txBody>
      </p:sp>
      <p:sp>
        <p:nvSpPr>
          <p:cNvPr id="1844" name="Shape 1844"/>
          <p:cNvSpPr txBox="1"/>
          <p:nvPr>
            <p:ph idx="1" type="body"/>
          </p:nvPr>
        </p:nvSpPr>
        <p:spPr>
          <a:xfrm>
            <a:off x="568595" y="1137683"/>
            <a:ext cx="8229600"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Promissory Note Report:</a:t>
            </a:r>
          </a:p>
          <a:p>
            <a:pPr indent="-177800" lvl="1" marL="50800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Contains </a:t>
            </a:r>
            <a:r>
              <a:rPr b="0" baseline="0" i="0" lang="en-US" sz="1600" u="sng" cap="none" strike="noStrike">
                <a:solidFill>
                  <a:srgbClr val="363534"/>
                </a:solidFill>
                <a:latin typeface="Arial"/>
                <a:ea typeface="Arial"/>
                <a:cs typeface="Arial"/>
                <a:sym typeface="Arial"/>
              </a:rPr>
              <a:t>detailed installment payment schedule</a:t>
            </a:r>
            <a:r>
              <a:rPr b="0" baseline="0" i="0" lang="en-US" sz="1600" u="none" cap="none" strike="noStrike">
                <a:solidFill>
                  <a:srgbClr val="363534"/>
                </a:solidFill>
                <a:latin typeface="Arial"/>
                <a:ea typeface="Arial"/>
                <a:cs typeface="Arial"/>
                <a:sym typeface="Arial"/>
              </a:rPr>
              <a:t> from the Pegasys Amortization Schedule, including: </a:t>
            </a: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Number of payments</a:t>
            </a: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Amount of the payments due</a:t>
            </a: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Payment due dates</a:t>
            </a:r>
          </a:p>
          <a:p>
            <a:pPr indent="-177800" lvl="1" marL="50800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Generated via the Pegasys Promissory Note report</a:t>
            </a: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Report consists of 3 sections: </a:t>
            </a:r>
          </a:p>
          <a:p>
            <a:pPr indent="-342900" lvl="3" marL="1143000" marR="0" rtl="0" algn="l">
              <a:lnSpc>
                <a:spcPct val="100000"/>
              </a:lnSpc>
              <a:spcBef>
                <a:spcPts val="1200"/>
              </a:spcBef>
              <a:spcAft>
                <a:spcPts val="0"/>
              </a:spcAft>
              <a:buClr>
                <a:srgbClr val="E31937"/>
              </a:buClr>
              <a:buSzPct val="75000"/>
              <a:buFont typeface="Arial"/>
              <a:buAutoNum type="arabicPeriod"/>
            </a:pPr>
            <a:r>
              <a:rPr b="0" baseline="0" i="0" lang="en-US" sz="1600" u="none" cap="none" strike="noStrike">
                <a:solidFill>
                  <a:srgbClr val="363534"/>
                </a:solidFill>
                <a:latin typeface="Arial"/>
                <a:ea typeface="Arial"/>
                <a:cs typeface="Arial"/>
                <a:sym typeface="Arial"/>
              </a:rPr>
              <a:t>Letter to the Debtor</a:t>
            </a:r>
          </a:p>
          <a:p>
            <a:pPr indent="-342900" lvl="3" marL="1143000" marR="0" rtl="0" algn="l">
              <a:lnSpc>
                <a:spcPct val="100000"/>
              </a:lnSpc>
              <a:spcBef>
                <a:spcPts val="1200"/>
              </a:spcBef>
              <a:spcAft>
                <a:spcPts val="0"/>
              </a:spcAft>
              <a:buClr>
                <a:srgbClr val="E31937"/>
              </a:buClr>
              <a:buSzPct val="75000"/>
              <a:buFont typeface="Arial"/>
              <a:buAutoNum type="arabicPeriod"/>
            </a:pPr>
            <a:r>
              <a:rPr b="0" baseline="0" i="0" lang="en-US" sz="1600" u="none" cap="none" strike="noStrike">
                <a:solidFill>
                  <a:srgbClr val="363534"/>
                </a:solidFill>
                <a:latin typeface="Arial"/>
                <a:ea typeface="Arial"/>
                <a:cs typeface="Arial"/>
                <a:sym typeface="Arial"/>
              </a:rPr>
              <a:t>Payment Agreement Document</a:t>
            </a:r>
          </a:p>
          <a:p>
            <a:pPr indent="-342900" lvl="3" marL="1143000" marR="0" rtl="0" algn="l">
              <a:lnSpc>
                <a:spcPct val="100000"/>
              </a:lnSpc>
              <a:spcBef>
                <a:spcPts val="1200"/>
              </a:spcBef>
              <a:spcAft>
                <a:spcPts val="0"/>
              </a:spcAft>
              <a:buClr>
                <a:srgbClr val="E31937"/>
              </a:buClr>
              <a:buSzPct val="75000"/>
              <a:buFont typeface="Arial"/>
              <a:buAutoNum type="arabicPeriod"/>
            </a:pPr>
            <a:r>
              <a:rPr b="0" baseline="0" i="0" lang="en-US" sz="1600" u="none" cap="none" strike="noStrike">
                <a:solidFill>
                  <a:srgbClr val="363534"/>
                </a:solidFill>
                <a:latin typeface="Arial"/>
                <a:ea typeface="Arial"/>
                <a:cs typeface="Arial"/>
                <a:sym typeface="Arial"/>
              </a:rPr>
              <a:t>Payment Schedule</a:t>
            </a:r>
          </a:p>
          <a:p>
            <a:pPr indent="-177800" lvl="1" marL="50800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GSA has the debtor sign, notarize, and return the Promissory Note, resulting in a legally binding document between GSA and the debtor</a:t>
            </a:r>
          </a:p>
          <a:p>
            <a:pPr indent="-180975" lvl="1" marL="434975" marR="0" rtl="0" algn="l">
              <a:lnSpc>
                <a:spcPct val="100000"/>
              </a:lnSpc>
              <a:spcBef>
                <a:spcPts val="1200"/>
              </a:spcBef>
              <a:spcAft>
                <a:spcPts val="0"/>
              </a:spcAft>
              <a:buClr>
                <a:srgbClr val="E31937"/>
              </a:buClr>
              <a:buSzPct val="75000"/>
              <a:buFont typeface="Noto Sans Symbols"/>
              <a:buChar char="•"/>
            </a:pPr>
            <a:r>
              <a:rPr b="1" baseline="0" i="0" lang="en-US" sz="1600" u="sng" cap="none" strike="noStrike">
                <a:solidFill>
                  <a:srgbClr val="363534"/>
                </a:solidFill>
                <a:latin typeface="Arial"/>
                <a:ea typeface="Arial"/>
                <a:cs typeface="Arial"/>
                <a:sym typeface="Arial"/>
              </a:rPr>
              <a:t>Only activated once signed, notarized, and returned by the debtor</a:t>
            </a:r>
          </a:p>
          <a:p>
            <a:pPr indent="-200818" lvl="0" marL="231775" marR="0" rtl="0" algn="l">
              <a:lnSpc>
                <a:spcPct val="80000"/>
              </a:lnSpc>
              <a:spcBef>
                <a:spcPts val="7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845" name="Shape 184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46" name="Shape 1846"/>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47" name="Shape 184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2" name="Shape 1852"/>
        <p:cNvGrpSpPr/>
        <p:nvPr/>
      </p:nvGrpSpPr>
      <p:grpSpPr>
        <a:xfrm>
          <a:off x="0" y="0"/>
          <a:ext cx="0" cy="0"/>
          <a:chOff x="0" y="0"/>
          <a:chExt cx="0" cy="0"/>
        </a:xfrm>
      </p:grpSpPr>
      <p:sp>
        <p:nvSpPr>
          <p:cNvPr id="1853" name="Shape 1853"/>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54" name="Shape 185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55" name="Shape 1855"/>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56" name="Shape 18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57" name="Shape 1857"/>
          <p:cNvSpPr/>
          <p:nvPr/>
        </p:nvSpPr>
        <p:spPr>
          <a:xfrm>
            <a:off x="926801" y="1921511"/>
            <a:ext cx="1189916" cy="779369"/>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40"/>
              </a:spcAft>
              <a:buSzPct val="25000"/>
              <a:buNone/>
            </a:pPr>
            <a:r>
              <a:rPr b="0" baseline="0" i="0" lang="en-US" sz="1200" u="none" cap="none" strike="noStrike">
                <a:solidFill>
                  <a:schemeClr val="lt1"/>
                </a:solidFill>
                <a:latin typeface="Arial"/>
                <a:ea typeface="Arial"/>
                <a:cs typeface="Arial"/>
                <a:sym typeface="Arial"/>
              </a:rPr>
              <a:t>GSA establishes Amortization Schedule</a:t>
            </a:r>
          </a:p>
        </p:txBody>
      </p:sp>
      <p:sp>
        <p:nvSpPr>
          <p:cNvPr id="1858" name="Shape 1858"/>
          <p:cNvSpPr/>
          <p:nvPr/>
        </p:nvSpPr>
        <p:spPr>
          <a:xfrm>
            <a:off x="2294817" y="2097477"/>
            <a:ext cx="534298" cy="427437"/>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859" name="Shape 1859"/>
          <p:cNvSpPr/>
          <p:nvPr/>
        </p:nvSpPr>
        <p:spPr>
          <a:xfrm>
            <a:off x="3007215" y="1915458"/>
            <a:ext cx="1201350" cy="791475"/>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40"/>
              </a:spcAft>
              <a:buSzPct val="25000"/>
              <a:buNone/>
            </a:pPr>
            <a:r>
              <a:rPr b="0" baseline="0" i="0" lang="en-US" sz="1200" u="none" cap="none" strike="noStrike">
                <a:solidFill>
                  <a:schemeClr val="lt1"/>
                </a:solidFill>
                <a:latin typeface="Arial"/>
                <a:ea typeface="Arial"/>
                <a:cs typeface="Arial"/>
                <a:sym typeface="Arial"/>
              </a:rPr>
              <a:t>GSA Generates Promissory Note Report</a:t>
            </a:r>
          </a:p>
        </p:txBody>
      </p:sp>
      <p:sp>
        <p:nvSpPr>
          <p:cNvPr id="1860" name="Shape 1860"/>
          <p:cNvSpPr/>
          <p:nvPr/>
        </p:nvSpPr>
        <p:spPr>
          <a:xfrm>
            <a:off x="4386664" y="2097477"/>
            <a:ext cx="534298" cy="427437"/>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861" name="Shape 1861"/>
          <p:cNvSpPr/>
          <p:nvPr/>
        </p:nvSpPr>
        <p:spPr>
          <a:xfrm>
            <a:off x="5099062" y="1912091"/>
            <a:ext cx="1213016" cy="798209"/>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40"/>
              </a:spcAft>
              <a:buSzPct val="25000"/>
              <a:buNone/>
            </a:pPr>
            <a:r>
              <a:rPr b="0" baseline="0" i="0" lang="en-US" sz="1200" u="none" cap="none" strike="noStrike">
                <a:solidFill>
                  <a:schemeClr val="lt1"/>
                </a:solidFill>
                <a:latin typeface="Arial"/>
                <a:ea typeface="Arial"/>
                <a:cs typeface="Arial"/>
                <a:sym typeface="Arial"/>
              </a:rPr>
              <a:t>GSA Receives Signed Acceptance of Promissory Note from Debtor</a:t>
            </a:r>
          </a:p>
        </p:txBody>
      </p:sp>
      <p:sp>
        <p:nvSpPr>
          <p:cNvPr id="1862" name="Shape 1862"/>
          <p:cNvSpPr/>
          <p:nvPr/>
        </p:nvSpPr>
        <p:spPr>
          <a:xfrm>
            <a:off x="6490178" y="2097477"/>
            <a:ext cx="534298" cy="427437"/>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863" name="Shape 1863"/>
          <p:cNvSpPr/>
          <p:nvPr/>
        </p:nvSpPr>
        <p:spPr>
          <a:xfrm>
            <a:off x="7202575" y="1913133"/>
            <a:ext cx="1206000" cy="796124"/>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40"/>
              </a:spcAft>
              <a:buSzPct val="25000"/>
              <a:buNone/>
            </a:pPr>
            <a:r>
              <a:rPr b="0" baseline="0" i="0" lang="en-US" sz="1200" u="none" cap="none" strike="noStrike">
                <a:solidFill>
                  <a:schemeClr val="lt1"/>
                </a:solidFill>
                <a:latin typeface="Arial"/>
                <a:ea typeface="Arial"/>
                <a:cs typeface="Arial"/>
                <a:sym typeface="Arial"/>
              </a:rPr>
              <a:t>Promissory Note Activation</a:t>
            </a:r>
          </a:p>
        </p:txBody>
      </p:sp>
      <p:sp>
        <p:nvSpPr>
          <p:cNvPr id="1864" name="Shape 1864"/>
          <p:cNvSpPr/>
          <p:nvPr/>
        </p:nvSpPr>
        <p:spPr>
          <a:xfrm>
            <a:off x="5330455" y="2555949"/>
            <a:ext cx="4377070" cy="2834758"/>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Attach notarized Promissory Note to DA</a:t>
            </a:r>
          </a:p>
          <a:p>
            <a:pPr indent="-114300" lvl="1" marL="114300" marR="0" rtl="0" algn="l">
              <a:lnSpc>
                <a:spcPct val="75000"/>
              </a:lnSpc>
              <a:spcBef>
                <a:spcPts val="12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Re-associate Amortization Schedule to DA</a:t>
            </a:r>
          </a:p>
          <a:p>
            <a:pPr indent="-114300" lvl="1" marL="114300" marR="0" rtl="0" algn="l">
              <a:lnSpc>
                <a:spcPct val="75000"/>
              </a:lnSpc>
              <a:spcBef>
                <a:spcPts val="12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Update Transaction Type for loans receivable</a:t>
            </a:r>
          </a:p>
          <a:p>
            <a:pPr indent="-114300" lvl="1" marL="114300" marR="0" rtl="0" algn="l">
              <a:lnSpc>
                <a:spcPct val="75000"/>
              </a:lnSpc>
              <a:spcBef>
                <a:spcPts val="120"/>
              </a:spcBef>
              <a:spcAft>
                <a:spcPts val="12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Suspend additional IP&amp;A assessment and Dunning while Promissory Note is active</a:t>
            </a:r>
          </a:p>
        </p:txBody>
      </p:sp>
      <p:sp>
        <p:nvSpPr>
          <p:cNvPr id="1865" name="Shape 1865"/>
          <p:cNvSpPr/>
          <p:nvPr/>
        </p:nvSpPr>
        <p:spPr>
          <a:xfrm>
            <a:off x="-102828" y="2434856"/>
            <a:ext cx="4377070" cy="2151322"/>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12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GSA associates Amortization Schedule to DA</a:t>
            </a:r>
          </a:p>
        </p:txBody>
      </p:sp>
      <p:sp>
        <p:nvSpPr>
          <p:cNvPr id="1866" name="Shape 1866"/>
          <p:cNvSpPr/>
          <p:nvPr/>
        </p:nvSpPr>
        <p:spPr>
          <a:xfrm>
            <a:off x="2042066" y="2714848"/>
            <a:ext cx="4377070" cy="2151322"/>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GSA sends Promissory Note to Debtor</a:t>
            </a:r>
          </a:p>
          <a:p>
            <a:pPr indent="-114300" lvl="1" marL="114300" marR="0" rtl="0" algn="l">
              <a:lnSpc>
                <a:spcPct val="75000"/>
              </a:lnSpc>
              <a:spcBef>
                <a:spcPts val="120"/>
              </a:spcBef>
              <a:spcAft>
                <a:spcPts val="120"/>
              </a:spcAft>
              <a:buClr>
                <a:schemeClr val="dk1"/>
              </a:buClr>
              <a:buSzPct val="100000"/>
              <a:buFont typeface="Arial"/>
              <a:buChar char="•"/>
            </a:pPr>
            <a:r>
              <a:rPr b="0" baseline="0" i="0" lang="en-US" sz="1200" u="none" cap="none" strike="noStrike">
                <a:solidFill>
                  <a:schemeClr val="dk1"/>
                </a:solidFill>
                <a:latin typeface="Arial"/>
                <a:ea typeface="Arial"/>
                <a:cs typeface="Arial"/>
                <a:sym typeface="Arial"/>
              </a:rPr>
              <a:t>GSA disassociates Amortization Schedule from DA</a:t>
            </a:r>
          </a:p>
        </p:txBody>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1" name="Shape 1871"/>
        <p:cNvGrpSpPr/>
        <p:nvPr/>
      </p:nvGrpSpPr>
      <p:grpSpPr>
        <a:xfrm>
          <a:off x="0" y="0"/>
          <a:ext cx="0" cy="0"/>
          <a:chOff x="0" y="0"/>
          <a:chExt cx="0" cy="0"/>
        </a:xfrm>
      </p:grpSpPr>
      <p:sp>
        <p:nvSpPr>
          <p:cNvPr id="1872" name="Shape 1872"/>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73" name="Shape 187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74" name="Shape 1874"/>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75" name="Shape 18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76" name="Shape 1876"/>
          <p:cNvSpPr txBox="1"/>
          <p:nvPr>
            <p:ph idx="1" type="body"/>
          </p:nvPr>
        </p:nvSpPr>
        <p:spPr>
          <a:xfrm>
            <a:off x="536697" y="1754373"/>
            <a:ext cx="4407441"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6304"/>
              <a:buFont typeface="Arial"/>
              <a:buChar char="•"/>
            </a:pPr>
            <a:r>
              <a:rPr b="0" baseline="0" i="0" lang="en-US" sz="2340" u="none" cap="none" strike="noStrike">
                <a:solidFill>
                  <a:srgbClr val="363534"/>
                </a:solidFill>
                <a:latin typeface="Arial"/>
                <a:ea typeface="Arial"/>
                <a:cs typeface="Arial"/>
                <a:sym typeface="Arial"/>
              </a:rPr>
              <a:t>To generate the Promissory Note, navigate to </a:t>
            </a:r>
            <a:r>
              <a:rPr b="1" baseline="0" i="0" lang="en-US" sz="2340" u="sng" cap="none" strike="noStrike">
                <a:solidFill>
                  <a:srgbClr val="363534"/>
                </a:solidFill>
                <a:latin typeface="Arial"/>
                <a:ea typeface="Arial"/>
                <a:cs typeface="Arial"/>
                <a:sym typeface="Arial"/>
              </a:rPr>
              <a:t>Utilities &gt; Reports &gt; View Reports</a:t>
            </a:r>
          </a:p>
          <a:p>
            <a:pPr indent="-171450" lvl="0" marL="171450" marR="0" rtl="0" algn="l">
              <a:lnSpc>
                <a:spcPct val="100000"/>
              </a:lnSpc>
              <a:spcBef>
                <a:spcPts val="1200"/>
              </a:spcBef>
              <a:spcAft>
                <a:spcPts val="0"/>
              </a:spcAft>
              <a:buClr>
                <a:srgbClr val="C00000"/>
              </a:buClr>
              <a:buSzPct val="76304"/>
              <a:buFont typeface="Arial"/>
              <a:buChar char="•"/>
            </a:pPr>
            <a:r>
              <a:rPr b="0" baseline="0" i="0" lang="en-US" sz="2340" u="none" cap="none" strike="noStrike">
                <a:solidFill>
                  <a:srgbClr val="363534"/>
                </a:solidFill>
                <a:latin typeface="Arial"/>
                <a:ea typeface="Arial"/>
                <a:cs typeface="Arial"/>
                <a:sym typeface="Arial"/>
              </a:rPr>
              <a:t>Drill down to the </a:t>
            </a:r>
            <a:r>
              <a:rPr b="1" baseline="0" i="0" lang="en-US" sz="2340" u="none" cap="none" strike="noStrike">
                <a:solidFill>
                  <a:srgbClr val="363534"/>
                </a:solidFill>
                <a:latin typeface="Arial"/>
                <a:ea typeface="Arial"/>
                <a:cs typeface="Arial"/>
                <a:sym typeface="Arial"/>
              </a:rPr>
              <a:t>Promissory Note </a:t>
            </a:r>
            <a:r>
              <a:rPr b="0" baseline="0" i="0" lang="en-US" sz="2340" u="none" cap="none" strike="noStrike">
                <a:solidFill>
                  <a:srgbClr val="363534"/>
                </a:solidFill>
                <a:latin typeface="Arial"/>
                <a:ea typeface="Arial"/>
                <a:cs typeface="Arial"/>
                <a:sym typeface="Arial"/>
              </a:rPr>
              <a:t>report under the Accounts Receivable section and click </a:t>
            </a:r>
            <a:r>
              <a:rPr b="1" baseline="0" i="0" lang="en-US" sz="2340" u="none" cap="none" strike="noStrike">
                <a:solidFill>
                  <a:srgbClr val="363534"/>
                </a:solidFill>
                <a:latin typeface="Arial"/>
                <a:ea typeface="Arial"/>
                <a:cs typeface="Arial"/>
                <a:sym typeface="Arial"/>
              </a:rPr>
              <a:t>Run</a:t>
            </a:r>
          </a:p>
          <a:p>
            <a:pPr indent="-35242" lvl="0" marL="171450" marR="0" rtl="0" algn="l">
              <a:lnSpc>
                <a:spcPct val="80000"/>
              </a:lnSpc>
              <a:spcBef>
                <a:spcPts val="1200"/>
              </a:spcBef>
              <a:spcAft>
                <a:spcPts val="0"/>
              </a:spcAft>
              <a:buClr>
                <a:srgbClr val="E31937"/>
              </a:buClr>
              <a:buFont typeface="Arial"/>
              <a:buNone/>
            </a:pPr>
            <a:r>
              <a:t/>
            </a:r>
            <a:endParaRPr b="0" baseline="0" i="0" sz="2860" u="none" cap="none" strike="noStrike">
              <a:solidFill>
                <a:srgbClr val="363534"/>
              </a:solidFill>
              <a:latin typeface="Arial"/>
              <a:ea typeface="Arial"/>
              <a:cs typeface="Arial"/>
              <a:sym typeface="Arial"/>
            </a:endParaRPr>
          </a:p>
          <a:p>
            <a:pPr indent="-35242" lvl="0" marL="171450" marR="0" rtl="0" algn="l">
              <a:lnSpc>
                <a:spcPct val="80000"/>
              </a:lnSpc>
              <a:spcBef>
                <a:spcPts val="600"/>
              </a:spcBef>
              <a:spcAft>
                <a:spcPts val="0"/>
              </a:spcAft>
              <a:buClr>
                <a:srgbClr val="E31937"/>
              </a:buClr>
              <a:buFont typeface="Arial"/>
              <a:buNone/>
            </a:pPr>
            <a:r>
              <a:t/>
            </a:r>
            <a:endParaRPr b="0" baseline="0" i="0" sz="2860" u="none" cap="none" strike="noStrike">
              <a:solidFill>
                <a:srgbClr val="363534"/>
              </a:solidFill>
              <a:latin typeface="Arial"/>
              <a:ea typeface="Arial"/>
              <a:cs typeface="Arial"/>
              <a:sym typeface="Arial"/>
            </a:endParaRPr>
          </a:p>
          <a:p>
            <a:pPr indent="-35242" lvl="0" marL="171450" marR="0" rtl="0" algn="l">
              <a:lnSpc>
                <a:spcPct val="80000"/>
              </a:lnSpc>
              <a:spcBef>
                <a:spcPts val="600"/>
              </a:spcBef>
              <a:spcAft>
                <a:spcPts val="0"/>
              </a:spcAft>
              <a:buClr>
                <a:srgbClr val="E31937"/>
              </a:buClr>
              <a:buFont typeface="Arial"/>
              <a:buNone/>
            </a:pPr>
            <a:r>
              <a:t/>
            </a:r>
            <a:endParaRPr b="0" baseline="0" i="0" sz="2860" u="none" cap="none" strike="noStrike">
              <a:solidFill>
                <a:srgbClr val="363534"/>
              </a:solidFill>
              <a:latin typeface="Arial"/>
              <a:ea typeface="Arial"/>
              <a:cs typeface="Arial"/>
              <a:sym typeface="Arial"/>
            </a:endParaRPr>
          </a:p>
          <a:p>
            <a:pPr indent="-22860" lvl="0" marL="171450" marR="0" rtl="0" algn="l">
              <a:lnSpc>
                <a:spcPct val="80000"/>
              </a:lnSpc>
              <a:spcBef>
                <a:spcPts val="600"/>
              </a:spcBef>
              <a:spcAft>
                <a:spcPts val="0"/>
              </a:spcAft>
              <a:buClr>
                <a:srgbClr val="E31937"/>
              </a:buClr>
              <a:buFont typeface="Arial"/>
              <a:buNone/>
            </a:pPr>
            <a:r>
              <a:t/>
            </a:r>
            <a:endParaRPr b="0" baseline="0" i="0" sz="3120" u="none" cap="none" strike="noStrike">
              <a:solidFill>
                <a:srgbClr val="363534"/>
              </a:solidFill>
              <a:latin typeface="Arial"/>
              <a:ea typeface="Arial"/>
              <a:cs typeface="Arial"/>
              <a:sym typeface="Arial"/>
            </a:endParaRPr>
          </a:p>
          <a:p>
            <a:pPr indent="-191531" lvl="0" marL="231775" marR="0" rtl="0" algn="l">
              <a:lnSpc>
                <a:spcPct val="80000"/>
              </a:lnSpc>
              <a:spcBef>
                <a:spcPts val="169"/>
              </a:spcBef>
              <a:spcAft>
                <a:spcPts val="0"/>
              </a:spcAft>
              <a:buClr>
                <a:srgbClr val="AF242B"/>
              </a:buClr>
              <a:buFont typeface="Noto Sans Symbols"/>
              <a:buNone/>
            </a:pPr>
            <a:r>
              <a:t/>
            </a:r>
            <a:endParaRPr b="0" baseline="0" i="0" sz="845" u="none" cap="none" strike="noStrike">
              <a:solidFill>
                <a:schemeClr val="dk1"/>
              </a:solidFill>
              <a:latin typeface="Arial"/>
              <a:ea typeface="Arial"/>
              <a:cs typeface="Arial"/>
              <a:sym typeface="Arial"/>
            </a:endParaRPr>
          </a:p>
        </p:txBody>
      </p:sp>
      <p:pic>
        <p:nvPicPr>
          <p:cNvPr id="1877" name="Shape 1877"/>
          <p:cNvPicPr preferRelativeResize="0"/>
          <p:nvPr/>
        </p:nvPicPr>
        <p:blipFill rotWithShape="1">
          <a:blip r:embed="rId3">
            <a:alphaModFix/>
          </a:blip>
          <a:srcRect b="0" l="0" r="0" t="0"/>
          <a:stretch/>
        </p:blipFill>
        <p:spPr>
          <a:xfrm>
            <a:off x="5094546" y="1435395"/>
            <a:ext cx="2682173" cy="4784651"/>
          </a:xfrm>
          <a:prstGeom prst="rect">
            <a:avLst/>
          </a:prstGeom>
          <a:noFill/>
          <a:ln>
            <a:noFill/>
          </a:ln>
        </p:spPr>
      </p:pic>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2" name="Shape 1882"/>
        <p:cNvGrpSpPr/>
        <p:nvPr/>
      </p:nvGrpSpPr>
      <p:grpSpPr>
        <a:xfrm>
          <a:off x="0" y="0"/>
          <a:ext cx="0" cy="0"/>
          <a:chOff x="0" y="0"/>
          <a:chExt cx="0" cy="0"/>
        </a:xfrm>
      </p:grpSpPr>
      <p:sp>
        <p:nvSpPr>
          <p:cNvPr id="1883" name="Shape 1883"/>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84" name="Shape 188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85" name="Shape 1885"/>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86" name="Shape 18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87" name="Shape 1887"/>
          <p:cNvSpPr txBox="1"/>
          <p:nvPr>
            <p:ph idx="1" type="body"/>
          </p:nvPr>
        </p:nvSpPr>
        <p:spPr>
          <a:xfrm>
            <a:off x="544795" y="1275908"/>
            <a:ext cx="7841757" cy="3636335"/>
          </a:xfrm>
          <a:prstGeom prst="rect">
            <a:avLst/>
          </a:prstGeom>
          <a:noFill/>
          <a:ln>
            <a:noFill/>
          </a:ln>
        </p:spPr>
        <p:txBody>
          <a:bodyPr anchorCtr="0" anchor="t" bIns="45700" lIns="91425" rIns="91425" tIns="45700">
            <a:noAutofit/>
          </a:bodyPr>
          <a:lstStyle/>
          <a:p>
            <a:pPr indent="-171450" lvl="0" marL="171450" marR="0" rtl="0" algn="l">
              <a:lnSpc>
                <a:spcPct val="120000"/>
              </a:lnSpc>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Enter the following:</a:t>
            </a:r>
          </a:p>
          <a:p>
            <a:pPr indent="-177800" lvl="1" marL="508000" marR="0" rtl="0" algn="l">
              <a:lnSpc>
                <a:spcPct val="120000"/>
              </a:lnSpc>
              <a:spcBef>
                <a:spcPts val="12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Debt Account Number</a:t>
            </a:r>
          </a:p>
          <a:p>
            <a:pPr indent="-177800" lvl="1" marL="508000" marR="0" rtl="0" algn="l">
              <a:lnSpc>
                <a:spcPct val="120000"/>
              </a:lnSpc>
              <a:spcBef>
                <a:spcPts val="12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Promissory Note Text Code</a:t>
            </a:r>
          </a:p>
          <a:p>
            <a:pPr indent="-180975" lvl="2" marL="854075" marR="0" rtl="0" algn="l">
              <a:lnSpc>
                <a:spcPct val="12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Indicates the structure and text that should be printed on the report</a:t>
            </a:r>
          </a:p>
          <a:p>
            <a:pPr indent="-76200" lvl="0" marL="171450" marR="0" rtl="0" algn="l">
              <a:spcBef>
                <a:spcPts val="1200"/>
              </a:spcBef>
              <a:spcAft>
                <a:spcPts val="0"/>
              </a:spcAft>
              <a:buClr>
                <a:srgbClr val="E31937"/>
              </a:buClr>
              <a:buFont typeface="Arial"/>
              <a:buNone/>
            </a:pPr>
            <a:r>
              <a:t/>
            </a:r>
            <a:endParaRPr b="0" baseline="0" i="0" sz="2000" u="none" cap="none" strike="noStrike">
              <a:solidFill>
                <a:srgbClr val="363534"/>
              </a:solidFill>
              <a:latin typeface="Arial"/>
              <a:ea typeface="Arial"/>
              <a:cs typeface="Arial"/>
              <a:sym typeface="Arial"/>
            </a:endParaRPr>
          </a:p>
          <a:p>
            <a:pPr indent="-76200" lvl="0" marL="171450" marR="0" rtl="0" algn="l">
              <a:spcBef>
                <a:spcPts val="600"/>
              </a:spcBef>
              <a:spcAft>
                <a:spcPts val="0"/>
              </a:spcAft>
              <a:buClr>
                <a:srgbClr val="E31937"/>
              </a:buClr>
              <a:buFont typeface="Arial"/>
              <a:buNone/>
            </a:pPr>
            <a:r>
              <a:t/>
            </a:r>
            <a:endParaRPr b="0" baseline="0" i="0" sz="2000" u="none" cap="none" strike="noStrike">
              <a:solidFill>
                <a:srgbClr val="363534"/>
              </a:solidFill>
              <a:latin typeface="Arial"/>
              <a:ea typeface="Arial"/>
              <a:cs typeface="Arial"/>
              <a:sym typeface="Arial"/>
            </a:endParaRPr>
          </a:p>
          <a:p>
            <a:pPr indent="-198437" lvl="0" marL="231775" marR="0" rtl="0" algn="l">
              <a:spcBef>
                <a:spcPts val="140"/>
              </a:spcBef>
              <a:spcAft>
                <a:spcPts val="0"/>
              </a:spcAft>
              <a:buClr>
                <a:srgbClr val="AF242B"/>
              </a:buClr>
              <a:buFont typeface="Noto Sans Symbols"/>
              <a:buNone/>
            </a:pPr>
            <a:r>
              <a:t/>
            </a:r>
            <a:endParaRPr b="0" baseline="0" i="0" sz="700" u="none" cap="none" strike="noStrike">
              <a:solidFill>
                <a:schemeClr val="dk1"/>
              </a:solidFill>
              <a:latin typeface="Arial"/>
              <a:ea typeface="Arial"/>
              <a:cs typeface="Arial"/>
              <a:sym typeface="Arial"/>
            </a:endParaRPr>
          </a:p>
        </p:txBody>
      </p:sp>
      <p:pic>
        <p:nvPicPr>
          <p:cNvPr id="1888" name="Shape 1888"/>
          <p:cNvPicPr preferRelativeResize="0"/>
          <p:nvPr/>
        </p:nvPicPr>
        <p:blipFill rotWithShape="1">
          <a:blip r:embed="rId3">
            <a:alphaModFix/>
          </a:blip>
          <a:srcRect b="0" l="0" r="0" t="0"/>
          <a:stretch/>
        </p:blipFill>
        <p:spPr>
          <a:xfrm>
            <a:off x="834642" y="3073363"/>
            <a:ext cx="6978080" cy="2947404"/>
          </a:xfrm>
          <a:prstGeom prst="rect">
            <a:avLst/>
          </a:prstGeom>
          <a:noFill/>
          <a:ln>
            <a:noFill/>
          </a:ln>
        </p:spPr>
      </p:pic>
    </p:spTree>
  </p:cSld>
  <p:clrMapOvr>
    <a:masterClrMapping/>
  </p:clrMapOvr>
  <p:transition spd="slow">
    <p:cut/>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3" name="Shape 1893"/>
        <p:cNvGrpSpPr/>
        <p:nvPr/>
      </p:nvGrpSpPr>
      <p:grpSpPr>
        <a:xfrm>
          <a:off x="0" y="0"/>
          <a:ext cx="0" cy="0"/>
          <a:chOff x="0" y="0"/>
          <a:chExt cx="0" cy="0"/>
        </a:xfrm>
      </p:grpSpPr>
      <p:sp>
        <p:nvSpPr>
          <p:cNvPr id="1894" name="Shape 1894"/>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895" name="Shape 189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96" name="Shape 1896"/>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897" name="Shape 189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98" name="Shape 1898"/>
          <p:cNvSpPr txBox="1"/>
          <p:nvPr>
            <p:ph idx="1" type="body"/>
          </p:nvPr>
        </p:nvSpPr>
        <p:spPr>
          <a:xfrm>
            <a:off x="544795" y="1275908"/>
            <a:ext cx="7841757" cy="3636335"/>
          </a:xfrm>
          <a:prstGeom prst="rect">
            <a:avLst/>
          </a:prstGeom>
          <a:noFill/>
          <a:ln>
            <a:noFill/>
          </a:ln>
        </p:spPr>
        <p:txBody>
          <a:bodyPr anchorCtr="0" anchor="t" bIns="45700" lIns="91425" rIns="91425" tIns="45700">
            <a:noAutofit/>
          </a:bodyPr>
          <a:lstStyle/>
          <a:p>
            <a:pPr indent="-171450" lvl="0" marL="171450" marR="0" rtl="0" algn="l">
              <a:lnSpc>
                <a:spcPct val="120000"/>
              </a:lnSpc>
              <a:spcBef>
                <a:spcPts val="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To retrieve the Promissory Note report output:</a:t>
            </a:r>
          </a:p>
          <a:p>
            <a:pPr indent="-177800" lvl="1" marL="508000" marR="0" rtl="0" algn="l">
              <a:lnSpc>
                <a:spcPct val="12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Click Refresh</a:t>
            </a:r>
          </a:p>
          <a:p>
            <a:pPr indent="-177800" lvl="1" marL="508000" marR="0" rtl="0" algn="l">
              <a:lnSpc>
                <a:spcPct val="12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Select the most recent completed report</a:t>
            </a:r>
          </a:p>
          <a:p>
            <a:pPr indent="-177800" lvl="1" marL="508000" marR="0" rtl="0" algn="l">
              <a:lnSpc>
                <a:spcPct val="12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Click the </a:t>
            </a:r>
            <a:r>
              <a:rPr b="1" baseline="0" i="0" lang="en-US" sz="1800" u="none" cap="none" strike="noStrike">
                <a:solidFill>
                  <a:srgbClr val="363534"/>
                </a:solidFill>
                <a:latin typeface="Arial"/>
                <a:ea typeface="Arial"/>
                <a:cs typeface="Arial"/>
                <a:sym typeface="Arial"/>
              </a:rPr>
              <a:t>Output</a:t>
            </a:r>
            <a:r>
              <a:rPr b="0" baseline="0" i="0" lang="en-US" sz="1800" u="none" cap="none" strike="noStrike">
                <a:solidFill>
                  <a:srgbClr val="363534"/>
                </a:solidFill>
                <a:latin typeface="Arial"/>
                <a:ea typeface="Arial"/>
                <a:cs typeface="Arial"/>
                <a:sym typeface="Arial"/>
              </a:rPr>
              <a:t> button</a:t>
            </a: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pic>
        <p:nvPicPr>
          <p:cNvPr id="1899" name="Shape 1899"/>
          <p:cNvPicPr preferRelativeResize="0"/>
          <p:nvPr/>
        </p:nvPicPr>
        <p:blipFill rotWithShape="1">
          <a:blip r:embed="rId3">
            <a:alphaModFix/>
          </a:blip>
          <a:srcRect b="0" l="0" r="0" t="0"/>
          <a:stretch/>
        </p:blipFill>
        <p:spPr>
          <a:xfrm>
            <a:off x="750885" y="3264710"/>
            <a:ext cx="7640637" cy="2581274"/>
          </a:xfrm>
          <a:prstGeom prst="rect">
            <a:avLst/>
          </a:prstGeom>
          <a:noFill/>
          <a:ln>
            <a:noFill/>
          </a:ln>
        </p:spPr>
      </p:pic>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4" name="Shape 1904"/>
        <p:cNvGrpSpPr/>
        <p:nvPr/>
      </p:nvGrpSpPr>
      <p:grpSpPr>
        <a:xfrm>
          <a:off x="0" y="0"/>
          <a:ext cx="0" cy="0"/>
          <a:chOff x="0" y="0"/>
          <a:chExt cx="0" cy="0"/>
        </a:xfrm>
      </p:grpSpPr>
      <p:sp>
        <p:nvSpPr>
          <p:cNvPr id="1905" name="Shape 1905"/>
          <p:cNvSpPr txBox="1"/>
          <p:nvPr/>
        </p:nvSpPr>
        <p:spPr>
          <a:xfrm>
            <a:off x="393404" y="1162090"/>
            <a:ext cx="8750596" cy="287771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Once the Promissory Note is generated and sent to the Debtor, GSA/USDA must:</a:t>
            </a:r>
          </a:p>
          <a:p>
            <a:pPr indent="-285750" lvl="1" marL="742950" marR="0" rtl="0" algn="l">
              <a:spcBef>
                <a:spcPts val="12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Disassociate the Amortization Schedule </a:t>
            </a:r>
            <a:r>
              <a:rPr b="0" baseline="0" i="0" lang="en-US" sz="1600" u="none" cap="none" strike="noStrike">
                <a:solidFill>
                  <a:schemeClr val="dk1"/>
                </a:solidFill>
                <a:latin typeface="Arial"/>
                <a:ea typeface="Arial"/>
                <a:cs typeface="Arial"/>
                <a:sym typeface="Arial"/>
              </a:rPr>
              <a:t>from the DA by removing the Amortization Schedule reference from the DA accounting line until…</a:t>
            </a:r>
          </a:p>
          <a:p>
            <a:pPr indent="-285750" lvl="2" marL="120015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GSA receives the </a:t>
            </a:r>
            <a:r>
              <a:rPr b="0" baseline="0" i="0" lang="en-US" sz="1600" u="sng" cap="none" strike="noStrike">
                <a:solidFill>
                  <a:schemeClr val="dk1"/>
                </a:solidFill>
                <a:latin typeface="Arial"/>
                <a:ea typeface="Arial"/>
                <a:cs typeface="Arial"/>
                <a:sym typeface="Arial"/>
              </a:rPr>
              <a:t>signed/notarized Promissory Note</a:t>
            </a:r>
          </a:p>
          <a:p>
            <a:pPr indent="-285750" lvl="2" marL="120015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Ensures the </a:t>
            </a:r>
            <a:r>
              <a:rPr b="0" baseline="0" i="0" lang="en-US" sz="1600" u="sng" cap="none" strike="noStrike">
                <a:solidFill>
                  <a:schemeClr val="dk1"/>
                </a:solidFill>
                <a:latin typeface="Arial"/>
                <a:ea typeface="Arial"/>
                <a:cs typeface="Arial"/>
                <a:sym typeface="Arial"/>
              </a:rPr>
              <a:t>Promissory Note remains inactive</a:t>
            </a:r>
            <a:r>
              <a:rPr b="0" baseline="0" i="0" lang="en-US" sz="1600" u="none" cap="none" strike="noStrike">
                <a:solidFill>
                  <a:schemeClr val="dk1"/>
                </a:solidFill>
                <a:latin typeface="Arial"/>
                <a:ea typeface="Arial"/>
                <a:cs typeface="Arial"/>
                <a:sym typeface="Arial"/>
              </a:rPr>
              <a:t> </a:t>
            </a:r>
          </a:p>
          <a:p>
            <a:pPr indent="-285750" lvl="2" marL="285750" marR="0" rtl="0" algn="l">
              <a:spcBef>
                <a:spcPts val="120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The final steps required for GSA/USDA to complete the </a:t>
            </a:r>
            <a:r>
              <a:rPr b="1" baseline="0" i="0" lang="en-US" sz="1800" u="sng" cap="none" strike="noStrike">
                <a:solidFill>
                  <a:schemeClr val="dk1"/>
                </a:solidFill>
                <a:latin typeface="Arial"/>
                <a:ea typeface="Arial"/>
                <a:cs typeface="Arial"/>
                <a:sym typeface="Arial"/>
              </a:rPr>
              <a:t>Promissory Note activation </a:t>
            </a:r>
            <a:r>
              <a:rPr b="0" baseline="0" i="0" lang="en-US" sz="1800" u="none" cap="none" strike="noStrike">
                <a:solidFill>
                  <a:schemeClr val="dk1"/>
                </a:solidFill>
                <a:latin typeface="Arial"/>
                <a:ea typeface="Arial"/>
                <a:cs typeface="Arial"/>
                <a:sym typeface="Arial"/>
              </a:rPr>
              <a:t>are listed in the highlighted section</a:t>
            </a:r>
          </a:p>
          <a:p>
            <a:pPr indent="0" lvl="0" marL="0" marR="0" rtl="0" algn="l">
              <a:spcBef>
                <a:spcPts val="60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1906" name="Shape 1906"/>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907" name="Shape 1907"/>
          <p:cNvSpPr txBox="1"/>
          <p:nvPr>
            <p:ph idx="12" type="sldNum"/>
          </p:nvPr>
        </p:nvSpPr>
        <p:spPr>
          <a:xfrm>
            <a:off x="-144150" y="62071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08" name="Shape 1908"/>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909" name="Shape 1909"/>
          <p:cNvSpPr txBox="1"/>
          <p:nvPr>
            <p:ph idx="11" type="ftr"/>
          </p:nvPr>
        </p:nvSpPr>
        <p:spPr>
          <a:xfrm>
            <a:off x="457200" y="65151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10" name="Shape 1910"/>
          <p:cNvSpPr/>
          <p:nvPr/>
        </p:nvSpPr>
        <p:spPr>
          <a:xfrm>
            <a:off x="444793" y="3836783"/>
            <a:ext cx="1098882" cy="719744"/>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20"/>
              </a:spcAft>
              <a:buNone/>
            </a:pPr>
            <a:r>
              <a:t/>
            </a:r>
            <a:endParaRPr b="0" baseline="0" i="0" sz="1100" u="none" cap="none" strike="noStrike">
              <a:solidFill>
                <a:schemeClr val="lt1"/>
              </a:solidFill>
              <a:latin typeface="Arial"/>
              <a:ea typeface="Arial"/>
              <a:cs typeface="Arial"/>
              <a:sym typeface="Arial"/>
            </a:endParaRPr>
          </a:p>
        </p:txBody>
      </p:sp>
      <p:sp>
        <p:nvSpPr>
          <p:cNvPr id="1911" name="Shape 1911"/>
          <p:cNvSpPr/>
          <p:nvPr/>
        </p:nvSpPr>
        <p:spPr>
          <a:xfrm>
            <a:off x="1708150" y="3999287"/>
            <a:ext cx="493421" cy="394736"/>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912" name="Shape 1912"/>
          <p:cNvSpPr/>
          <p:nvPr/>
        </p:nvSpPr>
        <p:spPr>
          <a:xfrm>
            <a:off x="2366047" y="3831194"/>
            <a:ext cx="1109442" cy="730924"/>
          </a:xfrm>
          <a:prstGeom prst="roundRect">
            <a:avLst>
              <a:gd fmla="val 16667" name="adj"/>
            </a:avLst>
          </a:prstGeom>
          <a:solidFill>
            <a:schemeClr val="accent6"/>
          </a:solidFill>
          <a:ln>
            <a:noFill/>
          </a:ln>
        </p:spPr>
        <p:txBody>
          <a:bodyPr anchorCtr="0" anchor="ctr" bIns="45700" lIns="91425" rIns="91425" tIns="45700">
            <a:noAutofit/>
          </a:bodyPr>
          <a:lstStyle/>
          <a:p>
            <a:pPr indent="0" lvl="0" marL="0" marR="0" rtl="0" algn="ctr">
              <a:lnSpc>
                <a:spcPct val="85000"/>
              </a:lnSpc>
              <a:spcBef>
                <a:spcPts val="0"/>
              </a:spcBef>
              <a:spcAft>
                <a:spcPts val="220"/>
              </a:spcAft>
              <a:buSzPct val="25000"/>
              <a:buNone/>
            </a:pPr>
            <a:r>
              <a:rPr b="0" baseline="0" i="0" lang="en-US" sz="1100" u="none" cap="none" strike="noStrike">
                <a:solidFill>
                  <a:schemeClr val="lt1"/>
                </a:solidFill>
                <a:latin typeface="Arial"/>
                <a:ea typeface="Arial"/>
                <a:cs typeface="Arial"/>
                <a:sym typeface="Arial"/>
              </a:rPr>
              <a:t>GSA generates Promissory Note Report</a:t>
            </a:r>
          </a:p>
        </p:txBody>
      </p:sp>
      <p:sp>
        <p:nvSpPr>
          <p:cNvPr id="1913" name="Shape 1913"/>
          <p:cNvSpPr/>
          <p:nvPr/>
        </p:nvSpPr>
        <p:spPr>
          <a:xfrm>
            <a:off x="3639962" y="3999287"/>
            <a:ext cx="493421" cy="394736"/>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914" name="Shape 1914"/>
          <p:cNvSpPr/>
          <p:nvPr/>
        </p:nvSpPr>
        <p:spPr>
          <a:xfrm>
            <a:off x="4297858" y="3828085"/>
            <a:ext cx="1120215" cy="737141"/>
          </a:xfrm>
          <a:prstGeom prst="roundRect">
            <a:avLst>
              <a:gd fmla="val 16667" name="adj"/>
            </a:avLst>
          </a:prstGeom>
          <a:solidFill>
            <a:schemeClr val="accent6"/>
          </a:solidFill>
          <a:ln>
            <a:noFill/>
          </a:ln>
        </p:spPr>
        <p:txBody>
          <a:bodyPr anchorCtr="0" anchor="ctr" bIns="45700" lIns="91425" rIns="91425" tIns="45700">
            <a:noAutofit/>
          </a:bodyPr>
          <a:lstStyle/>
          <a:p>
            <a:pPr indent="0" lvl="0" marL="0" marR="0" rtl="0" algn="ctr">
              <a:lnSpc>
                <a:spcPct val="85000"/>
              </a:lnSpc>
              <a:spcBef>
                <a:spcPts val="0"/>
              </a:spcBef>
              <a:spcAft>
                <a:spcPts val="220"/>
              </a:spcAft>
              <a:buSzPct val="25000"/>
              <a:buNone/>
            </a:pPr>
            <a:r>
              <a:rPr b="0" baseline="0" i="0" lang="en-US" sz="1100" u="none" cap="none" strike="noStrike">
                <a:solidFill>
                  <a:schemeClr val="lt1"/>
                </a:solidFill>
                <a:latin typeface="Arial"/>
                <a:ea typeface="Arial"/>
                <a:cs typeface="Arial"/>
                <a:sym typeface="Arial"/>
              </a:rPr>
              <a:t>GSA Receives Signed Acceptance of Promissory Note from Debtor</a:t>
            </a:r>
          </a:p>
        </p:txBody>
      </p:sp>
      <p:sp>
        <p:nvSpPr>
          <p:cNvPr id="1915" name="Shape 1915"/>
          <p:cNvSpPr/>
          <p:nvPr/>
        </p:nvSpPr>
        <p:spPr>
          <a:xfrm>
            <a:off x="5582548" y="3999287"/>
            <a:ext cx="493421" cy="394736"/>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1916" name="Shape 1916"/>
          <p:cNvSpPr/>
          <p:nvPr/>
        </p:nvSpPr>
        <p:spPr>
          <a:xfrm>
            <a:off x="6240444" y="3829046"/>
            <a:ext cx="1113734" cy="73521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20"/>
              </a:spcAft>
              <a:buSzPct val="25000"/>
              <a:buNone/>
            </a:pPr>
            <a:r>
              <a:rPr b="0" baseline="0" i="0" lang="en-US" sz="1100" u="none" cap="none" strike="noStrike">
                <a:solidFill>
                  <a:schemeClr val="lt1"/>
                </a:solidFill>
                <a:latin typeface="Arial"/>
                <a:ea typeface="Arial"/>
                <a:cs typeface="Arial"/>
                <a:sym typeface="Arial"/>
              </a:rPr>
              <a:t>Promissory Note Activation</a:t>
            </a:r>
          </a:p>
        </p:txBody>
      </p:sp>
      <p:sp>
        <p:nvSpPr>
          <p:cNvPr id="1917" name="Shape 1917"/>
          <p:cNvSpPr/>
          <p:nvPr/>
        </p:nvSpPr>
        <p:spPr>
          <a:xfrm>
            <a:off x="4256567" y="4432683"/>
            <a:ext cx="3880882" cy="2473252"/>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Attach notarized Promissory Note to DA</a:t>
            </a:r>
          </a:p>
          <a:p>
            <a:pPr indent="-114300" lvl="1" marL="114300" marR="0" rtl="0" algn="l">
              <a:lnSpc>
                <a:spcPct val="75000"/>
              </a:lnSpc>
              <a:spcBef>
                <a:spcPts val="110"/>
              </a:spcBef>
              <a:spcAft>
                <a:spcPts val="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Re-associate Amortization Schedule to DA</a:t>
            </a:r>
          </a:p>
          <a:p>
            <a:pPr indent="-114300" lvl="1" marL="114300" marR="0" rtl="0" algn="l">
              <a:lnSpc>
                <a:spcPct val="75000"/>
              </a:lnSpc>
              <a:spcBef>
                <a:spcPts val="110"/>
              </a:spcBef>
              <a:spcAft>
                <a:spcPts val="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Update Transaction Type for loans receivable</a:t>
            </a:r>
          </a:p>
          <a:p>
            <a:pPr indent="-114300" lvl="1" marL="114300" marR="0" rtl="0" algn="l">
              <a:lnSpc>
                <a:spcPct val="75000"/>
              </a:lnSpc>
              <a:spcBef>
                <a:spcPts val="110"/>
              </a:spcBef>
              <a:spcAft>
                <a:spcPts val="11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Suspend additional IP&amp;A assessment and Dunning while Promissory Note is active</a:t>
            </a:r>
          </a:p>
        </p:txBody>
      </p:sp>
      <p:sp>
        <p:nvSpPr>
          <p:cNvPr id="1918" name="Shape 1918"/>
          <p:cNvSpPr/>
          <p:nvPr/>
        </p:nvSpPr>
        <p:spPr>
          <a:xfrm>
            <a:off x="1321980" y="4612760"/>
            <a:ext cx="3829493" cy="1772090"/>
          </a:xfrm>
          <a:custGeom>
            <a:pathLst>
              <a:path extrusionOk="0" h="120000" w="120000">
                <a:moveTo>
                  <a:pt x="0" y="0"/>
                </a:moveTo>
                <a:lnTo>
                  <a:pt x="120000" y="0"/>
                </a:lnTo>
                <a:lnTo>
                  <a:pt x="120000" y="119999"/>
                </a:lnTo>
                <a:lnTo>
                  <a:pt x="0" y="119999"/>
                </a:lnTo>
                <a:close/>
              </a:path>
              <a:path extrusionOk="0" fill="none" h="120000" w="120000">
                <a:moveTo>
                  <a:pt x="-9999" y="0"/>
                </a:moveTo>
                <a:close/>
                <a:lnTo>
                  <a:pt x="-9999" y="119999"/>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GSA sends Promissory Note to Debtor</a:t>
            </a:r>
          </a:p>
          <a:p>
            <a:pPr indent="-114300" lvl="1" marL="114300" marR="0" rtl="0" algn="l">
              <a:lnSpc>
                <a:spcPct val="75000"/>
              </a:lnSpc>
              <a:spcBef>
                <a:spcPts val="110"/>
              </a:spcBef>
              <a:spcAft>
                <a:spcPts val="110"/>
              </a:spcAft>
              <a:buClr>
                <a:schemeClr val="dk1"/>
              </a:buClr>
              <a:buSzPct val="100000"/>
              <a:buFont typeface="Arial"/>
              <a:buChar char="•"/>
            </a:pPr>
            <a:r>
              <a:rPr b="0" baseline="0" i="0" lang="en-US" sz="1100" u="none" cap="none" strike="noStrike">
                <a:solidFill>
                  <a:schemeClr val="dk1"/>
                </a:solidFill>
                <a:latin typeface="Arial"/>
                <a:ea typeface="Arial"/>
                <a:cs typeface="Arial"/>
                <a:sym typeface="Arial"/>
              </a:rPr>
              <a:t>GSA disassociates Amortization Schedule from DA</a:t>
            </a:r>
          </a:p>
        </p:txBody>
      </p:sp>
      <p:sp>
        <p:nvSpPr>
          <p:cNvPr id="1919" name="Shape 1919"/>
          <p:cNvSpPr/>
          <p:nvPr/>
        </p:nvSpPr>
        <p:spPr>
          <a:xfrm>
            <a:off x="4735032" y="4641112"/>
            <a:ext cx="2286000" cy="2030817"/>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4" name="Shape 1924"/>
        <p:cNvGrpSpPr/>
        <p:nvPr/>
      </p:nvGrpSpPr>
      <p:grpSpPr>
        <a:xfrm>
          <a:off x="0" y="0"/>
          <a:ext cx="0" cy="0"/>
          <a:chOff x="0" y="0"/>
          <a:chExt cx="0" cy="0"/>
        </a:xfrm>
      </p:grpSpPr>
      <p:sp>
        <p:nvSpPr>
          <p:cNvPr id="1925" name="Shape 1925"/>
          <p:cNvSpPr txBox="1"/>
          <p:nvPr>
            <p:ph type="title"/>
          </p:nvPr>
        </p:nvSpPr>
        <p:spPr>
          <a:xfrm>
            <a:off x="455612" y="331787"/>
            <a:ext cx="85760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Promissory Note Process Flow</a:t>
            </a:r>
          </a:p>
        </p:txBody>
      </p:sp>
      <p:sp>
        <p:nvSpPr>
          <p:cNvPr id="1926" name="Shape 192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27" name="Shape 1927"/>
          <p:cNvSpPr txBox="1"/>
          <p:nvPr/>
        </p:nvSpPr>
        <p:spPr>
          <a:xfrm>
            <a:off x="0" y="-157971"/>
            <a:ext cx="9144000" cy="920749"/>
          </a:xfrm>
          <a:prstGeom prst="rect">
            <a:avLst/>
          </a:prstGeom>
          <a:noFill/>
          <a:ln>
            <a:noFill/>
          </a:ln>
        </p:spPr>
        <p:txBody>
          <a:bodyPr anchorCtr="0" anchor="ctr" bIns="0" lIns="0" rIns="0" tIns="0">
            <a:noAutofit/>
          </a:bodyPr>
          <a:lstStyle/>
          <a:p>
            <a:pPr indent="0" lvl="0" marL="0" marR="0" rtl="0" algn="l">
              <a:spcBef>
                <a:spcPts val="0"/>
              </a:spcBef>
              <a:spcAft>
                <a:spcPts val="0"/>
              </a:spcAft>
              <a:buClr>
                <a:schemeClr val="dk2"/>
              </a:buClr>
              <a:buFont typeface="Arial"/>
              <a:buNone/>
            </a:pPr>
            <a:r>
              <a:t/>
            </a:r>
            <a:endParaRPr b="0" baseline="0" i="0" sz="3000" u="none" cap="none" strike="noStrike">
              <a:solidFill>
                <a:schemeClr val="dk2"/>
              </a:solidFill>
              <a:latin typeface="Arial"/>
              <a:ea typeface="Arial"/>
              <a:cs typeface="Arial"/>
              <a:sym typeface="Arial"/>
            </a:endParaRPr>
          </a:p>
        </p:txBody>
      </p:sp>
      <p:sp>
        <p:nvSpPr>
          <p:cNvPr id="1928" name="Shape 192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29" name="Shape 1929"/>
          <p:cNvSpPr txBox="1"/>
          <p:nvPr>
            <p:ph idx="1" type="body"/>
          </p:nvPr>
        </p:nvSpPr>
        <p:spPr>
          <a:xfrm>
            <a:off x="376986" y="1132809"/>
            <a:ext cx="8767013" cy="3636335"/>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800" u="none" cap="none" strike="noStrike">
                <a:solidFill>
                  <a:srgbClr val="363534"/>
                </a:solidFill>
                <a:latin typeface="Arial"/>
                <a:ea typeface="Arial"/>
                <a:cs typeface="Arial"/>
                <a:sym typeface="Arial"/>
              </a:rPr>
              <a:t>Re-associate the Amortization Schedule to the Debt Account:</a:t>
            </a:r>
          </a:p>
          <a:p>
            <a:pPr indent="-365760" lvl="2" marL="822960" marR="0" rtl="0" algn="l">
              <a:lnSpc>
                <a:spcPct val="100000"/>
              </a:lnSpc>
              <a:spcBef>
                <a:spcPts val="9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When updating the Debt Account during the Promissory Note Activation process, </a:t>
            </a:r>
            <a:r>
              <a:rPr b="0" baseline="0" i="0" lang="en-US" sz="1600" u="sng" cap="none" strike="noStrike">
                <a:solidFill>
                  <a:srgbClr val="363534"/>
                </a:solidFill>
                <a:latin typeface="Arial"/>
                <a:ea typeface="Arial"/>
                <a:cs typeface="Arial"/>
                <a:sym typeface="Arial"/>
              </a:rPr>
              <a:t>the following fields should be updated</a:t>
            </a:r>
            <a:r>
              <a:rPr b="0" baseline="0" i="0" lang="en-US" sz="1600" u="none" cap="none" strike="noStrike">
                <a:solidFill>
                  <a:srgbClr val="363534"/>
                </a:solidFill>
                <a:latin typeface="Arial"/>
                <a:ea typeface="Arial"/>
                <a:cs typeface="Arial"/>
                <a:sym typeface="Arial"/>
              </a:rPr>
              <a:t>:</a:t>
            </a:r>
          </a:p>
          <a:p>
            <a:pPr indent="-365760" lvl="2" marL="1280160" marR="0" rtl="0" algn="l">
              <a:lnSpc>
                <a:spcPct val="100000"/>
              </a:lnSpc>
              <a:spcBef>
                <a:spcPts val="6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Transaction Type = 02</a:t>
            </a:r>
          </a:p>
          <a:p>
            <a:pPr indent="-368935" lvl="3" marL="1626235" marR="0" rtl="0" algn="l">
              <a:lnSpc>
                <a:spcPct val="100000"/>
              </a:lnSpc>
              <a:spcBef>
                <a:spcPts val="600"/>
              </a:spcBef>
              <a:spcAft>
                <a:spcPts val="0"/>
              </a:spcAft>
              <a:buClr>
                <a:srgbClr val="C00000"/>
              </a:buClr>
              <a:buSzPct val="75000"/>
              <a:buFont typeface="Noto Sans Symbols"/>
              <a:buChar char="•"/>
            </a:pPr>
            <a:r>
              <a:rPr b="0" baseline="0" i="0" lang="en-US" sz="1500" u="none" cap="none" strike="noStrike">
                <a:solidFill>
                  <a:srgbClr val="363534"/>
                </a:solidFill>
                <a:latin typeface="Arial"/>
                <a:ea typeface="Arial"/>
                <a:cs typeface="Arial"/>
                <a:sym typeface="Arial"/>
              </a:rPr>
              <a:t>GL Update: Loans Receivable</a:t>
            </a:r>
          </a:p>
          <a:p>
            <a:pPr indent="-365760" lvl="2" marL="1280160" marR="0" rtl="0" algn="l">
              <a:lnSpc>
                <a:spcPct val="100000"/>
              </a:lnSpc>
              <a:spcBef>
                <a:spcPts val="6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Re-populate the Amortization Schedule with Amortization Schedule Code</a:t>
            </a:r>
          </a:p>
          <a:p>
            <a:pPr indent="-365760" lvl="2" marL="1280160" marR="0" rtl="0" algn="l">
              <a:lnSpc>
                <a:spcPct val="100000"/>
              </a:lnSpc>
              <a:spcBef>
                <a:spcPts val="600"/>
              </a:spcBef>
              <a:spcAft>
                <a:spcPts val="0"/>
              </a:spcAft>
              <a:buClr>
                <a:srgbClr val="C00000"/>
              </a:buClr>
              <a:buSzPct val="75000"/>
              <a:buFont typeface="Noto Sans Symbols"/>
              <a:buChar char="•"/>
            </a:pPr>
            <a:r>
              <a:rPr b="0" baseline="0" i="0" lang="en-US" sz="1600" u="none" cap="none" strike="noStrike">
                <a:solidFill>
                  <a:srgbClr val="363534"/>
                </a:solidFill>
                <a:latin typeface="Arial"/>
                <a:ea typeface="Arial"/>
                <a:cs typeface="Arial"/>
                <a:sym typeface="Arial"/>
              </a:rPr>
              <a:t>Set Waive Interest on Principal, Waive Admin Charge, and Waive Penalty flags to True (checked)</a:t>
            </a:r>
          </a:p>
          <a:p>
            <a:pPr indent="-368935" lvl="3" marL="1626235" marR="0" rtl="0" algn="l">
              <a:lnSpc>
                <a:spcPct val="100000"/>
              </a:lnSpc>
              <a:spcBef>
                <a:spcPts val="600"/>
              </a:spcBef>
              <a:spcAft>
                <a:spcPts val="0"/>
              </a:spcAft>
              <a:buClr>
                <a:srgbClr val="C00000"/>
              </a:buClr>
              <a:buSzPct val="75000"/>
              <a:buFont typeface="Noto Sans Symbols"/>
              <a:buChar char="•"/>
            </a:pPr>
            <a:r>
              <a:rPr b="0" baseline="0" i="0" lang="en-US" sz="1500" u="none" cap="none" strike="noStrike">
                <a:solidFill>
                  <a:srgbClr val="363534"/>
                </a:solidFill>
                <a:latin typeface="Arial"/>
                <a:ea typeface="Arial"/>
                <a:cs typeface="Arial"/>
                <a:sym typeface="Arial"/>
              </a:rPr>
              <a:t>Prevents future IP&amp;A assessment</a:t>
            </a:r>
          </a:p>
          <a:p>
            <a:pPr indent="-365760" lvl="2" marL="1280160" marR="0" rtl="0" algn="l">
              <a:lnSpc>
                <a:spcPct val="100000"/>
              </a:lnSpc>
              <a:spcBef>
                <a:spcPts val="600"/>
              </a:spcBef>
              <a:spcAft>
                <a:spcPts val="0"/>
              </a:spcAft>
              <a:buClr>
                <a:srgbClr val="C00000"/>
              </a:buClr>
              <a:buSzPct val="75000"/>
              <a:buFont typeface="Noto Sans Symbols"/>
              <a:buChar char="•"/>
            </a:pPr>
            <a:r>
              <a:rPr b="0" baseline="0" i="0" lang="en-US" sz="1500" u="none" cap="none" strike="noStrike">
                <a:solidFill>
                  <a:srgbClr val="363534"/>
                </a:solidFill>
                <a:latin typeface="Arial"/>
                <a:ea typeface="Arial"/>
                <a:cs typeface="Arial"/>
                <a:sym typeface="Arial"/>
              </a:rPr>
              <a:t>Set Dunning Print to False (unchecked)</a:t>
            </a:r>
          </a:p>
          <a:p>
            <a:pPr indent="-66675" lvl="0" marL="171450" marR="0" rtl="0" algn="l">
              <a:lnSpc>
                <a:spcPct val="80000"/>
              </a:lnSpc>
              <a:spcBef>
                <a:spcPts val="9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pic>
        <p:nvPicPr>
          <p:cNvPr id="1930" name="Shape 1930"/>
          <p:cNvPicPr preferRelativeResize="0"/>
          <p:nvPr/>
        </p:nvPicPr>
        <p:blipFill rotWithShape="1">
          <a:blip r:embed="rId3">
            <a:alphaModFix/>
          </a:blip>
          <a:srcRect b="0" l="0" r="0" t="0"/>
          <a:stretch/>
        </p:blipFill>
        <p:spPr>
          <a:xfrm>
            <a:off x="1527853" y="4234857"/>
            <a:ext cx="6088284" cy="2336059"/>
          </a:xfrm>
          <a:prstGeom prst="rect">
            <a:avLst/>
          </a:prstGeom>
          <a:noFill/>
          <a:ln>
            <a:noFill/>
          </a:ln>
        </p:spPr>
      </p:pic>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5" name="Shape 1935"/>
        <p:cNvGrpSpPr/>
        <p:nvPr/>
      </p:nvGrpSpPr>
      <p:grpSpPr>
        <a:xfrm>
          <a:off x="0" y="0"/>
          <a:ext cx="0" cy="0"/>
          <a:chOff x="0" y="0"/>
          <a:chExt cx="0" cy="0"/>
        </a:xfrm>
      </p:grpSpPr>
      <p:sp>
        <p:nvSpPr>
          <p:cNvPr id="1936" name="Shape 193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1937" name="Shape 193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38" name="Shape 19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39" name="Shape 1939"/>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4: Update Debt Account to Record Promissory Note</a:t>
            </a:r>
          </a:p>
        </p:txBody>
      </p:sp>
    </p:spTree>
  </p:cSld>
  <p:clrMapOvr>
    <a:masterClrMapping/>
  </p:clrMapOvr>
  <p:transition spd="slow">
    <p:cut/>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4" name="Shape 1944"/>
        <p:cNvGrpSpPr/>
        <p:nvPr/>
      </p:nvGrpSpPr>
      <p:grpSpPr>
        <a:xfrm>
          <a:off x="0" y="0"/>
          <a:ext cx="0" cy="0"/>
          <a:chOff x="0" y="0"/>
          <a:chExt cx="0" cy="0"/>
        </a:xfrm>
      </p:grpSpPr>
      <p:sp>
        <p:nvSpPr>
          <p:cNvPr id="1945" name="Shape 1945"/>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946" name="Shape 1946"/>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Amortization Schedule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Interest Assessment</a:t>
            </a:r>
          </a:p>
        </p:txBody>
      </p:sp>
      <p:sp>
        <p:nvSpPr>
          <p:cNvPr id="1947" name="Shape 1947"/>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948" name="Shape 194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3" name="Shape 1953"/>
        <p:cNvGrpSpPr/>
        <p:nvPr/>
      </p:nvGrpSpPr>
      <p:grpSpPr>
        <a:xfrm>
          <a:off x="0" y="0"/>
          <a:ext cx="0" cy="0"/>
          <a:chOff x="0" y="0"/>
          <a:chExt cx="0" cy="0"/>
        </a:xfrm>
      </p:grpSpPr>
      <p:sp>
        <p:nvSpPr>
          <p:cNvPr id="1954" name="Shape 195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Promissory Note Process:</a:t>
            </a:r>
            <a:br>
              <a:rPr b="1" baseline="0" i="0" lang="en-US" sz="28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Amortization Schedule Interest Assessment</a:t>
            </a:r>
          </a:p>
        </p:txBody>
      </p:sp>
      <p:sp>
        <p:nvSpPr>
          <p:cNvPr id="1955" name="Shape 1955"/>
          <p:cNvSpPr txBox="1"/>
          <p:nvPr>
            <p:ph idx="1" type="body"/>
          </p:nvPr>
        </p:nvSpPr>
        <p:spPr>
          <a:xfrm>
            <a:off x="350873" y="1067648"/>
            <a:ext cx="8726451" cy="50498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What is a Charge Line?</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 charge line is recorded on </a:t>
            </a:r>
            <a:r>
              <a:rPr b="0" baseline="0" i="0" lang="en-US" sz="1800" u="sng" cap="none" strike="noStrike">
                <a:solidFill>
                  <a:schemeClr val="dk1"/>
                </a:solidFill>
                <a:latin typeface="Arial"/>
                <a:ea typeface="Arial"/>
                <a:cs typeface="Arial"/>
                <a:sym typeface="Arial"/>
              </a:rPr>
              <a:t>the sub-tab of the Debt Account Accounting Line</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Capable of recording </a:t>
            </a:r>
            <a:r>
              <a:rPr b="0" baseline="0" i="0" lang="en-US" sz="1800" u="sng" cap="none" strike="noStrike">
                <a:solidFill>
                  <a:schemeClr val="dk1"/>
                </a:solidFill>
                <a:latin typeface="Arial"/>
                <a:ea typeface="Arial"/>
                <a:cs typeface="Arial"/>
                <a:sym typeface="Arial"/>
              </a:rPr>
              <a:t>Interest, Penalty, and Admin Charge amounts assessed against the Debt Account</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GSA/USDA will:</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Manually assess </a:t>
            </a:r>
            <a:r>
              <a:rPr b="1" baseline="0" i="0" lang="en-US" sz="1800" u="sng" cap="none" strike="noStrike">
                <a:solidFill>
                  <a:schemeClr val="dk1"/>
                </a:solidFill>
                <a:latin typeface="Arial"/>
                <a:ea typeface="Arial"/>
                <a:cs typeface="Arial"/>
                <a:sym typeface="Arial"/>
              </a:rPr>
              <a:t>interest associated with an Amortization Schedule</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Pegasys field = Amortized Interest</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 </a:t>
            </a:r>
            <a:r>
              <a:rPr b="1" baseline="0" i="0" lang="en-US" sz="1800" u="none" cap="none" strike="noStrike">
                <a:solidFill>
                  <a:schemeClr val="dk1"/>
                </a:solidFill>
                <a:latin typeface="Arial"/>
                <a:ea typeface="Arial"/>
                <a:cs typeface="Arial"/>
                <a:sym typeface="Arial"/>
              </a:rPr>
              <a:t>AROVERDUE</a:t>
            </a:r>
            <a:r>
              <a:rPr b="0" baseline="0" i="0" lang="en-US" sz="1800" u="none" cap="none" strike="noStrike">
                <a:solidFill>
                  <a:schemeClr val="dk1"/>
                </a:solidFill>
                <a:latin typeface="Arial"/>
                <a:ea typeface="Arial"/>
                <a:cs typeface="Arial"/>
                <a:sym typeface="Arial"/>
              </a:rPr>
              <a:t> to assess </a:t>
            </a:r>
            <a:r>
              <a:rPr b="0" baseline="0" i="0" lang="en-US" sz="1800" u="sng" cap="none" strike="noStrike">
                <a:solidFill>
                  <a:schemeClr val="dk1"/>
                </a:solidFill>
                <a:latin typeface="Arial"/>
                <a:ea typeface="Arial"/>
                <a:cs typeface="Arial"/>
                <a:sym typeface="Arial"/>
              </a:rPr>
              <a:t>system-calculated</a:t>
            </a:r>
            <a:r>
              <a:rPr b="0" baseline="0" i="0" lang="en-US" sz="1800" u="none" cap="none" strike="noStrike">
                <a:solidFill>
                  <a:schemeClr val="dk1"/>
                </a:solidFill>
                <a:latin typeface="Arial"/>
                <a:ea typeface="Arial"/>
                <a:cs typeface="Arial"/>
                <a:sym typeface="Arial"/>
              </a:rPr>
              <a:t> overdue IP&amp;A	</a:t>
            </a:r>
          </a:p>
          <a:p>
            <a:pPr indent="-231775" lvl="3" marL="126047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Pegasys field = Late Payment Interest</a:t>
            </a:r>
          </a:p>
        </p:txBody>
      </p:sp>
      <p:sp>
        <p:nvSpPr>
          <p:cNvPr id="1956" name="Shape 19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57" name="Shape 195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958" name="Shape 1958"/>
          <p:cNvPicPr preferRelativeResize="0"/>
          <p:nvPr/>
        </p:nvPicPr>
        <p:blipFill rotWithShape="1">
          <a:blip r:embed="rId3">
            <a:alphaModFix/>
          </a:blip>
          <a:srcRect b="0" l="0" r="0" t="0"/>
          <a:stretch/>
        </p:blipFill>
        <p:spPr>
          <a:xfrm>
            <a:off x="1905184" y="4785223"/>
            <a:ext cx="5378116" cy="172411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57" name="Shape 357"/>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Characteristics</a:t>
            </a:r>
          </a:p>
        </p:txBody>
      </p:sp>
      <p:sp>
        <p:nvSpPr>
          <p:cNvPr id="358" name="Shape 358"/>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59" name="Shape 35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3" name="Shape 1963"/>
        <p:cNvGrpSpPr/>
        <p:nvPr/>
      </p:nvGrpSpPr>
      <p:grpSpPr>
        <a:xfrm>
          <a:off x="0" y="0"/>
          <a:ext cx="0" cy="0"/>
          <a:chOff x="0" y="0"/>
          <a:chExt cx="0" cy="0"/>
        </a:xfrm>
      </p:grpSpPr>
      <p:sp>
        <p:nvSpPr>
          <p:cNvPr id="1964" name="Shape 196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Promissory Note Process:</a:t>
            </a:r>
            <a:br>
              <a:rPr b="1" baseline="0" i="0" lang="en-US" sz="28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Amortization Schedule Interest Assessment</a:t>
            </a:r>
          </a:p>
        </p:txBody>
      </p:sp>
      <p:sp>
        <p:nvSpPr>
          <p:cNvPr id="1965" name="Shape 1965"/>
          <p:cNvSpPr txBox="1"/>
          <p:nvPr>
            <p:ph idx="1" type="body"/>
          </p:nvPr>
        </p:nvSpPr>
        <p:spPr>
          <a:xfrm>
            <a:off x="350873" y="1067648"/>
            <a:ext cx="3773451" cy="50498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Interest Charge Line</a:t>
            </a:r>
          </a:p>
          <a:p>
            <a:pPr indent="-234950" lvl="1" marL="4000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Records the pre-defined </a:t>
            </a:r>
            <a:r>
              <a:rPr b="1" baseline="0" i="0" lang="en-US" sz="1600" u="sng" cap="none" strike="noStrike">
                <a:solidFill>
                  <a:schemeClr val="dk1"/>
                </a:solidFill>
                <a:latin typeface="Arial"/>
                <a:ea typeface="Arial"/>
                <a:cs typeface="Arial"/>
                <a:sym typeface="Arial"/>
              </a:rPr>
              <a:t>monthly interest amount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agreed upon in the </a:t>
            </a:r>
            <a:r>
              <a:rPr b="1" baseline="0" i="0" lang="en-US" sz="1600" u="none" cap="none" strike="noStrike">
                <a:solidFill>
                  <a:schemeClr val="dk1"/>
                </a:solidFill>
                <a:latin typeface="Arial"/>
                <a:ea typeface="Arial"/>
                <a:cs typeface="Arial"/>
                <a:sym typeface="Arial"/>
              </a:rPr>
              <a:t>Amortization Schedule </a:t>
            </a:r>
            <a:r>
              <a:rPr b="0" baseline="0" i="0" lang="en-US" sz="1600" u="none" cap="none" strike="noStrike">
                <a:solidFill>
                  <a:schemeClr val="dk1"/>
                </a:solidFill>
                <a:latin typeface="Arial"/>
                <a:ea typeface="Arial"/>
                <a:cs typeface="Arial"/>
                <a:sym typeface="Arial"/>
              </a:rPr>
              <a:t>associated to the Debt Account</a:t>
            </a:r>
          </a:p>
          <a:p>
            <a:pPr indent="-234950" lvl="1" marL="400050" marR="0" rtl="0" algn="l">
              <a:spcBef>
                <a:spcPts val="6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Characteristics:</a:t>
            </a:r>
          </a:p>
          <a:p>
            <a:pPr indent="-120650" lvl="2" marL="5143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Amounts:</a:t>
            </a:r>
          </a:p>
          <a:p>
            <a:pPr indent="-114300" lvl="3"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Amortized Interest = interest amount documented on </a:t>
            </a:r>
            <a:r>
              <a:rPr b="0" baseline="0" i="0" lang="en-US" sz="1600" u="sng" cap="none" strike="noStrike">
                <a:solidFill>
                  <a:schemeClr val="dk1"/>
                </a:solidFill>
                <a:latin typeface="Arial"/>
                <a:ea typeface="Arial"/>
                <a:cs typeface="Arial"/>
                <a:sym typeface="Arial"/>
              </a:rPr>
              <a:t>current payment from referenced Amortization Schedule Code</a:t>
            </a:r>
          </a:p>
          <a:p>
            <a:pPr indent="-114300" lvl="3"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Late Payment Interest = leave blank</a:t>
            </a:r>
          </a:p>
          <a:p>
            <a:pPr indent="-120650" lvl="2" marL="5143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 = INC</a:t>
            </a:r>
          </a:p>
          <a:p>
            <a:pPr indent="-120650" lvl="2" marL="5143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Standard Accounting Template</a:t>
            </a:r>
          </a:p>
          <a:p>
            <a:pPr indent="-120650" lvl="2" marL="514350" marR="0" rtl="0" algn="l">
              <a:spcBef>
                <a:spcPts val="600"/>
              </a:spcBef>
              <a:spcAft>
                <a:spcPts val="30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Users will manually record the Debt Account interest amount on a monthly basis</a:t>
            </a:r>
          </a:p>
        </p:txBody>
      </p:sp>
      <p:sp>
        <p:nvSpPr>
          <p:cNvPr id="1966" name="Shape 19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967" name="Shape 1967"/>
          <p:cNvPicPr preferRelativeResize="0"/>
          <p:nvPr/>
        </p:nvPicPr>
        <p:blipFill rotWithShape="1">
          <a:blip r:embed="rId3">
            <a:alphaModFix/>
          </a:blip>
          <a:srcRect b="0" l="0" r="0" t="0"/>
          <a:stretch/>
        </p:blipFill>
        <p:spPr>
          <a:xfrm>
            <a:off x="4067175" y="1261620"/>
            <a:ext cx="4881484" cy="4747293"/>
          </a:xfrm>
          <a:prstGeom prst="rect">
            <a:avLst/>
          </a:prstGeom>
          <a:noFill/>
          <a:ln>
            <a:noFill/>
          </a:ln>
        </p:spPr>
      </p:pic>
      <p:sp>
        <p:nvSpPr>
          <p:cNvPr id="1968" name="Shape 196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3" name="Shape 1973"/>
        <p:cNvGrpSpPr/>
        <p:nvPr/>
      </p:nvGrpSpPr>
      <p:grpSpPr>
        <a:xfrm>
          <a:off x="0" y="0"/>
          <a:ext cx="0" cy="0"/>
          <a:chOff x="0" y="0"/>
          <a:chExt cx="0" cy="0"/>
        </a:xfrm>
      </p:grpSpPr>
      <p:sp>
        <p:nvSpPr>
          <p:cNvPr id="1974" name="Shape 197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Promissory Note Process:</a:t>
            </a:r>
            <a:br>
              <a:rPr b="1" baseline="0" i="0" lang="en-US" sz="40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Amortization Schedule Interest Assessment</a:t>
            </a:r>
          </a:p>
        </p:txBody>
      </p:sp>
      <p:sp>
        <p:nvSpPr>
          <p:cNvPr id="1975" name="Shape 1975"/>
          <p:cNvSpPr txBox="1"/>
          <p:nvPr>
            <p:ph idx="1" type="body"/>
          </p:nvPr>
        </p:nvSpPr>
        <p:spPr>
          <a:xfrm>
            <a:off x="350873" y="1131442"/>
            <a:ext cx="8623003" cy="50498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Manual assessment of interest </a:t>
            </a:r>
            <a:r>
              <a:rPr b="0" baseline="0" i="0" lang="en-US" sz="1600" u="none" cap="none" strike="noStrike">
                <a:solidFill>
                  <a:schemeClr val="dk1"/>
                </a:solidFill>
                <a:latin typeface="Arial"/>
                <a:ea typeface="Arial"/>
                <a:cs typeface="Arial"/>
                <a:sym typeface="Arial"/>
              </a:rPr>
              <a:t>associated to an Amortization Schedule</a:t>
            </a:r>
          </a:p>
          <a:p>
            <a:pPr indent="-225425" lvl="1" marL="56832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Amend the Debt Account document via the Debt Account Query</a:t>
            </a:r>
          </a:p>
          <a:p>
            <a:pPr indent="-225425" lvl="1" marL="568325" marR="0" rtl="0" algn="l">
              <a:spcBef>
                <a:spcPts val="9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First Month’s Interest</a:t>
            </a:r>
          </a:p>
          <a:p>
            <a:pPr indent="-241300" lvl="2" marL="914400"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Add </a:t>
            </a:r>
            <a:r>
              <a:rPr b="1" baseline="0" i="0" lang="en-US" sz="1600" u="none" cap="none" strike="noStrike">
                <a:solidFill>
                  <a:schemeClr val="dk1"/>
                </a:solidFill>
                <a:latin typeface="Arial"/>
                <a:ea typeface="Arial"/>
                <a:cs typeface="Arial"/>
                <a:sym typeface="Arial"/>
              </a:rPr>
              <a:t>interest charge line </a:t>
            </a:r>
            <a:r>
              <a:rPr b="0" baseline="0" i="0" lang="en-US" sz="1600" u="none" cap="none" strike="noStrike">
                <a:solidFill>
                  <a:schemeClr val="dk1"/>
                </a:solidFill>
                <a:latin typeface="Arial"/>
                <a:ea typeface="Arial"/>
                <a:cs typeface="Arial"/>
                <a:sym typeface="Arial"/>
              </a:rPr>
              <a:t>to principal accounting line</a:t>
            </a:r>
          </a:p>
          <a:p>
            <a:pPr indent="-231775" lvl="3" marL="1260475" marR="0" rtl="0" algn="l">
              <a:spcBef>
                <a:spcPts val="9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Region 6</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Amortized Interest = Interest amount from first payment due</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 = INC</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Accounting Template = [BBFY]-06-0230-R0600000-1C00-1C000</a:t>
            </a:r>
          </a:p>
          <a:p>
            <a:pPr indent="-231775" lvl="3" marL="1260475" marR="0" rtl="0" algn="l">
              <a:spcBef>
                <a:spcPts val="9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Region 7</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Amortized Interest = Interest amount from first payment due</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 = INC</a:t>
            </a:r>
          </a:p>
          <a:p>
            <a:pPr indent="-168275" lvl="4" marL="153987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Accounting Template = [BBFY]-07-0230-R0700000-1C00-1C000</a:t>
            </a:r>
          </a:p>
          <a:p>
            <a:pPr indent="-225425" lvl="1" marL="568325" marR="0" rtl="0" algn="l">
              <a:spcBef>
                <a:spcPts val="9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Subsequent Months’ Interest</a:t>
            </a:r>
          </a:p>
          <a:p>
            <a:pPr indent="-241300" lvl="2" marL="914400"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Update existing interest charge line amount to add 1 month of interest</a:t>
            </a:r>
          </a:p>
          <a:p>
            <a:pPr indent="-158750" lvl="1" marL="568325" marR="0" rtl="0" algn="l">
              <a:spcBef>
                <a:spcPts val="900"/>
              </a:spcBef>
              <a:spcAft>
                <a:spcPts val="300"/>
              </a:spcAft>
              <a:buClr>
                <a:srgbClr val="AF242B"/>
              </a:buClr>
              <a:buFont typeface="Arial"/>
              <a:buNone/>
            </a:pPr>
            <a:r>
              <a:t/>
            </a:r>
            <a:endParaRPr b="0" baseline="0" i="0" sz="1400" u="none" cap="none" strike="noStrike">
              <a:solidFill>
                <a:schemeClr val="dk1"/>
              </a:solidFill>
              <a:latin typeface="Arial"/>
              <a:ea typeface="Arial"/>
              <a:cs typeface="Arial"/>
              <a:sym typeface="Arial"/>
            </a:endParaRPr>
          </a:p>
        </p:txBody>
      </p:sp>
      <p:sp>
        <p:nvSpPr>
          <p:cNvPr id="1976" name="Shape 197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77" name="Shape 19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2" name="Shape 1982"/>
        <p:cNvGrpSpPr/>
        <p:nvPr/>
      </p:nvGrpSpPr>
      <p:grpSpPr>
        <a:xfrm>
          <a:off x="0" y="0"/>
          <a:ext cx="0" cy="0"/>
          <a:chOff x="0" y="0"/>
          <a:chExt cx="0" cy="0"/>
        </a:xfrm>
      </p:grpSpPr>
      <p:sp>
        <p:nvSpPr>
          <p:cNvPr id="1983" name="Shape 198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Promissory Note Process:</a:t>
            </a:r>
            <a:br>
              <a:rPr b="1" baseline="0" i="0" lang="en-US" sz="40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Amortization Schedule Interest Assessment</a:t>
            </a:r>
          </a:p>
        </p:txBody>
      </p:sp>
      <p:sp>
        <p:nvSpPr>
          <p:cNvPr id="1984" name="Shape 1984"/>
          <p:cNvSpPr txBox="1"/>
          <p:nvPr>
            <p:ph idx="1" type="body"/>
          </p:nvPr>
        </p:nvSpPr>
        <p:spPr>
          <a:xfrm>
            <a:off x="350873" y="1131442"/>
            <a:ext cx="3173375" cy="50498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addition of the interest charge line updates:</a:t>
            </a:r>
          </a:p>
          <a:p>
            <a:pPr indent="-225425" lvl="1" marL="568325" marR="0" rtl="0" algn="l">
              <a:spcBef>
                <a:spcPts val="9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Original Interest Amount</a:t>
            </a:r>
          </a:p>
          <a:p>
            <a:pPr indent="-225425" lvl="1" marL="568325" marR="0" rtl="0" algn="l">
              <a:spcBef>
                <a:spcPts val="9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Outstanding Interest Amount</a:t>
            </a:r>
          </a:p>
          <a:p>
            <a:pPr indent="-225425" lvl="1" marL="568325" marR="0" rtl="0" algn="l">
              <a:spcBef>
                <a:spcPts val="9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Total Amount</a:t>
            </a:r>
          </a:p>
          <a:p>
            <a:pPr indent="-225425" lvl="1" marL="568325" marR="0" rtl="0" algn="l">
              <a:spcBef>
                <a:spcPts val="9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Total Outstanding Amount</a:t>
            </a:r>
          </a:p>
          <a:p>
            <a:pPr indent="-165100" lvl="0" marL="231775" marR="0" rtl="0" algn="l">
              <a:spcBef>
                <a:spcPts val="900"/>
              </a:spcBef>
              <a:spcAft>
                <a:spcPts val="300"/>
              </a:spcAft>
              <a:buClr>
                <a:srgbClr val="AF242B"/>
              </a:buClr>
              <a:buFont typeface="Arial"/>
              <a:buNone/>
            </a:pPr>
            <a:r>
              <a:t/>
            </a:r>
            <a:endParaRPr b="0" baseline="0" i="0" sz="1400" u="none" cap="none" strike="noStrike">
              <a:solidFill>
                <a:schemeClr val="dk1"/>
              </a:solidFill>
              <a:latin typeface="Arial"/>
              <a:ea typeface="Arial"/>
              <a:cs typeface="Arial"/>
              <a:sym typeface="Arial"/>
            </a:endParaRPr>
          </a:p>
        </p:txBody>
      </p:sp>
      <p:sp>
        <p:nvSpPr>
          <p:cNvPr id="1985" name="Shape 19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986" name="Shape 1986"/>
          <p:cNvPicPr preferRelativeResize="0"/>
          <p:nvPr/>
        </p:nvPicPr>
        <p:blipFill rotWithShape="1">
          <a:blip r:embed="rId3">
            <a:alphaModFix/>
          </a:blip>
          <a:srcRect b="0" l="0" r="0" t="0"/>
          <a:stretch/>
        </p:blipFill>
        <p:spPr>
          <a:xfrm>
            <a:off x="3615046" y="1445201"/>
            <a:ext cx="5398324" cy="4563712"/>
          </a:xfrm>
          <a:prstGeom prst="rect">
            <a:avLst/>
          </a:prstGeom>
          <a:noFill/>
          <a:ln>
            <a:noFill/>
          </a:ln>
        </p:spPr>
      </p:pic>
      <p:sp>
        <p:nvSpPr>
          <p:cNvPr id="1987" name="Shape 19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2" name="Shape 1992"/>
        <p:cNvGrpSpPr/>
        <p:nvPr/>
      </p:nvGrpSpPr>
      <p:grpSpPr>
        <a:xfrm>
          <a:off x="0" y="0"/>
          <a:ext cx="0" cy="0"/>
          <a:chOff x="0" y="0"/>
          <a:chExt cx="0" cy="0"/>
        </a:xfrm>
      </p:grpSpPr>
      <p:sp>
        <p:nvSpPr>
          <p:cNvPr id="1993" name="Shape 199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1994" name="Shape 199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95" name="Shape 19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96" name="Shape 1996"/>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5: Add interest charge line to the Debt Account based on current Amortization Schedule Payment Number</a:t>
            </a:r>
          </a:p>
        </p:txBody>
      </p:sp>
    </p:spTree>
  </p:cSld>
  <p:clrMapOvr>
    <a:masterClrMapping/>
  </p:clrMapOvr>
  <p:transition spd="slow">
    <p:cut/>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1" name="Shape 2001"/>
        <p:cNvGrpSpPr/>
        <p:nvPr/>
      </p:nvGrpSpPr>
      <p:grpSpPr>
        <a:xfrm>
          <a:off x="0" y="0"/>
          <a:ext cx="0" cy="0"/>
          <a:chOff x="0" y="0"/>
          <a:chExt cx="0" cy="0"/>
        </a:xfrm>
      </p:grpSpPr>
      <p:sp>
        <p:nvSpPr>
          <p:cNvPr id="2002" name="Shape 2002"/>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003" name="Shape 2003"/>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6:</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Collection from Debtor</a:t>
            </a:r>
          </a:p>
        </p:txBody>
      </p:sp>
      <p:sp>
        <p:nvSpPr>
          <p:cNvPr id="2004" name="Shape 200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05" name="Shape 200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0" name="Shape 2010"/>
        <p:cNvGrpSpPr/>
        <p:nvPr/>
      </p:nvGrpSpPr>
      <p:grpSpPr>
        <a:xfrm>
          <a:off x="0" y="0"/>
          <a:ext cx="0" cy="0"/>
          <a:chOff x="0" y="0"/>
          <a:chExt cx="0" cy="0"/>
        </a:xfrm>
      </p:grpSpPr>
      <p:sp>
        <p:nvSpPr>
          <p:cNvPr id="2011" name="Shape 2011"/>
          <p:cNvSpPr/>
          <p:nvPr/>
        </p:nvSpPr>
        <p:spPr>
          <a:xfrm>
            <a:off x="393405" y="3062176"/>
            <a:ext cx="8750595" cy="1903227"/>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12" name="Shape 201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2013" name="Shape 2013"/>
          <p:cNvSpPr txBox="1"/>
          <p:nvPr>
            <p:ph idx="1" type="body"/>
          </p:nvPr>
        </p:nvSpPr>
        <p:spPr>
          <a:xfrm>
            <a:off x="558208" y="1079271"/>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95275" lvl="1" marL="6254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Collection Methods</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Lockbox Collection Method</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Pay.gov Collection Method</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Manual Collection Method</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Overpayments</a:t>
            </a:r>
          </a:p>
          <a:p>
            <a:pPr indent="-288925" lvl="0" marL="28892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9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900"/>
              </a:spcBef>
              <a:spcAft>
                <a:spcPts val="45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2014" name="Shape 201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15" name="Shape 2015"/>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9" name="Shape 2019"/>
        <p:cNvGrpSpPr/>
        <p:nvPr/>
      </p:nvGrpSpPr>
      <p:grpSpPr>
        <a:xfrm>
          <a:off x="0" y="0"/>
          <a:ext cx="0" cy="0"/>
          <a:chOff x="0" y="0"/>
          <a:chExt cx="0" cy="0"/>
        </a:xfrm>
      </p:grpSpPr>
      <p:sp>
        <p:nvSpPr>
          <p:cNvPr id="2020" name="Shape 2020"/>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021" name="Shape 2021"/>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Collection Methods</a:t>
            </a:r>
          </a:p>
        </p:txBody>
      </p:sp>
      <p:sp>
        <p:nvSpPr>
          <p:cNvPr id="2022" name="Shape 2022"/>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023" name="Shape 202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8" name="Shape 2028"/>
        <p:cNvGrpSpPr/>
        <p:nvPr/>
      </p:nvGrpSpPr>
      <p:grpSpPr>
        <a:xfrm>
          <a:off x="0" y="0"/>
          <a:ext cx="0" cy="0"/>
          <a:chOff x="0" y="0"/>
          <a:chExt cx="0" cy="0"/>
        </a:xfrm>
      </p:grpSpPr>
      <p:sp>
        <p:nvSpPr>
          <p:cNvPr id="2029" name="Shape 20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a:t>
            </a:r>
          </a:p>
        </p:txBody>
      </p:sp>
      <p:sp>
        <p:nvSpPr>
          <p:cNvPr id="2030" name="Shape 2030"/>
          <p:cNvSpPr txBox="1"/>
          <p:nvPr>
            <p:ph idx="1" type="body"/>
          </p:nvPr>
        </p:nvSpPr>
        <p:spPr>
          <a:xfrm>
            <a:off x="579041" y="1122209"/>
            <a:ext cx="8229600" cy="5129732"/>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Debtor payments (i.e. collections) for Debt Accounts can be received via </a:t>
            </a:r>
            <a:r>
              <a:rPr b="0" baseline="0" i="0" lang="en-US" sz="1600" u="sng" cap="none" strike="noStrike">
                <a:solidFill>
                  <a:schemeClr val="dk1"/>
                </a:solidFill>
                <a:latin typeface="Arial"/>
                <a:ea typeface="Arial"/>
                <a:cs typeface="Arial"/>
                <a:sym typeface="Arial"/>
              </a:rPr>
              <a:t>3 methods</a:t>
            </a:r>
            <a:r>
              <a:rPr b="0" baseline="0" i="0" lang="en-US" sz="1600" u="none" cap="none" strike="noStrike">
                <a:solidFill>
                  <a:schemeClr val="dk1"/>
                </a:solidFill>
                <a:latin typeface="Arial"/>
                <a:ea typeface="Arial"/>
                <a:cs typeface="Arial"/>
                <a:sym typeface="Arial"/>
              </a:rPr>
              <a:t>:</a:t>
            </a:r>
          </a:p>
          <a:p>
            <a:pPr indent="-217487" lvl="0" marL="231775" marR="0" rtl="0" algn="l">
              <a:lnSpc>
                <a:spcPct val="100000"/>
              </a:lnSpc>
              <a:spcBef>
                <a:spcPts val="1000"/>
              </a:spcBef>
              <a:spcAft>
                <a:spcPts val="0"/>
              </a:spcAft>
              <a:buClr>
                <a:srgbClr val="C00000"/>
              </a:buClr>
              <a:buFont typeface="Arial"/>
              <a:buNone/>
            </a:pPr>
            <a:r>
              <a:t/>
            </a:r>
            <a:endParaRPr b="1" baseline="0" i="0" sz="300" u="sng" cap="none" strike="noStrike">
              <a:solidFill>
                <a:schemeClr val="dk1"/>
              </a:solidFill>
              <a:latin typeface="Arial"/>
              <a:ea typeface="Arial"/>
              <a:cs typeface="Arial"/>
              <a:sym typeface="Arial"/>
            </a:endParaRPr>
          </a:p>
          <a:p>
            <a:pPr indent="-231775" lvl="0" marL="231775" marR="0" rtl="0" algn="l">
              <a:lnSpc>
                <a:spcPct val="100000"/>
              </a:lnSpc>
              <a:spcBef>
                <a:spcPts val="10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Check – through a “Lockbox”</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Allows debtors to </a:t>
            </a:r>
            <a:r>
              <a:rPr b="0" baseline="0" i="0" lang="en-US" sz="1600" u="sng" cap="none" strike="noStrike">
                <a:solidFill>
                  <a:schemeClr val="dk1"/>
                </a:solidFill>
                <a:latin typeface="Arial"/>
                <a:ea typeface="Arial"/>
                <a:cs typeface="Arial"/>
                <a:sym typeface="Arial"/>
              </a:rPr>
              <a:t>remit checks to designated Lockbox locations</a:t>
            </a:r>
            <a:r>
              <a:rPr b="0" baseline="0" i="0" lang="en-US" sz="1600" u="none" cap="none" strike="noStrike">
                <a:solidFill>
                  <a:schemeClr val="dk1"/>
                </a:solidFill>
                <a:latin typeface="Arial"/>
                <a:ea typeface="Arial"/>
                <a:cs typeface="Arial"/>
                <a:sym typeface="Arial"/>
              </a:rPr>
              <a:t> around the country</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Lockbox Bank then </a:t>
            </a:r>
            <a:r>
              <a:rPr b="0" baseline="0" i="0" lang="en-US" sz="1600" u="sng" cap="none" strike="noStrike">
                <a:solidFill>
                  <a:schemeClr val="dk1"/>
                </a:solidFill>
                <a:latin typeface="Arial"/>
                <a:ea typeface="Arial"/>
                <a:cs typeface="Arial"/>
                <a:sym typeface="Arial"/>
              </a:rPr>
              <a:t>transmits the check to the Federal Reserve Bank</a:t>
            </a:r>
            <a:r>
              <a:rPr b="0" baseline="0" i="0" lang="en-US" sz="1600" u="none" cap="none" strike="noStrike">
                <a:solidFill>
                  <a:schemeClr val="dk1"/>
                </a:solidFill>
                <a:latin typeface="Arial"/>
                <a:ea typeface="Arial"/>
                <a:cs typeface="Arial"/>
                <a:sym typeface="Arial"/>
              </a:rPr>
              <a:t> (ECP - Electronic Check Processing) for settlement</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Lockbox interface transfers the </a:t>
            </a:r>
            <a:r>
              <a:rPr b="0" baseline="0" i="0" lang="en-US" sz="1600" u="sng" cap="none" strike="noStrike">
                <a:solidFill>
                  <a:schemeClr val="dk1"/>
                </a:solidFill>
                <a:latin typeface="Arial"/>
                <a:ea typeface="Arial"/>
                <a:cs typeface="Arial"/>
                <a:sym typeface="Arial"/>
              </a:rPr>
              <a:t>data file from GSA’s Lockbox Bank to Pegasys</a:t>
            </a:r>
          </a:p>
          <a:p>
            <a:pPr indent="14287" lvl="1" marL="0" marR="0" rtl="0" algn="l">
              <a:lnSpc>
                <a:spcPct val="100000"/>
              </a:lnSpc>
              <a:spcBef>
                <a:spcPts val="1000"/>
              </a:spcBef>
              <a:spcAft>
                <a:spcPts val="0"/>
              </a:spcAft>
              <a:buClr>
                <a:srgbClr val="C00000"/>
              </a:buClr>
              <a:buFont typeface="Arial"/>
              <a:buNone/>
            </a:pPr>
            <a:r>
              <a:t/>
            </a:r>
            <a:endParaRPr b="1" baseline="0" i="0" sz="300" u="sng" cap="none" strike="noStrike">
              <a:solidFill>
                <a:schemeClr val="dk1"/>
              </a:solidFill>
              <a:latin typeface="Arial"/>
              <a:ea typeface="Arial"/>
              <a:cs typeface="Arial"/>
              <a:sym typeface="Arial"/>
            </a:endParaRPr>
          </a:p>
          <a:p>
            <a:pPr indent="0" lvl="1" marL="0" marR="0" rtl="0" algn="l">
              <a:lnSpc>
                <a:spcPct val="100000"/>
              </a:lnSpc>
              <a:spcBef>
                <a:spcPts val="10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Credit Card – through “Pay.gov via CIR”</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sng" cap="none" strike="noStrike">
                <a:solidFill>
                  <a:schemeClr val="dk1"/>
                </a:solidFill>
                <a:latin typeface="Arial"/>
                <a:ea typeface="Arial"/>
                <a:cs typeface="Arial"/>
                <a:sym typeface="Arial"/>
              </a:rPr>
              <a:t>Online</a:t>
            </a:r>
            <a:r>
              <a:rPr b="0" baseline="0" i="0" lang="en-US" sz="1600" u="none" cap="none" strike="noStrike">
                <a:solidFill>
                  <a:schemeClr val="dk1"/>
                </a:solidFill>
                <a:latin typeface="Arial"/>
                <a:ea typeface="Arial"/>
                <a:cs typeface="Arial"/>
                <a:sym typeface="Arial"/>
              </a:rPr>
              <a:t> collection portal that allows debtors to make </a:t>
            </a:r>
            <a:r>
              <a:rPr b="0" baseline="0" i="0" lang="en-US" sz="1600" u="sng" cap="none" strike="noStrike">
                <a:solidFill>
                  <a:schemeClr val="dk1"/>
                </a:solidFill>
                <a:latin typeface="Arial"/>
                <a:ea typeface="Arial"/>
                <a:cs typeface="Arial"/>
                <a:sym typeface="Arial"/>
              </a:rPr>
              <a:t>credit card payments</a:t>
            </a:r>
            <a:r>
              <a:rPr b="0" baseline="0" i="0" lang="en-US" sz="1600" u="none" cap="none" strike="noStrike">
                <a:solidFill>
                  <a:schemeClr val="dk1"/>
                </a:solidFill>
                <a:latin typeface="Arial"/>
                <a:ea typeface="Arial"/>
                <a:cs typeface="Arial"/>
                <a:sym typeface="Arial"/>
              </a:rPr>
              <a:t> electronically to GSA</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Received via Treasury’s </a:t>
            </a:r>
            <a:r>
              <a:rPr b="0" baseline="0" i="0" lang="en-US" sz="1600" u="sng" cap="none" strike="noStrike">
                <a:solidFill>
                  <a:schemeClr val="dk1"/>
                </a:solidFill>
                <a:latin typeface="Arial"/>
                <a:ea typeface="Arial"/>
                <a:cs typeface="Arial"/>
                <a:sym typeface="Arial"/>
              </a:rPr>
              <a:t>Collection Information Repository (CIR)</a:t>
            </a:r>
            <a:r>
              <a:rPr b="0" baseline="0" i="0" lang="en-US" sz="1600" u="none" cap="none" strike="noStrike">
                <a:solidFill>
                  <a:schemeClr val="dk1"/>
                </a:solidFill>
                <a:latin typeface="Arial"/>
                <a:ea typeface="Arial"/>
                <a:cs typeface="Arial"/>
                <a:sym typeface="Arial"/>
              </a:rPr>
              <a:t> system </a:t>
            </a:r>
          </a:p>
          <a:p>
            <a:pPr indent="-157162" lvl="0" marL="171450" marR="0" rtl="0" algn="l">
              <a:lnSpc>
                <a:spcPct val="100000"/>
              </a:lnSpc>
              <a:spcBef>
                <a:spcPts val="1000"/>
              </a:spcBef>
              <a:spcAft>
                <a:spcPts val="0"/>
              </a:spcAft>
              <a:buClr>
                <a:srgbClr val="E31937"/>
              </a:buClr>
              <a:buFont typeface="Arial"/>
              <a:buNone/>
            </a:pPr>
            <a:r>
              <a:t/>
            </a:r>
            <a:endParaRPr b="1" baseline="0" i="0" sz="300" u="sng" cap="none" strike="noStrike">
              <a:solidFill>
                <a:schemeClr val="dk1"/>
              </a:solidFill>
              <a:latin typeface="Arial"/>
              <a:ea typeface="Arial"/>
              <a:cs typeface="Arial"/>
              <a:sym typeface="Arial"/>
            </a:endParaRPr>
          </a:p>
          <a:p>
            <a:pPr indent="-171450" lvl="0" marL="171450" marR="0" rtl="0" algn="l">
              <a:lnSpc>
                <a:spcPct val="100000"/>
              </a:lnSpc>
              <a:spcBef>
                <a:spcPts val="1000"/>
              </a:spcBef>
              <a:spcAft>
                <a:spcPts val="0"/>
              </a:spcAft>
              <a:buClr>
                <a:srgbClr val="E31937"/>
              </a:buClr>
              <a:buSzPct val="75000"/>
              <a:buFont typeface="Arial"/>
              <a:buChar char="•"/>
            </a:pPr>
            <a:r>
              <a:rPr b="1" baseline="0" i="0" lang="en-US" sz="1600" u="sng" cap="none" strike="noStrike">
                <a:solidFill>
                  <a:schemeClr val="dk1"/>
                </a:solidFill>
                <a:latin typeface="Arial"/>
                <a:ea typeface="Arial"/>
                <a:cs typeface="Arial"/>
                <a:sym typeface="Arial"/>
              </a:rPr>
              <a:t>Manually Entered Pegasys Cash Receipt Documents:</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Collection of funds in Pegasys is recorded with </a:t>
            </a:r>
            <a:r>
              <a:rPr b="0" baseline="0" i="0" lang="en-US" sz="1600" u="sng" cap="none" strike="noStrike">
                <a:solidFill>
                  <a:schemeClr val="dk1"/>
                </a:solidFill>
                <a:latin typeface="Arial"/>
                <a:ea typeface="Arial"/>
                <a:cs typeface="Arial"/>
                <a:sym typeface="Arial"/>
              </a:rPr>
              <a:t>Cash Receipt (CR) documents</a:t>
            </a:r>
          </a:p>
          <a:p>
            <a:pPr indent="-225425" lvl="1" marL="568325" marR="0" rtl="0" algn="l">
              <a:lnSpc>
                <a:spcPct val="100000"/>
              </a:lnSpc>
              <a:spcBef>
                <a:spcPts val="9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Copy forward </a:t>
            </a:r>
            <a:r>
              <a:rPr b="0" baseline="0" i="0" lang="en-US" sz="1600" u="sng" cap="none" strike="noStrike">
                <a:solidFill>
                  <a:schemeClr val="dk1"/>
                </a:solidFill>
                <a:latin typeface="Arial"/>
                <a:ea typeface="Arial"/>
                <a:cs typeface="Arial"/>
                <a:sym typeface="Arial"/>
              </a:rPr>
              <a:t>from referenced Debt Account Entity </a:t>
            </a:r>
            <a:r>
              <a:rPr b="0" baseline="0" i="0" lang="en-US" sz="1600" u="none" cap="none" strike="noStrike">
                <a:solidFill>
                  <a:schemeClr val="dk1"/>
                </a:solidFill>
                <a:latin typeface="Arial"/>
                <a:ea typeface="Arial"/>
                <a:cs typeface="Arial"/>
                <a:sym typeface="Arial"/>
              </a:rPr>
              <a:t>and performs entity updates</a:t>
            </a:r>
          </a:p>
          <a:p>
            <a:pPr indent="-150018" lvl="0" marL="171450" marR="0" rtl="0" algn="l">
              <a:lnSpc>
                <a:spcPct val="80000"/>
              </a:lnSpc>
              <a:spcBef>
                <a:spcPts val="11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031" name="Shape 203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32" name="Shape 20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6" name="Shape 2036"/>
        <p:cNvGrpSpPr/>
        <p:nvPr/>
      </p:nvGrpSpPr>
      <p:grpSpPr>
        <a:xfrm>
          <a:off x="0" y="0"/>
          <a:ext cx="0" cy="0"/>
          <a:chOff x="0" y="0"/>
          <a:chExt cx="0" cy="0"/>
        </a:xfrm>
      </p:grpSpPr>
      <p:sp>
        <p:nvSpPr>
          <p:cNvPr id="2037" name="Shape 203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a:t>
            </a:r>
          </a:p>
        </p:txBody>
      </p:sp>
      <p:sp>
        <p:nvSpPr>
          <p:cNvPr id="2038" name="Shape 2038"/>
          <p:cNvSpPr txBox="1"/>
          <p:nvPr>
            <p:ph idx="1" type="body"/>
          </p:nvPr>
        </p:nvSpPr>
        <p:spPr>
          <a:xfrm>
            <a:off x="600493" y="1255209"/>
            <a:ext cx="8229600" cy="5230649"/>
          </a:xfrm>
          <a:prstGeom prst="rect">
            <a:avLst/>
          </a:prstGeom>
          <a:noFill/>
          <a:ln>
            <a:noFill/>
          </a:ln>
        </p:spPr>
        <p:txBody>
          <a:bodyPr anchorCtr="0" anchor="t" bIns="45700" lIns="91425" rIns="91425" tIns="45700">
            <a:noAutofit/>
          </a:bodyPr>
          <a:lstStyle/>
          <a:p>
            <a:pPr indent="-171450" lvl="0" marL="171450" marR="0" rtl="0" algn="l">
              <a:lnSpc>
                <a:spcPct val="80000"/>
              </a:lnSpc>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Collections referencing Debt Accounts </a:t>
            </a:r>
            <a:r>
              <a:rPr b="1" baseline="0" i="0" lang="en-US" sz="1800" u="sng" cap="none" strike="noStrike">
                <a:solidFill>
                  <a:schemeClr val="dk1"/>
                </a:solidFill>
                <a:latin typeface="Arial"/>
                <a:ea typeface="Arial"/>
                <a:cs typeface="Arial"/>
                <a:sym typeface="Arial"/>
              </a:rPr>
              <a:t>without</a:t>
            </a:r>
            <a:r>
              <a:rPr b="0" baseline="0" i="0" lang="en-US" sz="1800" u="none" cap="none" strike="noStrike">
                <a:solidFill>
                  <a:schemeClr val="dk1"/>
                </a:solidFill>
                <a:latin typeface="Arial"/>
                <a:ea typeface="Arial"/>
                <a:cs typeface="Arial"/>
                <a:sym typeface="Arial"/>
              </a:rPr>
              <a:t> an Amortization Schedule:</a:t>
            </a:r>
          </a:p>
          <a:p>
            <a:pPr indent="-177800" lvl="1" marL="508000"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A </a:t>
            </a:r>
            <a:r>
              <a:rPr b="0" baseline="0" i="0" lang="en-US" sz="1750" u="sng" cap="none" strike="noStrike">
                <a:solidFill>
                  <a:schemeClr val="dk1"/>
                </a:solidFill>
                <a:latin typeface="Arial"/>
                <a:ea typeface="Arial"/>
                <a:cs typeface="Arial"/>
                <a:sym typeface="Arial"/>
              </a:rPr>
              <a:t>Promissory Note has not been activated</a:t>
            </a:r>
            <a:r>
              <a:rPr b="0" baseline="0" i="0" lang="en-US" sz="1750" u="none" cap="none" strike="noStrike">
                <a:solidFill>
                  <a:schemeClr val="dk1"/>
                </a:solidFill>
                <a:latin typeface="Arial"/>
                <a:ea typeface="Arial"/>
                <a:cs typeface="Arial"/>
                <a:sym typeface="Arial"/>
              </a:rPr>
              <a:t> on the Debt Account</a:t>
            </a:r>
          </a:p>
          <a:p>
            <a:pPr indent="-180975" lvl="2" marL="854075"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Updates the </a:t>
            </a:r>
            <a:r>
              <a:rPr b="0" baseline="0" i="0" lang="en-US" sz="1750" u="sng" cap="none" strike="noStrike">
                <a:solidFill>
                  <a:schemeClr val="dk1"/>
                </a:solidFill>
                <a:latin typeface="Arial"/>
                <a:ea typeface="Arial"/>
                <a:cs typeface="Arial"/>
                <a:sym typeface="Arial"/>
              </a:rPr>
              <a:t>Debt Account Entity</a:t>
            </a:r>
          </a:p>
          <a:p>
            <a:pPr indent="-177800" lvl="1" marL="508000"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Reference: Debt Account Entity Number </a:t>
            </a:r>
            <a:r>
              <a:rPr b="1" baseline="0" i="0" lang="en-US" sz="1750" u="none" cap="none" strike="noStrike">
                <a:solidFill>
                  <a:schemeClr val="dk1"/>
                </a:solidFill>
                <a:latin typeface="Arial"/>
                <a:ea typeface="Arial"/>
                <a:cs typeface="Arial"/>
                <a:sym typeface="Arial"/>
              </a:rPr>
              <a:t>(not DA document number)</a:t>
            </a:r>
            <a:r>
              <a:rPr b="0" baseline="0" i="0" lang="en-US" sz="1750" u="none" cap="none" strike="noStrike">
                <a:solidFill>
                  <a:schemeClr val="dk1"/>
                </a:solidFill>
                <a:latin typeface="Arial"/>
                <a:ea typeface="Arial"/>
                <a:cs typeface="Arial"/>
                <a:sym typeface="Arial"/>
              </a:rPr>
              <a:t> and Line Number:</a:t>
            </a:r>
          </a:p>
          <a:p>
            <a:pPr indent="-94456" lvl="1" marL="508000" marR="0" rtl="0" algn="l">
              <a:lnSpc>
                <a:spcPct val="80000"/>
              </a:lnSpc>
              <a:spcBef>
                <a:spcPts val="1200"/>
              </a:spcBef>
              <a:spcAft>
                <a:spcPts val="0"/>
              </a:spcAft>
              <a:buClr>
                <a:srgbClr val="C00000"/>
              </a:buClr>
              <a:buFont typeface="Arial"/>
              <a:buNone/>
            </a:pPr>
            <a:r>
              <a:t/>
            </a:r>
            <a:endParaRPr b="0" baseline="0" i="0" sz="1750" u="none" cap="none" strike="noStrike">
              <a:solidFill>
                <a:schemeClr val="dk1"/>
              </a:solidFill>
              <a:latin typeface="Arial"/>
              <a:ea typeface="Arial"/>
              <a:cs typeface="Arial"/>
              <a:sym typeface="Arial"/>
            </a:endParaRPr>
          </a:p>
          <a:p>
            <a:pPr indent="-85725" lvl="0" marL="171450" marR="0" rtl="0" algn="l">
              <a:lnSpc>
                <a:spcPct val="80000"/>
              </a:lnSpc>
              <a:spcBef>
                <a:spcPts val="1200"/>
              </a:spcBef>
              <a:spcAft>
                <a:spcPts val="0"/>
              </a:spcAft>
              <a:buClr>
                <a:srgbClr val="C00000"/>
              </a:buClr>
              <a:buFont typeface="Arial"/>
              <a:buNone/>
            </a:pPr>
            <a:r>
              <a:t/>
            </a:r>
            <a:endParaRPr b="0" baseline="0" i="0" sz="1800" u="none" cap="none" strike="noStrike">
              <a:solidFill>
                <a:schemeClr val="dk1"/>
              </a:solidFill>
              <a:latin typeface="Arial"/>
              <a:ea typeface="Arial"/>
              <a:cs typeface="Arial"/>
              <a:sym typeface="Arial"/>
            </a:endParaRPr>
          </a:p>
          <a:p>
            <a:pPr indent="-85725" lvl="0" marL="171450" marR="0" rtl="0" algn="l">
              <a:lnSpc>
                <a:spcPct val="80000"/>
              </a:lnSpc>
              <a:spcBef>
                <a:spcPts val="1200"/>
              </a:spcBef>
              <a:spcAft>
                <a:spcPts val="0"/>
              </a:spcAft>
              <a:buClr>
                <a:srgbClr val="C00000"/>
              </a:buClr>
              <a:buFont typeface="Arial"/>
              <a:buNone/>
            </a:pPr>
            <a:r>
              <a:t/>
            </a:r>
            <a:endParaRPr b="0" baseline="0" i="0" sz="1800" u="none" cap="none" strike="noStrike">
              <a:solidFill>
                <a:schemeClr val="dk1"/>
              </a:solidFill>
              <a:latin typeface="Arial"/>
              <a:ea typeface="Arial"/>
              <a:cs typeface="Arial"/>
              <a:sym typeface="Arial"/>
            </a:endParaRPr>
          </a:p>
          <a:p>
            <a:pPr indent="-171450" lvl="0" marL="171450" marR="0" rtl="0" algn="l">
              <a:lnSpc>
                <a:spcPct val="80000"/>
              </a:lnSpc>
              <a:spcBef>
                <a:spcPts val="1200"/>
              </a:spcBef>
              <a:spcAft>
                <a:spcPts val="0"/>
              </a:spcAft>
              <a:buClr>
                <a:srgbClr val="C00000"/>
              </a:buClr>
              <a:buSzPct val="75000"/>
              <a:buFont typeface="Arial"/>
              <a:buChar char="•"/>
            </a:pPr>
            <a:r>
              <a:rPr b="1" baseline="0" i="0" lang="en-US" sz="1800" u="sng" cap="none" strike="noStrike">
                <a:solidFill>
                  <a:schemeClr val="dk1"/>
                </a:solidFill>
                <a:latin typeface="Arial"/>
                <a:ea typeface="Arial"/>
                <a:cs typeface="Arial"/>
                <a:sym typeface="Arial"/>
              </a:rPr>
              <a:t>Pegasys/Debt Account Entity Updates:</a:t>
            </a:r>
          </a:p>
          <a:p>
            <a:pPr indent="-177800" lvl="1" marL="508000"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Debt Account Entity amounts</a:t>
            </a:r>
          </a:p>
          <a:p>
            <a:pPr indent="-177800" lvl="1" marL="508000"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General Ledger:</a:t>
            </a:r>
          </a:p>
          <a:p>
            <a:pPr indent="-180975" lvl="2" marL="854075"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Reduces claims receivable</a:t>
            </a:r>
          </a:p>
          <a:p>
            <a:pPr indent="-180975" lvl="2" marL="854075" marR="0" rtl="0" algn="l">
              <a:lnSpc>
                <a:spcPct val="80000"/>
              </a:lnSpc>
              <a:spcBef>
                <a:spcPts val="1200"/>
              </a:spcBef>
              <a:spcAft>
                <a:spcPts val="0"/>
              </a:spcAft>
              <a:buClr>
                <a:srgbClr val="C00000"/>
              </a:buClr>
              <a:buSzPct val="72916"/>
              <a:buFont typeface="Arial"/>
              <a:buChar char="•"/>
            </a:pPr>
            <a:r>
              <a:rPr b="0" baseline="0" i="0" lang="en-US" sz="1750" u="none" cap="none" strike="noStrike">
                <a:solidFill>
                  <a:schemeClr val="dk1"/>
                </a:solidFill>
                <a:latin typeface="Arial"/>
                <a:ea typeface="Arial"/>
                <a:cs typeface="Arial"/>
                <a:sym typeface="Arial"/>
              </a:rPr>
              <a:t>Increases cash balance</a:t>
            </a:r>
          </a:p>
          <a:p>
            <a:pPr indent="-200818" lvl="0" marL="231775" marR="0" rtl="0" algn="l">
              <a:lnSpc>
                <a:spcPct val="80000"/>
              </a:lnSpc>
              <a:spcBef>
                <a:spcPts val="7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039" name="Shape 203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40" name="Shape 20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041" name="Shape 2041"/>
          <p:cNvPicPr preferRelativeResize="0"/>
          <p:nvPr/>
        </p:nvPicPr>
        <p:blipFill rotWithShape="1">
          <a:blip r:embed="rId3">
            <a:alphaModFix/>
          </a:blip>
          <a:srcRect b="0" l="0" r="0" t="0"/>
          <a:stretch/>
        </p:blipFill>
        <p:spPr>
          <a:xfrm>
            <a:off x="1352550" y="3008791"/>
            <a:ext cx="6438900" cy="819150"/>
          </a:xfrm>
          <a:prstGeom prst="rect">
            <a:avLst/>
          </a:prstGeom>
          <a:noFill/>
          <a:ln>
            <a:noFill/>
          </a:ln>
        </p:spPr>
      </p:pic>
      <p:sp>
        <p:nvSpPr>
          <p:cNvPr id="2042" name="Shape 2042"/>
          <p:cNvSpPr/>
          <p:nvPr/>
        </p:nvSpPr>
        <p:spPr>
          <a:xfrm>
            <a:off x="1352549" y="2923952"/>
            <a:ext cx="3091858" cy="903989"/>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7" name="Shape 2047"/>
        <p:cNvGrpSpPr/>
        <p:nvPr/>
      </p:nvGrpSpPr>
      <p:grpSpPr>
        <a:xfrm>
          <a:off x="0" y="0"/>
          <a:ext cx="0" cy="0"/>
          <a:chOff x="0" y="0"/>
          <a:chExt cx="0" cy="0"/>
        </a:xfrm>
      </p:grpSpPr>
      <p:sp>
        <p:nvSpPr>
          <p:cNvPr id="2048" name="Shape 204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a:t>
            </a:r>
          </a:p>
        </p:txBody>
      </p:sp>
      <p:sp>
        <p:nvSpPr>
          <p:cNvPr id="2049" name="Shape 2049"/>
          <p:cNvSpPr txBox="1"/>
          <p:nvPr>
            <p:ph idx="1" type="body"/>
          </p:nvPr>
        </p:nvSpPr>
        <p:spPr>
          <a:xfrm>
            <a:off x="610939" y="1122209"/>
            <a:ext cx="8352307" cy="5129732"/>
          </a:xfrm>
          <a:prstGeom prst="rect">
            <a:avLst/>
          </a:prstGeom>
          <a:noFill/>
          <a:ln>
            <a:noFill/>
          </a:ln>
        </p:spPr>
        <p:txBody>
          <a:bodyPr anchorCtr="0" anchor="t" bIns="45700" lIns="91425" rIns="91425" tIns="45700">
            <a:noAutofit/>
          </a:bodyPr>
          <a:lstStyle/>
          <a:p>
            <a:pPr indent="-231775" lvl="0" marL="231775" marR="0" rtl="0" algn="l">
              <a:lnSpc>
                <a:spcPct val="120000"/>
              </a:lnSpc>
              <a:spcBef>
                <a:spcPts val="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Debt Account Entity Updates</a:t>
            </a:r>
            <a:r>
              <a:rPr b="0" baseline="0" i="0" lang="en-US" sz="1600" u="none" cap="none" strike="noStrike">
                <a:solidFill>
                  <a:schemeClr val="dk1"/>
                </a:solidFill>
                <a:latin typeface="Arial"/>
                <a:ea typeface="Arial"/>
                <a:cs typeface="Arial"/>
                <a:sym typeface="Arial"/>
              </a:rPr>
              <a:t> – as collections are processed referencing a Debt Account, the Debt Account Entity is updated:</a:t>
            </a:r>
          </a:p>
          <a:p>
            <a:pPr indent="-225425" lvl="1" marL="568325" marR="0" rtl="0" algn="l">
              <a:lnSpc>
                <a:spcPct val="120000"/>
              </a:lnSpc>
              <a:spcBef>
                <a:spcPts val="1000"/>
              </a:spcBef>
              <a:spcAft>
                <a:spcPts val="0"/>
              </a:spcAft>
              <a:buClr>
                <a:srgbClr val="C00000"/>
              </a:buClr>
              <a:buSzPct val="75000"/>
              <a:buFont typeface="Arial"/>
              <a:buChar char="•"/>
            </a:pPr>
            <a:r>
              <a:rPr b="0" baseline="0" i="0" lang="en-US" sz="1400" u="sng" cap="none" strike="noStrike">
                <a:solidFill>
                  <a:schemeClr val="dk1"/>
                </a:solidFill>
                <a:latin typeface="Arial"/>
                <a:ea typeface="Arial"/>
                <a:cs typeface="Arial"/>
                <a:sym typeface="Arial"/>
              </a:rPr>
              <a:t>Collected Amount</a:t>
            </a:r>
            <a:r>
              <a:rPr b="0" baseline="0" i="0" lang="en-US" sz="1400" u="none" cap="none" strike="noStrike">
                <a:solidFill>
                  <a:schemeClr val="dk1"/>
                </a:solidFill>
                <a:latin typeface="Arial"/>
                <a:ea typeface="Arial"/>
                <a:cs typeface="Arial"/>
                <a:sym typeface="Arial"/>
              </a:rPr>
              <a:t> – </a:t>
            </a:r>
            <a:r>
              <a:rPr b="0" baseline="0" i="0" lang="en-US" sz="1400" u="sng" cap="none" strike="noStrike">
                <a:solidFill>
                  <a:schemeClr val="dk1"/>
                </a:solidFill>
                <a:latin typeface="Arial"/>
                <a:ea typeface="Arial"/>
                <a:cs typeface="Arial"/>
                <a:sym typeface="Arial"/>
              </a:rPr>
              <a:t>Increased</a:t>
            </a:r>
            <a:r>
              <a:rPr b="0" baseline="0" i="0" lang="en-US" sz="1400" u="none" cap="none" strike="noStrike">
                <a:solidFill>
                  <a:schemeClr val="dk1"/>
                </a:solidFill>
                <a:latin typeface="Arial"/>
                <a:ea typeface="Arial"/>
                <a:cs typeface="Arial"/>
                <a:sym typeface="Arial"/>
              </a:rPr>
              <a:t> by Cash Receipt collection amount</a:t>
            </a:r>
          </a:p>
          <a:p>
            <a:pPr indent="-225425" lvl="1" marL="568325" marR="0" rtl="0" algn="l">
              <a:lnSpc>
                <a:spcPct val="120000"/>
              </a:lnSpc>
              <a:spcBef>
                <a:spcPts val="1000"/>
              </a:spcBef>
              <a:spcAft>
                <a:spcPts val="500"/>
              </a:spcAft>
              <a:buClr>
                <a:srgbClr val="C00000"/>
              </a:buClr>
              <a:buSzPct val="75000"/>
              <a:buFont typeface="Arial"/>
              <a:buChar char="•"/>
            </a:pPr>
            <a:r>
              <a:rPr b="0" baseline="0" i="0" lang="en-US" sz="1400" u="sng" cap="none" strike="noStrike">
                <a:solidFill>
                  <a:schemeClr val="dk1"/>
                </a:solidFill>
                <a:latin typeface="Arial"/>
                <a:ea typeface="Arial"/>
                <a:cs typeface="Arial"/>
                <a:sym typeface="Arial"/>
              </a:rPr>
              <a:t>Outstanding Amount</a:t>
            </a:r>
            <a:r>
              <a:rPr b="0" baseline="0" i="0" lang="en-US" sz="1400" u="none" cap="none" strike="noStrike">
                <a:solidFill>
                  <a:schemeClr val="dk1"/>
                </a:solidFill>
                <a:latin typeface="Arial"/>
                <a:ea typeface="Arial"/>
                <a:cs typeface="Arial"/>
                <a:sym typeface="Arial"/>
              </a:rPr>
              <a:t> – </a:t>
            </a:r>
            <a:r>
              <a:rPr b="0" baseline="0" i="0" lang="en-US" sz="1400" u="sng" cap="none" strike="noStrike">
                <a:solidFill>
                  <a:schemeClr val="dk1"/>
                </a:solidFill>
                <a:latin typeface="Arial"/>
                <a:ea typeface="Arial"/>
                <a:cs typeface="Arial"/>
                <a:sym typeface="Arial"/>
              </a:rPr>
              <a:t>Decreased</a:t>
            </a:r>
            <a:r>
              <a:rPr b="0" baseline="0" i="0" lang="en-US" sz="1400" u="none" cap="none" strike="noStrike">
                <a:solidFill>
                  <a:schemeClr val="dk1"/>
                </a:solidFill>
                <a:latin typeface="Arial"/>
                <a:ea typeface="Arial"/>
                <a:cs typeface="Arial"/>
                <a:sym typeface="Arial"/>
              </a:rPr>
              <a:t> by Cash Receipt collection amount</a:t>
            </a:r>
          </a:p>
        </p:txBody>
      </p:sp>
      <p:sp>
        <p:nvSpPr>
          <p:cNvPr id="2050" name="Shape 205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051" name="Shape 2051"/>
          <p:cNvPicPr preferRelativeResize="0"/>
          <p:nvPr/>
        </p:nvPicPr>
        <p:blipFill rotWithShape="1">
          <a:blip r:embed="rId3">
            <a:alphaModFix/>
          </a:blip>
          <a:srcRect b="0" l="0" r="0" t="0"/>
          <a:stretch/>
        </p:blipFill>
        <p:spPr>
          <a:xfrm>
            <a:off x="1265273" y="2547622"/>
            <a:ext cx="7009735" cy="4204047"/>
          </a:xfrm>
          <a:prstGeom prst="rect">
            <a:avLst/>
          </a:prstGeom>
          <a:noFill/>
          <a:ln>
            <a:noFill/>
          </a:ln>
        </p:spPr>
      </p:pic>
      <p:sp>
        <p:nvSpPr>
          <p:cNvPr id="2052" name="Shape 2052"/>
          <p:cNvSpPr/>
          <p:nvPr/>
        </p:nvSpPr>
        <p:spPr>
          <a:xfrm>
            <a:off x="4295553" y="5390707"/>
            <a:ext cx="2732568" cy="1350329"/>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Characteristics</a:t>
            </a:r>
          </a:p>
        </p:txBody>
      </p:sp>
      <p:sp>
        <p:nvSpPr>
          <p:cNvPr id="366" name="Shape 3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7" name="Shape 36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8" name="Shape 368"/>
          <p:cNvSpPr txBox="1"/>
          <p:nvPr/>
        </p:nvSpPr>
        <p:spPr>
          <a:xfrm>
            <a:off x="606462" y="1286933"/>
            <a:ext cx="8399315" cy="5161492"/>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Key Characteristics of Debt Accounts</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Provide the ability to record the </a:t>
            </a:r>
            <a:r>
              <a:rPr b="1" baseline="0" i="0" lang="en-US" sz="1800" u="sng" cap="none" strike="noStrike">
                <a:solidFill>
                  <a:schemeClr val="dk1"/>
                </a:solidFill>
                <a:latin typeface="Arial"/>
                <a:ea typeface="Arial"/>
                <a:cs typeface="Arial"/>
                <a:sym typeface="Arial"/>
              </a:rPr>
              <a:t>Debtor</a:t>
            </a:r>
            <a:r>
              <a:rPr b="0" baseline="0" i="0" lang="en-US" sz="1800" u="none" cap="none" strike="noStrike">
                <a:solidFill>
                  <a:schemeClr val="dk1"/>
                </a:solidFill>
                <a:latin typeface="Arial"/>
                <a:ea typeface="Arial"/>
                <a:cs typeface="Arial"/>
                <a:sym typeface="Arial"/>
              </a:rPr>
              <a:t> on the claim</a:t>
            </a:r>
          </a:p>
          <a:p>
            <a:pPr indent="-285750" lvl="2" marL="12001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The Debtor is stored in Pegasys as the </a:t>
            </a:r>
            <a:r>
              <a:rPr b="1" baseline="0" i="0" lang="en-US" sz="1600" u="none" cap="none" strike="noStrike">
                <a:solidFill>
                  <a:schemeClr val="dk1"/>
                </a:solidFill>
                <a:latin typeface="Arial"/>
                <a:ea typeface="Arial"/>
                <a:cs typeface="Arial"/>
                <a:sym typeface="Arial"/>
              </a:rPr>
              <a:t>Vendor Code/Vendor Address Code</a:t>
            </a:r>
            <a:r>
              <a:rPr b="0" baseline="0" i="0" lang="en-US" sz="1600" u="none" cap="none" strike="noStrike">
                <a:solidFill>
                  <a:schemeClr val="dk1"/>
                </a:solidFill>
                <a:latin typeface="Arial"/>
                <a:ea typeface="Arial"/>
                <a:cs typeface="Arial"/>
                <a:sym typeface="Arial"/>
              </a:rPr>
              <a:t> associated to the Debt Account</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Optionally: May contain a </a:t>
            </a:r>
            <a:r>
              <a:rPr b="1" baseline="0" i="0" lang="en-US" sz="1800" u="sng" cap="none" strike="noStrike">
                <a:solidFill>
                  <a:schemeClr val="dk1"/>
                </a:solidFill>
                <a:latin typeface="Arial"/>
                <a:ea typeface="Arial"/>
                <a:cs typeface="Arial"/>
                <a:sym typeface="Arial"/>
              </a:rPr>
              <a:t>payment schedule</a:t>
            </a:r>
            <a:r>
              <a:rPr b="0" baseline="0" i="0" lang="en-US" sz="1800" u="none" cap="none" strike="noStrike">
                <a:solidFill>
                  <a:schemeClr val="dk1"/>
                </a:solidFill>
                <a:latin typeface="Arial"/>
                <a:ea typeface="Arial"/>
                <a:cs typeface="Arial"/>
                <a:sym typeface="Arial"/>
              </a:rPr>
              <a:t> based on a Promissory Note</a:t>
            </a:r>
          </a:p>
          <a:p>
            <a:pPr indent="-285750" lvl="2" marL="12001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If a signed/notarized Promissory Note has been received, the payment schedule will be defined by the </a:t>
            </a:r>
            <a:r>
              <a:rPr b="1" baseline="0" i="0" lang="en-US" sz="1600" u="none" cap="none" strike="noStrike">
                <a:solidFill>
                  <a:schemeClr val="dk1"/>
                </a:solidFill>
                <a:latin typeface="Arial"/>
                <a:ea typeface="Arial"/>
                <a:cs typeface="Arial"/>
                <a:sym typeface="Arial"/>
              </a:rPr>
              <a:t>Amortization Schedule </a:t>
            </a:r>
            <a:r>
              <a:rPr b="0" baseline="0" i="0" lang="en-US" sz="1600" u="none" cap="none" strike="noStrike">
                <a:solidFill>
                  <a:schemeClr val="dk1"/>
                </a:solidFill>
                <a:latin typeface="Arial"/>
                <a:ea typeface="Arial"/>
                <a:cs typeface="Arial"/>
                <a:sym typeface="Arial"/>
              </a:rPr>
              <a:t>associated to the Debt Account</a:t>
            </a:r>
          </a:p>
          <a:p>
            <a:pPr indent="-285750" lvl="1" marL="742950" marR="0" rtl="0" algn="l">
              <a:spcBef>
                <a:spcPts val="1200"/>
              </a:spcBef>
              <a:spcAft>
                <a:spcPts val="0"/>
              </a:spcAft>
              <a:buClr>
                <a:srgbClr val="C00000"/>
              </a:buClr>
              <a:buSzPct val="100000"/>
              <a:buFont typeface="Arial"/>
              <a:buChar char="•"/>
            </a:pPr>
            <a:r>
              <a:rPr b="0" baseline="0" i="0" lang="en-US" sz="1800" u="sng" cap="none" strike="noStrike">
                <a:solidFill>
                  <a:schemeClr val="dk1"/>
                </a:solidFill>
                <a:latin typeface="Arial"/>
                <a:ea typeface="Arial"/>
                <a:cs typeface="Arial"/>
                <a:sym typeface="Arial"/>
              </a:rPr>
              <a:t>Expenditure vs. Revenue Claims</a:t>
            </a:r>
          </a:p>
          <a:p>
            <a:pPr indent="-285750" lvl="2" marL="1200150" marR="0" rtl="0" algn="l">
              <a:spcBef>
                <a:spcPts val="1200"/>
              </a:spcBef>
              <a:spcAft>
                <a:spcPts val="0"/>
              </a:spcAft>
              <a:buClr>
                <a:srgbClr val="C00000"/>
              </a:buClr>
              <a:buSzPct val="100000"/>
              <a:buFont typeface="Arial"/>
              <a:buChar char="•"/>
            </a:pPr>
            <a:r>
              <a:rPr b="1" baseline="0" i="0" lang="en-US" sz="1600" u="sng" cap="none" strike="noStrike">
                <a:solidFill>
                  <a:schemeClr val="dk1"/>
                </a:solidFill>
                <a:latin typeface="Arial"/>
                <a:ea typeface="Arial"/>
                <a:cs typeface="Arial"/>
                <a:sym typeface="Arial"/>
              </a:rPr>
              <a:t>Expenditure Claims</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are identified by recording the </a:t>
            </a:r>
            <a:r>
              <a:rPr b="1" baseline="0" i="1" lang="en-US" sz="1600" u="none" cap="none" strike="noStrike">
                <a:solidFill>
                  <a:schemeClr val="dk1"/>
                </a:solidFill>
                <a:latin typeface="Arial"/>
                <a:ea typeface="Arial"/>
                <a:cs typeface="Arial"/>
                <a:sym typeface="Arial"/>
              </a:rPr>
              <a:t>Sub-Object Class (SOC) </a:t>
            </a:r>
            <a:r>
              <a:rPr b="0" baseline="0" i="0" lang="en-US" sz="1600" u="none" cap="none" strike="noStrike">
                <a:solidFill>
                  <a:schemeClr val="dk1"/>
                </a:solidFill>
                <a:latin typeface="Arial"/>
                <a:ea typeface="Arial"/>
                <a:cs typeface="Arial"/>
                <a:sym typeface="Arial"/>
              </a:rPr>
              <a:t>accounting dimension, e.g. Vendor, Payroll, Early Termination</a:t>
            </a:r>
          </a:p>
          <a:p>
            <a:pPr indent="-285750" lvl="2" marL="1200150" marR="0" rtl="0" algn="l">
              <a:spcBef>
                <a:spcPts val="1200"/>
              </a:spcBef>
              <a:spcAft>
                <a:spcPts val="600"/>
              </a:spcAft>
              <a:buClr>
                <a:srgbClr val="C00000"/>
              </a:buClr>
              <a:buSzPct val="100000"/>
              <a:buFont typeface="Arial"/>
              <a:buChar char="•"/>
            </a:pPr>
            <a:r>
              <a:rPr b="1" baseline="0" i="0" lang="en-US" sz="1600" u="sng" cap="none" strike="noStrike">
                <a:solidFill>
                  <a:schemeClr val="dk1"/>
                </a:solidFill>
                <a:latin typeface="Arial"/>
                <a:ea typeface="Arial"/>
                <a:cs typeface="Arial"/>
                <a:sym typeface="Arial"/>
              </a:rPr>
              <a:t>Revenue Claims</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are identified by recording the </a:t>
            </a:r>
            <a:r>
              <a:rPr b="1" baseline="0" i="1" lang="en-US" sz="1600" u="none" cap="none" strike="noStrike">
                <a:solidFill>
                  <a:schemeClr val="dk1"/>
                </a:solidFill>
                <a:latin typeface="Arial"/>
                <a:ea typeface="Arial"/>
                <a:cs typeface="Arial"/>
                <a:sym typeface="Arial"/>
              </a:rPr>
              <a:t>Revenue Source Code (RSC) </a:t>
            </a:r>
            <a:r>
              <a:rPr b="0" baseline="0" i="0" lang="en-US" sz="1600" u="none" cap="none" strike="noStrike">
                <a:solidFill>
                  <a:schemeClr val="dk1"/>
                </a:solidFill>
                <a:latin typeface="Arial"/>
                <a:ea typeface="Arial"/>
                <a:cs typeface="Arial"/>
                <a:sym typeface="Arial"/>
              </a:rPr>
              <a:t>accounting dimension, e.g. Vehicle, Property Damages, IFF Claims</a:t>
            </a:r>
          </a:p>
        </p:txBody>
      </p:sp>
    </p:spTree>
  </p:cSld>
  <p:clrMapOvr>
    <a:masterClrMapping/>
  </p:clrMapOvr>
  <p:transition spd="slow">
    <p:cut/>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6" name="Shape 2056"/>
        <p:cNvGrpSpPr/>
        <p:nvPr/>
      </p:nvGrpSpPr>
      <p:grpSpPr>
        <a:xfrm>
          <a:off x="0" y="0"/>
          <a:ext cx="0" cy="0"/>
          <a:chOff x="0" y="0"/>
          <a:chExt cx="0" cy="0"/>
        </a:xfrm>
      </p:grpSpPr>
      <p:sp>
        <p:nvSpPr>
          <p:cNvPr id="2057" name="Shape 2057"/>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2058" name="Shape 205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a:t>
            </a:r>
          </a:p>
        </p:txBody>
      </p:sp>
      <p:sp>
        <p:nvSpPr>
          <p:cNvPr id="2059" name="Shape 2059"/>
          <p:cNvSpPr txBox="1"/>
          <p:nvPr>
            <p:ph idx="1" type="body"/>
          </p:nvPr>
        </p:nvSpPr>
        <p:spPr>
          <a:xfrm>
            <a:off x="610939" y="1122209"/>
            <a:ext cx="8352307" cy="5129732"/>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C00000"/>
              </a:buClr>
              <a:buSzPct val="75000"/>
              <a:buFont typeface="Arial"/>
              <a:buChar char="•"/>
            </a:pPr>
            <a:r>
              <a:rPr b="1" baseline="0" i="0" lang="en-US" sz="1800" u="sng" cap="none" strike="noStrike">
                <a:solidFill>
                  <a:schemeClr val="dk1"/>
                </a:solidFill>
                <a:latin typeface="Arial"/>
                <a:ea typeface="Arial"/>
                <a:cs typeface="Arial"/>
                <a:sym typeface="Arial"/>
              </a:rPr>
              <a:t>Debt Account Entity Updates</a:t>
            </a:r>
            <a:r>
              <a:rPr b="0" baseline="0" i="0" lang="en-US" sz="1800" u="none" cap="none" strike="noStrike">
                <a:solidFill>
                  <a:schemeClr val="dk1"/>
                </a:solidFill>
                <a:latin typeface="Arial"/>
                <a:ea typeface="Arial"/>
                <a:cs typeface="Arial"/>
                <a:sym typeface="Arial"/>
              </a:rPr>
              <a:t> – as collections are processed referencing a Debt Account, the Debt Account Entity is updated:</a:t>
            </a:r>
          </a:p>
          <a:p>
            <a:pPr indent="-225425" lvl="1" marL="568325" marR="0" rtl="0" algn="l">
              <a:lnSpc>
                <a:spcPct val="100000"/>
              </a:lnSpc>
              <a:spcBef>
                <a:spcPts val="1000"/>
              </a:spcBef>
              <a:spcAft>
                <a:spcPts val="0"/>
              </a:spcAft>
              <a:buClr>
                <a:srgbClr val="C00000"/>
              </a:buClr>
              <a:buSzPct val="75000"/>
              <a:buFont typeface="Arial"/>
              <a:buChar char="•"/>
            </a:pPr>
            <a:r>
              <a:rPr b="0" baseline="0" i="0" lang="en-US" sz="1600" u="sng" cap="none" strike="noStrike">
                <a:solidFill>
                  <a:schemeClr val="dk1"/>
                </a:solidFill>
                <a:latin typeface="Arial"/>
                <a:ea typeface="Arial"/>
                <a:cs typeface="Arial"/>
                <a:sym typeface="Arial"/>
              </a:rPr>
              <a:t>Documents Button</a:t>
            </a:r>
            <a:r>
              <a:rPr b="0" baseline="0" i="0" lang="en-US" sz="1600" u="none" cap="none" strike="noStrike">
                <a:solidFill>
                  <a:schemeClr val="dk1"/>
                </a:solidFill>
                <a:latin typeface="Arial"/>
                <a:ea typeface="Arial"/>
                <a:cs typeface="Arial"/>
                <a:sym typeface="Arial"/>
              </a:rPr>
              <a:t> – Displays all transactions referencing the Debt Account, including Cash Receipt collections</a:t>
            </a:r>
          </a:p>
          <a:p>
            <a:pPr indent="-66675" lvl="0" marL="171450" marR="0" rtl="0" algn="l">
              <a:lnSpc>
                <a:spcPct val="80000"/>
              </a:lnSpc>
              <a:spcBef>
                <a:spcPts val="11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0" lvl="2" marL="914400" marR="0" rtl="0" algn="l">
              <a:lnSpc>
                <a:spcPct val="80000"/>
              </a:lnSpc>
              <a:spcBef>
                <a:spcPts val="600"/>
              </a:spcBef>
              <a:spcAft>
                <a:spcPts val="0"/>
              </a:spcAft>
              <a:buClr>
                <a:srgbClr val="E31937"/>
              </a:buClr>
              <a:buFont typeface="Noto Sans Symbols"/>
              <a:buNone/>
            </a:pPr>
            <a:r>
              <a:t/>
            </a:r>
            <a:endParaRPr b="0" baseline="0" i="0" sz="235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9525" lvl="1" marL="56832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060" name="Shape 206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061" name="Shape 2061"/>
          <p:cNvPicPr preferRelativeResize="0"/>
          <p:nvPr/>
        </p:nvPicPr>
        <p:blipFill rotWithShape="1">
          <a:blip r:embed="rId3">
            <a:alphaModFix/>
          </a:blip>
          <a:srcRect b="0" l="0" r="0" t="0"/>
          <a:stretch/>
        </p:blipFill>
        <p:spPr>
          <a:xfrm>
            <a:off x="910725" y="3745435"/>
            <a:ext cx="7712292" cy="3006234"/>
          </a:xfrm>
          <a:prstGeom prst="rect">
            <a:avLst/>
          </a:prstGeom>
          <a:noFill/>
          <a:ln>
            <a:noFill/>
          </a:ln>
        </p:spPr>
      </p:pic>
      <p:sp>
        <p:nvSpPr>
          <p:cNvPr id="2062" name="Shape 2062"/>
          <p:cNvSpPr/>
          <p:nvPr/>
        </p:nvSpPr>
        <p:spPr>
          <a:xfrm>
            <a:off x="910725" y="6230673"/>
            <a:ext cx="7712292" cy="531627"/>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63" name="Shape 2063"/>
          <p:cNvSpPr/>
          <p:nvPr/>
        </p:nvSpPr>
        <p:spPr>
          <a:xfrm>
            <a:off x="1985409" y="2494496"/>
            <a:ext cx="662096" cy="265812"/>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64" name="Shape 2064"/>
          <p:cNvSpPr/>
          <p:nvPr/>
        </p:nvSpPr>
        <p:spPr>
          <a:xfrm>
            <a:off x="910725" y="3681026"/>
            <a:ext cx="2268408" cy="265812"/>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2065" name="Shape 2065"/>
          <p:cNvCxnSpPr>
            <a:endCxn id="2064" idx="1"/>
          </p:cNvCxnSpPr>
          <p:nvPr/>
        </p:nvCxnSpPr>
        <p:spPr>
          <a:xfrm rot="5400000">
            <a:off x="672075" y="3037982"/>
            <a:ext cx="1014600" cy="537300"/>
          </a:xfrm>
          <a:prstGeom prst="bentConnector3">
            <a:avLst>
              <a:gd fmla="val 2" name="adj1"/>
            </a:avLst>
          </a:prstGeom>
          <a:solidFill>
            <a:srgbClr val="ED171F"/>
          </a:solidFill>
          <a:ln cap="flat" cmpd="sng" w="38100">
            <a:solidFill>
              <a:schemeClr val="dk1"/>
            </a:solidFill>
            <a:prstDash val="solid"/>
            <a:round/>
            <a:headEnd len="med" w="med" type="none"/>
            <a:tailEnd len="lg" w="lg" type="stealth"/>
          </a:ln>
        </p:spPr>
      </p:cxnSp>
      <p:pic>
        <p:nvPicPr>
          <p:cNvPr id="2066" name="Shape 2066"/>
          <p:cNvPicPr preferRelativeResize="0"/>
          <p:nvPr/>
        </p:nvPicPr>
        <p:blipFill rotWithShape="1">
          <a:blip r:embed="rId4">
            <a:alphaModFix/>
          </a:blip>
          <a:srcRect b="0" l="0" r="0" t="0"/>
          <a:stretch/>
        </p:blipFill>
        <p:spPr>
          <a:xfrm>
            <a:off x="1464438" y="2448851"/>
            <a:ext cx="6403680" cy="1097306"/>
          </a:xfrm>
          <a:prstGeom prst="rect">
            <a:avLst/>
          </a:prstGeom>
          <a:noFill/>
          <a:ln>
            <a:noFill/>
          </a:ln>
        </p:spPr>
      </p:pic>
      <p:sp>
        <p:nvSpPr>
          <p:cNvPr id="2067" name="Shape 2067"/>
          <p:cNvSpPr/>
          <p:nvPr/>
        </p:nvSpPr>
        <p:spPr>
          <a:xfrm>
            <a:off x="1448067" y="2627402"/>
            <a:ext cx="763504" cy="34391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68" name="Shape 2068"/>
          <p:cNvSpPr/>
          <p:nvPr/>
        </p:nvSpPr>
        <p:spPr>
          <a:xfrm>
            <a:off x="910725" y="5730951"/>
            <a:ext cx="763504" cy="348613"/>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2" name="Shape 2072"/>
        <p:cNvGrpSpPr/>
        <p:nvPr/>
      </p:nvGrpSpPr>
      <p:grpSpPr>
        <a:xfrm>
          <a:off x="0" y="0"/>
          <a:ext cx="0" cy="0"/>
          <a:chOff x="0" y="0"/>
          <a:chExt cx="0" cy="0"/>
        </a:xfrm>
      </p:grpSpPr>
      <p:sp>
        <p:nvSpPr>
          <p:cNvPr id="2073" name="Shape 20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Amortization Schedule</a:t>
            </a:r>
          </a:p>
        </p:txBody>
      </p:sp>
      <p:sp>
        <p:nvSpPr>
          <p:cNvPr id="2074" name="Shape 2074"/>
          <p:cNvSpPr txBox="1"/>
          <p:nvPr>
            <p:ph idx="1" type="body"/>
          </p:nvPr>
        </p:nvSpPr>
        <p:spPr>
          <a:xfrm>
            <a:off x="393406" y="1255209"/>
            <a:ext cx="8750593" cy="5230649"/>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400" u="none" cap="none" strike="noStrike">
                <a:solidFill>
                  <a:schemeClr val="dk1"/>
                </a:solidFill>
                <a:latin typeface="Arial"/>
                <a:ea typeface="Arial"/>
                <a:cs typeface="Arial"/>
                <a:sym typeface="Arial"/>
              </a:rPr>
              <a:t>Collections referencing Debt Accounts </a:t>
            </a:r>
            <a:r>
              <a:rPr b="1" baseline="0" i="0" lang="en-US" sz="1400" u="sng" cap="none" strike="noStrike">
                <a:solidFill>
                  <a:schemeClr val="dk1"/>
                </a:solidFill>
                <a:latin typeface="Arial"/>
                <a:ea typeface="Arial"/>
                <a:cs typeface="Arial"/>
                <a:sym typeface="Arial"/>
              </a:rPr>
              <a:t>with</a:t>
            </a:r>
            <a:r>
              <a:rPr b="0" baseline="0" i="0" lang="en-US" sz="1400" u="none" cap="none" strike="noStrike">
                <a:solidFill>
                  <a:schemeClr val="dk1"/>
                </a:solidFill>
                <a:latin typeface="Arial"/>
                <a:ea typeface="Arial"/>
                <a:cs typeface="Arial"/>
                <a:sym typeface="Arial"/>
              </a:rPr>
              <a:t> an Amortization Schedule:</a:t>
            </a:r>
          </a:p>
          <a:p>
            <a:pPr indent="-177800" lvl="1" marL="508000" marR="0" rtl="0" algn="l">
              <a:spcBef>
                <a:spcPts val="1200"/>
              </a:spcBef>
              <a:spcAft>
                <a:spcPts val="0"/>
              </a:spcAft>
              <a:buClr>
                <a:srgbClr val="C00000"/>
              </a:buClr>
              <a:buSzPct val="75000"/>
              <a:buFont typeface="Arial"/>
              <a:buChar char="•"/>
            </a:pPr>
            <a:r>
              <a:rPr b="0" baseline="0" i="0" lang="en-US" sz="1400" u="none" cap="none" strike="noStrike">
                <a:solidFill>
                  <a:schemeClr val="dk1"/>
                </a:solidFill>
                <a:latin typeface="Arial"/>
                <a:ea typeface="Arial"/>
                <a:cs typeface="Arial"/>
                <a:sym typeface="Arial"/>
              </a:rPr>
              <a:t>A </a:t>
            </a:r>
            <a:r>
              <a:rPr b="0" baseline="0" i="0" lang="en-US" sz="1400" u="sng" cap="none" strike="noStrike">
                <a:solidFill>
                  <a:schemeClr val="dk1"/>
                </a:solidFill>
                <a:latin typeface="Arial"/>
                <a:ea typeface="Arial"/>
                <a:cs typeface="Arial"/>
                <a:sym typeface="Arial"/>
              </a:rPr>
              <a:t>Promissory Note has been activated</a:t>
            </a:r>
            <a:r>
              <a:rPr b="0" baseline="0" i="0" lang="en-US" sz="1400" u="none" cap="none" strike="noStrike">
                <a:solidFill>
                  <a:schemeClr val="dk1"/>
                </a:solidFill>
                <a:latin typeface="Arial"/>
                <a:ea typeface="Arial"/>
                <a:cs typeface="Arial"/>
                <a:sym typeface="Arial"/>
              </a:rPr>
              <a:t> on the Debt Account</a:t>
            </a:r>
          </a:p>
          <a:p>
            <a:pPr indent="-180975" lvl="2" marL="854075" marR="0" rtl="0" algn="l">
              <a:spcBef>
                <a:spcPts val="1200"/>
              </a:spcBef>
              <a:spcAft>
                <a:spcPts val="0"/>
              </a:spcAft>
              <a:buClr>
                <a:srgbClr val="C00000"/>
              </a:buClr>
              <a:buSzPct val="75000"/>
              <a:buFont typeface="Arial"/>
              <a:buChar char="•"/>
            </a:pPr>
            <a:r>
              <a:rPr b="0" baseline="0" i="0" lang="en-US" sz="1400" u="none" cap="none" strike="noStrike">
                <a:solidFill>
                  <a:schemeClr val="dk1"/>
                </a:solidFill>
                <a:latin typeface="Arial"/>
                <a:ea typeface="Arial"/>
                <a:cs typeface="Arial"/>
                <a:sym typeface="Arial"/>
              </a:rPr>
              <a:t>Updates the </a:t>
            </a:r>
            <a:r>
              <a:rPr b="0" baseline="0" i="0" lang="en-US" sz="1400" u="sng" cap="none" strike="noStrike">
                <a:solidFill>
                  <a:schemeClr val="dk1"/>
                </a:solidFill>
                <a:latin typeface="Arial"/>
                <a:ea typeface="Arial"/>
                <a:cs typeface="Arial"/>
                <a:sym typeface="Arial"/>
              </a:rPr>
              <a:t>Debt Account Entity</a:t>
            </a:r>
            <a:r>
              <a:rPr b="0" baseline="0" i="0" lang="en-US" sz="1400" u="none" cap="none" strike="noStrike">
                <a:solidFill>
                  <a:schemeClr val="dk1"/>
                </a:solidFill>
                <a:latin typeface="Arial"/>
                <a:ea typeface="Arial"/>
                <a:cs typeface="Arial"/>
                <a:sym typeface="Arial"/>
              </a:rPr>
              <a:t> and </a:t>
            </a:r>
            <a:r>
              <a:rPr b="0" baseline="0" i="0" lang="en-US" sz="1400" u="sng" cap="none" strike="noStrike">
                <a:solidFill>
                  <a:schemeClr val="dk1"/>
                </a:solidFill>
                <a:latin typeface="Arial"/>
                <a:ea typeface="Arial"/>
                <a:cs typeface="Arial"/>
                <a:sym typeface="Arial"/>
              </a:rPr>
              <a:t>Amortization Schedule Query</a:t>
            </a:r>
          </a:p>
          <a:p>
            <a:pPr indent="-177800" lvl="1" marL="508000" marR="0" rtl="0" algn="l">
              <a:spcBef>
                <a:spcPts val="1200"/>
              </a:spcBef>
              <a:spcAft>
                <a:spcPts val="0"/>
              </a:spcAft>
              <a:buClr>
                <a:srgbClr val="C00000"/>
              </a:buClr>
              <a:buSzPct val="75000"/>
              <a:buFont typeface="Arial"/>
              <a:buChar char="•"/>
            </a:pPr>
            <a:r>
              <a:rPr b="0" baseline="0" i="0" lang="en-US" sz="1400" u="none" cap="none" strike="noStrike">
                <a:solidFill>
                  <a:schemeClr val="dk1"/>
                </a:solidFill>
                <a:latin typeface="Arial"/>
                <a:ea typeface="Arial"/>
                <a:cs typeface="Arial"/>
                <a:sym typeface="Arial"/>
              </a:rPr>
              <a:t>Reference: </a:t>
            </a:r>
          </a:p>
          <a:p>
            <a:pPr indent="-188912" lvl="2" marL="862013" marR="0" rtl="0" algn="l">
              <a:spcBef>
                <a:spcPts val="1200"/>
              </a:spcBef>
              <a:spcAft>
                <a:spcPts val="0"/>
              </a:spcAft>
              <a:buClr>
                <a:srgbClr val="C00000"/>
              </a:buClr>
              <a:buSzPct val="75000"/>
              <a:buFont typeface="Arial"/>
              <a:buAutoNum type="arabicPeriod"/>
            </a:pPr>
            <a:r>
              <a:rPr b="0" baseline="0" i="0" lang="en-US" sz="1400" u="none" cap="none" strike="noStrike">
                <a:solidFill>
                  <a:schemeClr val="dk1"/>
                </a:solidFill>
                <a:latin typeface="Arial"/>
                <a:ea typeface="Arial"/>
                <a:cs typeface="Arial"/>
                <a:sym typeface="Arial"/>
              </a:rPr>
              <a:t>Debt Account Entity Number </a:t>
            </a:r>
            <a:r>
              <a:rPr b="1" baseline="0" i="0" lang="en-US" sz="1400" u="none" cap="none" strike="noStrike">
                <a:solidFill>
                  <a:schemeClr val="dk1"/>
                </a:solidFill>
                <a:latin typeface="Arial"/>
                <a:ea typeface="Arial"/>
                <a:cs typeface="Arial"/>
                <a:sym typeface="Arial"/>
              </a:rPr>
              <a:t>(not DA document number)</a:t>
            </a:r>
            <a:r>
              <a:rPr b="0" baseline="0" i="0" lang="en-US" sz="1400" u="none" cap="none" strike="noStrike">
                <a:solidFill>
                  <a:schemeClr val="dk1"/>
                </a:solidFill>
                <a:latin typeface="Arial"/>
                <a:ea typeface="Arial"/>
                <a:cs typeface="Arial"/>
                <a:sym typeface="Arial"/>
              </a:rPr>
              <a:t>, Line Number: </a:t>
            </a:r>
          </a:p>
          <a:p>
            <a:pPr indent="-122237" lvl="2" marL="862013" marR="0" rtl="0" algn="l">
              <a:spcBef>
                <a:spcPts val="1200"/>
              </a:spcBef>
              <a:spcAft>
                <a:spcPts val="0"/>
              </a:spcAft>
              <a:buClr>
                <a:srgbClr val="C00000"/>
              </a:buClr>
              <a:buFont typeface="Arial"/>
              <a:buNone/>
            </a:pPr>
            <a:r>
              <a:t/>
            </a:r>
            <a:endParaRPr b="0" baseline="0" i="0" sz="1400" u="none" cap="none" strike="noStrike">
              <a:solidFill>
                <a:schemeClr val="dk1"/>
              </a:solidFill>
              <a:latin typeface="Arial"/>
              <a:ea typeface="Arial"/>
              <a:cs typeface="Arial"/>
              <a:sym typeface="Arial"/>
            </a:endParaRPr>
          </a:p>
          <a:p>
            <a:pPr indent="-122237" lvl="2" marL="862013" marR="0" rtl="0" algn="l">
              <a:spcBef>
                <a:spcPts val="1200"/>
              </a:spcBef>
              <a:spcAft>
                <a:spcPts val="0"/>
              </a:spcAft>
              <a:buClr>
                <a:srgbClr val="C00000"/>
              </a:buClr>
              <a:buFont typeface="Arial"/>
              <a:buNone/>
            </a:pPr>
            <a:r>
              <a:t/>
            </a:r>
            <a:endParaRPr b="0" baseline="0" i="0" sz="1400" u="none" cap="none" strike="noStrike">
              <a:solidFill>
                <a:schemeClr val="dk1"/>
              </a:solidFill>
              <a:latin typeface="Arial"/>
              <a:ea typeface="Arial"/>
              <a:cs typeface="Arial"/>
              <a:sym typeface="Arial"/>
            </a:endParaRPr>
          </a:p>
          <a:p>
            <a:pPr indent="-122237" lvl="2" marL="862013" marR="0" rtl="0" algn="l">
              <a:spcBef>
                <a:spcPts val="1200"/>
              </a:spcBef>
              <a:spcAft>
                <a:spcPts val="0"/>
              </a:spcAft>
              <a:buClr>
                <a:srgbClr val="C00000"/>
              </a:buClr>
              <a:buFont typeface="Arial"/>
              <a:buNone/>
            </a:pPr>
            <a:r>
              <a:t/>
            </a:r>
            <a:endParaRPr b="0" baseline="0" i="0" sz="1400" u="none" cap="none" strike="noStrike">
              <a:solidFill>
                <a:schemeClr val="dk1"/>
              </a:solidFill>
              <a:latin typeface="Arial"/>
              <a:ea typeface="Arial"/>
              <a:cs typeface="Arial"/>
              <a:sym typeface="Arial"/>
            </a:endParaRPr>
          </a:p>
          <a:p>
            <a:pPr indent="-188912" lvl="2" marL="862013" marR="0" rtl="0" algn="l">
              <a:spcBef>
                <a:spcPts val="1200"/>
              </a:spcBef>
              <a:spcAft>
                <a:spcPts val="0"/>
              </a:spcAft>
              <a:buClr>
                <a:srgbClr val="C00000"/>
              </a:buClr>
              <a:buSzPct val="75000"/>
              <a:buFont typeface="Arial"/>
              <a:buAutoNum type="arabicPeriod"/>
            </a:pPr>
            <a:r>
              <a:rPr b="0" baseline="0" i="0" lang="en-US" sz="1400" u="none" cap="none" strike="noStrike">
                <a:solidFill>
                  <a:schemeClr val="dk1"/>
                </a:solidFill>
                <a:latin typeface="Arial"/>
                <a:ea typeface="Arial"/>
                <a:cs typeface="Arial"/>
                <a:sym typeface="Arial"/>
              </a:rPr>
              <a:t>Amortization Schedule Code, Code Version, Payment Line Number:</a:t>
            </a:r>
          </a:p>
          <a:p>
            <a:pPr indent="247650" lvl="0" marL="171450" marR="0" rtl="0" algn="l">
              <a:spcBef>
                <a:spcPts val="12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075" name="Shape 20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76" name="Shape 207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077" name="Shape 2077"/>
          <p:cNvPicPr preferRelativeResize="0"/>
          <p:nvPr/>
        </p:nvPicPr>
        <p:blipFill rotWithShape="1">
          <a:blip r:embed="rId3">
            <a:alphaModFix/>
          </a:blip>
          <a:srcRect b="0" l="0" r="0" t="0"/>
          <a:stretch/>
        </p:blipFill>
        <p:spPr>
          <a:xfrm>
            <a:off x="1480141" y="3205049"/>
            <a:ext cx="6438900" cy="819150"/>
          </a:xfrm>
          <a:prstGeom prst="rect">
            <a:avLst/>
          </a:prstGeom>
          <a:noFill/>
          <a:ln>
            <a:noFill/>
          </a:ln>
        </p:spPr>
      </p:pic>
      <p:sp>
        <p:nvSpPr>
          <p:cNvPr id="2078" name="Shape 2078"/>
          <p:cNvSpPr/>
          <p:nvPr/>
        </p:nvSpPr>
        <p:spPr>
          <a:xfrm>
            <a:off x="1490778" y="3147246"/>
            <a:ext cx="3091858" cy="903989"/>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079" name="Shape 2079"/>
          <p:cNvPicPr preferRelativeResize="0"/>
          <p:nvPr/>
        </p:nvPicPr>
        <p:blipFill rotWithShape="1">
          <a:blip r:embed="rId4">
            <a:alphaModFix/>
          </a:blip>
          <a:srcRect b="0" l="0" r="0" t="0"/>
          <a:stretch/>
        </p:blipFill>
        <p:spPr>
          <a:xfrm>
            <a:off x="3196705" y="4779001"/>
            <a:ext cx="3005772" cy="1164597"/>
          </a:xfrm>
          <a:prstGeom prst="rect">
            <a:avLst/>
          </a:prstGeom>
          <a:noFill/>
          <a:ln>
            <a:noFill/>
          </a:ln>
        </p:spPr>
      </p:pic>
      <p:sp>
        <p:nvSpPr>
          <p:cNvPr id="2080" name="Shape 2080"/>
          <p:cNvSpPr/>
          <p:nvPr/>
        </p:nvSpPr>
        <p:spPr>
          <a:xfrm>
            <a:off x="3196705" y="4750878"/>
            <a:ext cx="3005772" cy="1192721"/>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5" name="Shape 2085"/>
        <p:cNvGrpSpPr/>
        <p:nvPr/>
      </p:nvGrpSpPr>
      <p:grpSpPr>
        <a:xfrm>
          <a:off x="0" y="0"/>
          <a:ext cx="0" cy="0"/>
          <a:chOff x="0" y="0"/>
          <a:chExt cx="0" cy="0"/>
        </a:xfrm>
      </p:grpSpPr>
      <p:sp>
        <p:nvSpPr>
          <p:cNvPr id="2086" name="Shape 208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a:t>
            </a:r>
          </a:p>
        </p:txBody>
      </p:sp>
      <p:sp>
        <p:nvSpPr>
          <p:cNvPr id="2087" name="Shape 2087"/>
          <p:cNvSpPr txBox="1"/>
          <p:nvPr>
            <p:ph idx="1" type="body"/>
          </p:nvPr>
        </p:nvSpPr>
        <p:spPr>
          <a:xfrm>
            <a:off x="601414" y="1084109"/>
            <a:ext cx="8352307" cy="5129732"/>
          </a:xfrm>
          <a:prstGeom prst="rect">
            <a:avLst/>
          </a:prstGeom>
          <a:noFill/>
          <a:ln>
            <a:noFill/>
          </a:ln>
        </p:spPr>
        <p:txBody>
          <a:bodyPr anchorCtr="0" anchor="t" bIns="45700" lIns="91425" rIns="91425" tIns="45700">
            <a:noAutofit/>
          </a:bodyPr>
          <a:lstStyle/>
          <a:p>
            <a:pPr indent="-231775" lvl="0" marL="231775" marR="0" rtl="0" algn="l">
              <a:lnSpc>
                <a:spcPct val="120000"/>
              </a:lnSpc>
              <a:spcBef>
                <a:spcPts val="0"/>
              </a:spcBef>
              <a:spcAft>
                <a:spcPts val="0"/>
              </a:spcAft>
              <a:buClr>
                <a:srgbClr val="C00000"/>
              </a:buClr>
              <a:buSzPct val="75000"/>
              <a:buFont typeface="Arial"/>
              <a:buChar char="•"/>
            </a:pPr>
            <a:r>
              <a:rPr b="1" baseline="0" i="0" lang="en-US" sz="1800" u="sng" cap="none" strike="noStrike">
                <a:solidFill>
                  <a:schemeClr val="dk1"/>
                </a:solidFill>
                <a:latin typeface="Arial"/>
                <a:ea typeface="Arial"/>
                <a:cs typeface="Arial"/>
                <a:sym typeface="Arial"/>
              </a:rPr>
              <a:t>Debt Account Entity Updates</a:t>
            </a:r>
            <a:r>
              <a:rPr b="0" baseline="0" i="0" lang="en-US" sz="1800" u="none" cap="none" strike="noStrike">
                <a:solidFill>
                  <a:schemeClr val="dk1"/>
                </a:solidFill>
                <a:latin typeface="Arial"/>
                <a:ea typeface="Arial"/>
                <a:cs typeface="Arial"/>
                <a:sym typeface="Arial"/>
              </a:rPr>
              <a:t> – as collections are processed referencing a Debt Account with an Amortization Schedule reference, the Debt Account Entity is updated:</a:t>
            </a:r>
          </a:p>
          <a:p>
            <a:pPr indent="-225425" lvl="1" marL="568325" marR="0" rtl="0" algn="l">
              <a:lnSpc>
                <a:spcPct val="120000"/>
              </a:lnSpc>
              <a:spcBef>
                <a:spcPts val="700"/>
              </a:spcBef>
              <a:spcAft>
                <a:spcPts val="0"/>
              </a:spcAft>
              <a:buClr>
                <a:srgbClr val="C00000"/>
              </a:buClr>
              <a:buSzPct val="75000"/>
              <a:buFont typeface="Arial"/>
              <a:buChar char="•"/>
            </a:pPr>
            <a:r>
              <a:rPr b="0" baseline="0" i="0" lang="en-US" sz="1200" u="sng" cap="none" strike="noStrike">
                <a:solidFill>
                  <a:schemeClr val="dk1"/>
                </a:solidFill>
                <a:latin typeface="Arial"/>
                <a:ea typeface="Arial"/>
                <a:cs typeface="Arial"/>
                <a:sym typeface="Arial"/>
              </a:rPr>
              <a:t>Collected Amount</a:t>
            </a:r>
            <a:r>
              <a:rPr b="0" baseline="0" i="0" lang="en-US" sz="1200" u="none" cap="none" strike="noStrike">
                <a:solidFill>
                  <a:schemeClr val="dk1"/>
                </a:solidFill>
                <a:latin typeface="Arial"/>
                <a:ea typeface="Arial"/>
                <a:cs typeface="Arial"/>
                <a:sym typeface="Arial"/>
              </a:rPr>
              <a:t> – </a:t>
            </a:r>
            <a:r>
              <a:rPr b="0" baseline="0" i="0" lang="en-US" sz="1200" u="sng" cap="none" strike="noStrike">
                <a:solidFill>
                  <a:schemeClr val="dk1"/>
                </a:solidFill>
                <a:latin typeface="Arial"/>
                <a:ea typeface="Arial"/>
                <a:cs typeface="Arial"/>
                <a:sym typeface="Arial"/>
              </a:rPr>
              <a:t>Increased</a:t>
            </a:r>
            <a:r>
              <a:rPr b="0" baseline="0" i="0" lang="en-US" sz="1200" u="none" cap="none" strike="noStrike">
                <a:solidFill>
                  <a:schemeClr val="dk1"/>
                </a:solidFill>
                <a:latin typeface="Arial"/>
                <a:ea typeface="Arial"/>
                <a:cs typeface="Arial"/>
                <a:sym typeface="Arial"/>
              </a:rPr>
              <a:t> by Cash Receipt collection amount</a:t>
            </a:r>
          </a:p>
          <a:p>
            <a:pPr indent="-225425" lvl="1" marL="568325" marR="0" rtl="0" algn="l">
              <a:lnSpc>
                <a:spcPct val="120000"/>
              </a:lnSpc>
              <a:spcBef>
                <a:spcPts val="400"/>
              </a:spcBef>
              <a:spcAft>
                <a:spcPts val="0"/>
              </a:spcAft>
              <a:buClr>
                <a:srgbClr val="C00000"/>
              </a:buClr>
              <a:buSzPct val="75000"/>
              <a:buFont typeface="Arial"/>
              <a:buChar char="•"/>
            </a:pPr>
            <a:r>
              <a:rPr b="0" baseline="0" i="0" lang="en-US" sz="1200" u="sng" cap="none" strike="noStrike">
                <a:solidFill>
                  <a:schemeClr val="dk1"/>
                </a:solidFill>
                <a:latin typeface="Arial"/>
                <a:ea typeface="Arial"/>
                <a:cs typeface="Arial"/>
                <a:sym typeface="Arial"/>
              </a:rPr>
              <a:t>Outstanding Amount</a:t>
            </a:r>
            <a:r>
              <a:rPr b="0" baseline="0" i="0" lang="en-US" sz="1200" u="none" cap="none" strike="noStrike">
                <a:solidFill>
                  <a:schemeClr val="dk1"/>
                </a:solidFill>
                <a:latin typeface="Arial"/>
                <a:ea typeface="Arial"/>
                <a:cs typeface="Arial"/>
                <a:sym typeface="Arial"/>
              </a:rPr>
              <a:t> – </a:t>
            </a:r>
            <a:r>
              <a:rPr b="0" baseline="0" i="0" lang="en-US" sz="1200" u="sng" cap="none" strike="noStrike">
                <a:solidFill>
                  <a:schemeClr val="dk1"/>
                </a:solidFill>
                <a:latin typeface="Arial"/>
                <a:ea typeface="Arial"/>
                <a:cs typeface="Arial"/>
                <a:sym typeface="Arial"/>
              </a:rPr>
              <a:t>Decreased</a:t>
            </a:r>
            <a:r>
              <a:rPr b="0" baseline="0" i="0" lang="en-US" sz="1200" u="none" cap="none" strike="noStrike">
                <a:solidFill>
                  <a:schemeClr val="dk1"/>
                </a:solidFill>
                <a:latin typeface="Arial"/>
                <a:ea typeface="Arial"/>
                <a:cs typeface="Arial"/>
                <a:sym typeface="Arial"/>
              </a:rPr>
              <a:t> by Cash Receipt collection amount</a:t>
            </a:r>
          </a:p>
          <a:p>
            <a:pPr indent="-225425" lvl="1" marL="568325" marR="0" rtl="0" algn="l">
              <a:lnSpc>
                <a:spcPct val="120000"/>
              </a:lnSpc>
              <a:spcBef>
                <a:spcPts val="400"/>
              </a:spcBef>
              <a:spcAft>
                <a:spcPts val="0"/>
              </a:spcAft>
              <a:buClr>
                <a:srgbClr val="C00000"/>
              </a:buClr>
              <a:buSzPct val="75000"/>
              <a:buFont typeface="Arial"/>
              <a:buChar char="•"/>
            </a:pPr>
            <a:r>
              <a:rPr b="0" baseline="0" i="0" lang="en-US" sz="1200" u="sng" cap="none" strike="noStrike">
                <a:solidFill>
                  <a:schemeClr val="dk1"/>
                </a:solidFill>
                <a:latin typeface="Arial"/>
                <a:ea typeface="Arial"/>
                <a:cs typeface="Arial"/>
                <a:sym typeface="Arial"/>
              </a:rPr>
              <a:t>GL Update</a:t>
            </a:r>
            <a:r>
              <a:rPr b="0" baseline="0" i="0" lang="en-US" sz="1200" u="none" cap="none" strike="noStrike">
                <a:solidFill>
                  <a:schemeClr val="dk1"/>
                </a:solidFill>
                <a:latin typeface="Arial"/>
                <a:ea typeface="Arial"/>
                <a:cs typeface="Arial"/>
                <a:sym typeface="Arial"/>
              </a:rPr>
              <a:t> – </a:t>
            </a:r>
            <a:r>
              <a:rPr b="0" baseline="0" i="0" lang="en-US" sz="1200" u="sng" cap="none" strike="noStrike">
                <a:solidFill>
                  <a:schemeClr val="dk1"/>
                </a:solidFill>
                <a:latin typeface="Arial"/>
                <a:ea typeface="Arial"/>
                <a:cs typeface="Arial"/>
                <a:sym typeface="Arial"/>
              </a:rPr>
              <a:t>Increase</a:t>
            </a:r>
            <a:r>
              <a:rPr b="0" baseline="0" i="0" lang="en-US" sz="1200" u="none" cap="none" strike="noStrike">
                <a:solidFill>
                  <a:schemeClr val="dk1"/>
                </a:solidFill>
                <a:latin typeface="Arial"/>
                <a:ea typeface="Arial"/>
                <a:cs typeface="Arial"/>
                <a:sym typeface="Arial"/>
              </a:rPr>
              <a:t> to Cash, </a:t>
            </a:r>
            <a:r>
              <a:rPr b="0" baseline="0" i="0" lang="en-US" sz="1200" u="sng" cap="none" strike="noStrike">
                <a:solidFill>
                  <a:schemeClr val="dk1"/>
                </a:solidFill>
                <a:latin typeface="Arial"/>
                <a:ea typeface="Arial"/>
                <a:cs typeface="Arial"/>
                <a:sym typeface="Arial"/>
              </a:rPr>
              <a:t>Decrease</a:t>
            </a:r>
            <a:r>
              <a:rPr b="0" baseline="0" i="0" lang="en-US" sz="1200" u="none" cap="none" strike="noStrike">
                <a:solidFill>
                  <a:schemeClr val="dk1"/>
                </a:solidFill>
                <a:latin typeface="Arial"/>
                <a:ea typeface="Arial"/>
                <a:cs typeface="Arial"/>
                <a:sym typeface="Arial"/>
              </a:rPr>
              <a:t> to Loans Receivable</a:t>
            </a:r>
          </a:p>
          <a:p>
            <a:pPr indent="-227012" lvl="0" marL="231775" marR="0" rtl="0" algn="l">
              <a:lnSpc>
                <a:spcPct val="120000"/>
              </a:lnSpc>
              <a:spcBef>
                <a:spcPts val="400"/>
              </a:spcBef>
              <a:spcAft>
                <a:spcPts val="0"/>
              </a:spcAft>
              <a:buClr>
                <a:srgbClr val="C00000"/>
              </a:buClr>
              <a:buFont typeface="Arial"/>
              <a:buNone/>
            </a:pPr>
            <a:r>
              <a:t/>
            </a:r>
            <a:endParaRPr b="1" baseline="0" i="0" sz="100" u="sng" cap="none" strike="noStrike">
              <a:solidFill>
                <a:schemeClr val="dk1"/>
              </a:solidFill>
              <a:latin typeface="Arial"/>
              <a:ea typeface="Arial"/>
              <a:cs typeface="Arial"/>
              <a:sym typeface="Arial"/>
            </a:endParaRPr>
          </a:p>
          <a:p>
            <a:pPr indent="247650" lvl="0" marL="171450" marR="0" rtl="0" algn="l">
              <a:spcBef>
                <a:spcPts val="8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088" name="Shape 20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089" name="Shape 2089"/>
          <p:cNvPicPr preferRelativeResize="0"/>
          <p:nvPr/>
        </p:nvPicPr>
        <p:blipFill rotWithShape="1">
          <a:blip r:embed="rId3">
            <a:alphaModFix/>
          </a:blip>
          <a:srcRect b="0" l="0" r="0" t="0"/>
          <a:stretch/>
        </p:blipFill>
        <p:spPr>
          <a:xfrm>
            <a:off x="1474823" y="3152331"/>
            <a:ext cx="6000716" cy="3598895"/>
          </a:xfrm>
          <a:prstGeom prst="rect">
            <a:avLst/>
          </a:prstGeom>
          <a:noFill/>
          <a:ln>
            <a:noFill/>
          </a:ln>
        </p:spPr>
      </p:pic>
      <p:sp>
        <p:nvSpPr>
          <p:cNvPr id="2090" name="Shape 2090"/>
          <p:cNvSpPr/>
          <p:nvPr/>
        </p:nvSpPr>
        <p:spPr>
          <a:xfrm>
            <a:off x="4057428" y="5486400"/>
            <a:ext cx="2410047" cy="1188626"/>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4" name="Shape 2094"/>
        <p:cNvGrpSpPr/>
        <p:nvPr/>
      </p:nvGrpSpPr>
      <p:grpSpPr>
        <a:xfrm>
          <a:off x="0" y="0"/>
          <a:ext cx="0" cy="0"/>
          <a:chOff x="0" y="0"/>
          <a:chExt cx="0" cy="0"/>
        </a:xfrm>
      </p:grpSpPr>
      <p:sp>
        <p:nvSpPr>
          <p:cNvPr id="2095" name="Shape 2095"/>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2096" name="Shape 2096"/>
          <p:cNvSpPr txBox="1"/>
          <p:nvPr>
            <p:ph idx="1" type="body"/>
          </p:nvPr>
        </p:nvSpPr>
        <p:spPr>
          <a:xfrm>
            <a:off x="393406" y="1255209"/>
            <a:ext cx="8750593" cy="5230649"/>
          </a:xfrm>
          <a:prstGeom prst="rect">
            <a:avLst/>
          </a:prstGeom>
          <a:noFill/>
          <a:ln>
            <a:noFill/>
          </a:ln>
        </p:spPr>
        <p:txBody>
          <a:bodyPr anchorCtr="0" anchor="t" bIns="45700" lIns="91425" rIns="91425" tIns="45700">
            <a:noAutofit/>
          </a:bodyPr>
          <a:lstStyle/>
          <a:p>
            <a:pPr indent="-171450" lvl="0" marL="171450" marR="0" rtl="0" algn="l">
              <a:lnSpc>
                <a:spcPct val="80000"/>
              </a:lnSpc>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Collections referencing Debt Accounts </a:t>
            </a:r>
            <a:r>
              <a:rPr b="1" baseline="0" i="0" lang="en-US" sz="1800" u="sng" cap="none" strike="noStrike">
                <a:solidFill>
                  <a:schemeClr val="dk1"/>
                </a:solidFill>
                <a:latin typeface="Arial"/>
                <a:ea typeface="Arial"/>
                <a:cs typeface="Arial"/>
                <a:sym typeface="Arial"/>
              </a:rPr>
              <a:t>with</a:t>
            </a:r>
            <a:r>
              <a:rPr b="0" baseline="0" i="0" lang="en-US" sz="1800" u="none" cap="none" strike="noStrike">
                <a:solidFill>
                  <a:schemeClr val="dk1"/>
                </a:solidFill>
                <a:latin typeface="Arial"/>
                <a:ea typeface="Arial"/>
                <a:cs typeface="Arial"/>
                <a:sym typeface="Arial"/>
              </a:rPr>
              <a:t> an Amortization Schedule:</a:t>
            </a:r>
          </a:p>
          <a:p>
            <a:pPr indent="-177800" lvl="1" marL="508000" marR="0" rtl="0" algn="l">
              <a:lnSpc>
                <a:spcPct val="80000"/>
              </a:lnSpc>
              <a:spcBef>
                <a:spcPts val="1200"/>
              </a:spcBef>
              <a:spcAft>
                <a:spcPts val="0"/>
              </a:spcAft>
              <a:buClr>
                <a:srgbClr val="C00000"/>
              </a:buClr>
              <a:buSzPct val="72916"/>
              <a:buFont typeface="Arial"/>
              <a:buChar char="•"/>
            </a:pPr>
            <a:r>
              <a:rPr b="0" baseline="0" i="0" lang="en-US" sz="1750" u="sng" cap="none" strike="noStrike">
                <a:solidFill>
                  <a:schemeClr val="dk1"/>
                </a:solidFill>
                <a:latin typeface="Arial"/>
                <a:ea typeface="Arial"/>
                <a:cs typeface="Arial"/>
                <a:sym typeface="Arial"/>
              </a:rPr>
              <a:t>Update</a:t>
            </a:r>
            <a:r>
              <a:rPr b="0" baseline="0" i="0" lang="en-US" sz="1750" u="none" cap="none" strike="noStrike">
                <a:solidFill>
                  <a:schemeClr val="dk1"/>
                </a:solidFill>
                <a:latin typeface="Arial"/>
                <a:ea typeface="Arial"/>
                <a:cs typeface="Arial"/>
                <a:sym typeface="Arial"/>
              </a:rPr>
              <a:t> the Amortization Schedule Query based on: </a:t>
            </a:r>
          </a:p>
          <a:p>
            <a:pPr indent="-188912" lvl="2" marL="862013" marR="0" rtl="0" algn="l">
              <a:lnSpc>
                <a:spcPct val="80000"/>
              </a:lnSpc>
              <a:spcBef>
                <a:spcPts val="1200"/>
              </a:spcBef>
              <a:spcAft>
                <a:spcPts val="0"/>
              </a:spcAft>
              <a:buClr>
                <a:srgbClr val="C00000"/>
              </a:buClr>
              <a:buSzPct val="72916"/>
              <a:buFont typeface="Arial"/>
              <a:buAutoNum type="arabicPeriod"/>
            </a:pPr>
            <a:r>
              <a:rPr b="0" baseline="0" i="0" lang="en-US" sz="1750" u="none" cap="none" strike="noStrike">
                <a:solidFill>
                  <a:schemeClr val="dk1"/>
                </a:solidFill>
                <a:latin typeface="Arial"/>
                <a:ea typeface="Arial"/>
                <a:cs typeface="Arial"/>
                <a:sym typeface="Arial"/>
              </a:rPr>
              <a:t>Referenced </a:t>
            </a:r>
            <a:r>
              <a:rPr b="0" baseline="0" i="0" lang="en-US" sz="1750" u="sng" cap="none" strike="noStrike">
                <a:solidFill>
                  <a:schemeClr val="dk1"/>
                </a:solidFill>
                <a:latin typeface="Arial"/>
                <a:ea typeface="Arial"/>
                <a:cs typeface="Arial"/>
                <a:sym typeface="Arial"/>
              </a:rPr>
              <a:t>Amortization Schedule Code</a:t>
            </a:r>
            <a:r>
              <a:rPr b="0" baseline="0" i="0" lang="en-US" sz="1750" u="none" cap="none" strike="noStrike">
                <a:solidFill>
                  <a:schemeClr val="dk1"/>
                </a:solidFill>
                <a:latin typeface="Arial"/>
                <a:ea typeface="Arial"/>
                <a:cs typeface="Arial"/>
                <a:sym typeface="Arial"/>
              </a:rPr>
              <a:t> </a:t>
            </a:r>
          </a:p>
          <a:p>
            <a:pPr indent="-188912" lvl="2" marL="862013" marR="0" rtl="0" algn="l">
              <a:lnSpc>
                <a:spcPct val="80000"/>
              </a:lnSpc>
              <a:spcBef>
                <a:spcPts val="1200"/>
              </a:spcBef>
              <a:spcAft>
                <a:spcPts val="0"/>
              </a:spcAft>
              <a:buClr>
                <a:srgbClr val="C00000"/>
              </a:buClr>
              <a:buSzPct val="72916"/>
              <a:buFont typeface="Arial"/>
              <a:buAutoNum type="arabicPeriod"/>
            </a:pPr>
            <a:r>
              <a:rPr b="0" baseline="0" i="0" lang="en-US" sz="1750" u="none" cap="none" strike="noStrike">
                <a:solidFill>
                  <a:schemeClr val="dk1"/>
                </a:solidFill>
                <a:latin typeface="Arial"/>
                <a:ea typeface="Arial"/>
                <a:cs typeface="Arial"/>
                <a:sym typeface="Arial"/>
              </a:rPr>
              <a:t>Referenced Amortization Schedule </a:t>
            </a:r>
            <a:r>
              <a:rPr b="0" baseline="0" i="0" lang="en-US" sz="1750" u="sng" cap="none" strike="noStrike">
                <a:solidFill>
                  <a:schemeClr val="dk1"/>
                </a:solidFill>
                <a:latin typeface="Arial"/>
                <a:ea typeface="Arial"/>
                <a:cs typeface="Arial"/>
                <a:sym typeface="Arial"/>
              </a:rPr>
              <a:t>Payment Line Number</a:t>
            </a:r>
            <a:r>
              <a:rPr b="0" baseline="0" i="0" lang="en-US" sz="1750" u="none" cap="none" strike="noStrike">
                <a:solidFill>
                  <a:schemeClr val="dk1"/>
                </a:solidFill>
                <a:latin typeface="Arial"/>
                <a:ea typeface="Arial"/>
                <a:cs typeface="Arial"/>
                <a:sym typeface="Arial"/>
              </a:rPr>
              <a:t>:</a:t>
            </a:r>
          </a:p>
          <a:p>
            <a:pPr indent="-66675" lvl="0" marL="171450" marR="0" rtl="0" algn="l">
              <a:lnSpc>
                <a:spcPct val="80000"/>
              </a:lnSpc>
              <a:spcBef>
                <a:spcPts val="12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66675" lvl="0" marL="171450" marR="0" rtl="0" algn="l">
              <a:lnSpc>
                <a:spcPct val="80000"/>
              </a:lnSpc>
              <a:spcBef>
                <a:spcPts val="600"/>
              </a:spcBef>
              <a:spcAft>
                <a:spcPts val="0"/>
              </a:spcAft>
              <a:buClr>
                <a:srgbClr val="E31937"/>
              </a:buClr>
              <a:buFont typeface="Arial"/>
              <a:buNone/>
            </a:pPr>
            <a:r>
              <a:t/>
            </a:r>
            <a:endParaRPr b="0" baseline="0" i="0" sz="22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pic>
        <p:nvPicPr>
          <p:cNvPr id="2097" name="Shape 2097"/>
          <p:cNvPicPr preferRelativeResize="0"/>
          <p:nvPr/>
        </p:nvPicPr>
        <p:blipFill rotWithShape="1">
          <a:blip r:embed="rId3">
            <a:alphaModFix/>
          </a:blip>
          <a:srcRect b="0" l="0" r="0" t="0"/>
          <a:stretch/>
        </p:blipFill>
        <p:spPr>
          <a:xfrm>
            <a:off x="443579" y="2849435"/>
            <a:ext cx="8604729" cy="3488179"/>
          </a:xfrm>
          <a:prstGeom prst="rect">
            <a:avLst/>
          </a:prstGeom>
          <a:noFill/>
          <a:ln>
            <a:noFill/>
          </a:ln>
        </p:spPr>
      </p:pic>
      <p:sp>
        <p:nvSpPr>
          <p:cNvPr id="2098" name="Shape 209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Amortization Schedule</a:t>
            </a:r>
          </a:p>
        </p:txBody>
      </p:sp>
      <p:sp>
        <p:nvSpPr>
          <p:cNvPr id="2099" name="Shape 209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100" name="Shape 21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01" name="Shape 2101"/>
          <p:cNvSpPr/>
          <p:nvPr/>
        </p:nvSpPr>
        <p:spPr>
          <a:xfrm>
            <a:off x="454212" y="3530041"/>
            <a:ext cx="8604729" cy="563522"/>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6" name="Shape 2106"/>
        <p:cNvGrpSpPr/>
        <p:nvPr/>
      </p:nvGrpSpPr>
      <p:grpSpPr>
        <a:xfrm>
          <a:off x="0" y="0"/>
          <a:ext cx="0" cy="0"/>
          <a:chOff x="0" y="0"/>
          <a:chExt cx="0" cy="0"/>
        </a:xfrm>
      </p:grpSpPr>
      <p:sp>
        <p:nvSpPr>
          <p:cNvPr id="2107" name="Shape 210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108" name="Shape 210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Lockbox Collection Method</a:t>
            </a:r>
          </a:p>
        </p:txBody>
      </p:sp>
      <p:sp>
        <p:nvSpPr>
          <p:cNvPr id="2109" name="Shape 2109"/>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110" name="Shape 211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5" name="Shape 2115"/>
        <p:cNvGrpSpPr/>
        <p:nvPr/>
      </p:nvGrpSpPr>
      <p:grpSpPr>
        <a:xfrm>
          <a:off x="0" y="0"/>
          <a:ext cx="0" cy="0"/>
          <a:chOff x="0" y="0"/>
          <a:chExt cx="0" cy="0"/>
        </a:xfrm>
      </p:grpSpPr>
      <p:sp>
        <p:nvSpPr>
          <p:cNvPr id="2116" name="Shape 211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Lockbox</a:t>
            </a:r>
          </a:p>
        </p:txBody>
      </p:sp>
      <p:sp>
        <p:nvSpPr>
          <p:cNvPr id="2117" name="Shape 2117"/>
          <p:cNvSpPr txBox="1"/>
          <p:nvPr>
            <p:ph idx="1" type="body"/>
          </p:nvPr>
        </p:nvSpPr>
        <p:spPr>
          <a:xfrm>
            <a:off x="457200" y="1227137"/>
            <a:ext cx="8686800"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Lockbox collections </a:t>
            </a:r>
            <a:r>
              <a:rPr b="0" baseline="0" i="0" lang="en-US" sz="1800" u="none" cap="none" strike="noStrike">
                <a:solidFill>
                  <a:schemeClr val="dk1"/>
                </a:solidFill>
                <a:latin typeface="Arial"/>
                <a:ea typeface="Arial"/>
                <a:cs typeface="Arial"/>
                <a:sym typeface="Arial"/>
              </a:rPr>
              <a:t>referencing a Debt Account – </a:t>
            </a:r>
            <a:r>
              <a:rPr b="0" baseline="0" i="0" lang="en-US" sz="1800" u="sng" cap="none" strike="noStrike">
                <a:solidFill>
                  <a:schemeClr val="dk1"/>
                </a:solidFill>
                <a:latin typeface="Arial"/>
                <a:ea typeface="Arial"/>
                <a:cs typeface="Arial"/>
                <a:sym typeface="Arial"/>
              </a:rPr>
              <a:t>characteristics</a:t>
            </a:r>
            <a:r>
              <a:rPr b="0" baseline="0" i="0" lang="en-US" sz="1800" u="none" cap="none" strike="noStrike">
                <a:solidFill>
                  <a:schemeClr val="dk1"/>
                </a:solidFill>
                <a:latin typeface="Arial"/>
                <a:ea typeface="Arial"/>
                <a:cs typeface="Arial"/>
                <a:sym typeface="Arial"/>
              </a:rPr>
              <a:t>:</a:t>
            </a:r>
          </a:p>
          <a:p>
            <a:pPr indent="-274637" lvl="2" marL="631825" marR="0" rtl="0" algn="l">
              <a:spcBef>
                <a:spcPts val="1000"/>
              </a:spcBef>
              <a:spcAft>
                <a:spcPts val="0"/>
              </a:spcAft>
              <a:buClr>
                <a:srgbClr val="AF242B"/>
              </a:buClr>
              <a:buFont typeface="Arial"/>
              <a:buNone/>
            </a:pPr>
            <a:r>
              <a:t/>
            </a:r>
            <a:endParaRPr b="0" baseline="0" i="0" sz="3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Types: </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6:</a:t>
            </a:r>
            <a:r>
              <a:rPr b="0" baseline="0" i="0" lang="en-US" sz="1800" u="none" cap="none" strike="noStrike">
                <a:solidFill>
                  <a:schemeClr val="dk1"/>
                </a:solidFill>
                <a:latin typeface="Arial"/>
                <a:ea typeface="Arial"/>
                <a:cs typeface="Arial"/>
                <a:sym typeface="Arial"/>
              </a:rPr>
              <a:t> </a:t>
            </a:r>
          </a:p>
          <a:p>
            <a:pPr indent="-292100" lvl="4" marL="125730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L6X: R6 Miscellaneous Lockbox (47000016-06) (47000016-01) (979007) (manual only)</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7:</a:t>
            </a:r>
            <a:r>
              <a:rPr b="0" baseline="0" i="0" lang="en-US" sz="1800" u="none" cap="none" strike="noStrike">
                <a:solidFill>
                  <a:schemeClr val="dk1"/>
                </a:solidFill>
                <a:latin typeface="Arial"/>
                <a:ea typeface="Arial"/>
                <a:cs typeface="Arial"/>
                <a:sym typeface="Arial"/>
              </a:rPr>
              <a:t> </a:t>
            </a:r>
          </a:p>
          <a:p>
            <a:pPr indent="-292100" lvl="4" marL="125730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L7M: R7 Miscellaneous Lockbox CR (47000017-01) </a:t>
            </a:r>
          </a:p>
          <a:p>
            <a:pPr indent="-274637" lvl="2" marL="631825" marR="0" rtl="0" algn="l">
              <a:spcBef>
                <a:spcPts val="1000"/>
              </a:spcBef>
              <a:spcAft>
                <a:spcPts val="0"/>
              </a:spcAft>
              <a:buClr>
                <a:srgbClr val="AF242B"/>
              </a:buClr>
              <a:buFont typeface="Arial"/>
              <a:buNone/>
            </a:pPr>
            <a:r>
              <a:t/>
            </a:r>
            <a:endParaRPr b="0" baseline="0" i="0" sz="3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Transaction Types:</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C01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does not have Amortization Schedule</a:t>
            </a:r>
          </a:p>
          <a:p>
            <a:pPr indent="-292100" lvl="3" marL="977900" marR="0" rtl="0" algn="l">
              <a:spcBef>
                <a:spcPts val="1000"/>
              </a:spcBef>
              <a:spcAft>
                <a:spcPts val="50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has active Amortization Schedule</a:t>
            </a:r>
          </a:p>
        </p:txBody>
      </p:sp>
      <p:sp>
        <p:nvSpPr>
          <p:cNvPr id="2118" name="Shape 21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19" name="Shape 211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4" name="Shape 2124"/>
        <p:cNvGrpSpPr/>
        <p:nvPr/>
      </p:nvGrpSpPr>
      <p:grpSpPr>
        <a:xfrm>
          <a:off x="0" y="0"/>
          <a:ext cx="0" cy="0"/>
          <a:chOff x="0" y="0"/>
          <a:chExt cx="0" cy="0"/>
        </a:xfrm>
      </p:grpSpPr>
      <p:sp>
        <p:nvSpPr>
          <p:cNvPr id="2125" name="Shape 2125"/>
          <p:cNvSpPr/>
          <p:nvPr/>
        </p:nvSpPr>
        <p:spPr>
          <a:xfrm>
            <a:off x="7781925" y="5981700"/>
            <a:ext cx="1285874" cy="809624"/>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26" name="Shape 212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Lockbox</a:t>
            </a:r>
          </a:p>
        </p:txBody>
      </p:sp>
      <p:sp>
        <p:nvSpPr>
          <p:cNvPr id="2127" name="Shape 2127"/>
          <p:cNvSpPr txBox="1"/>
          <p:nvPr>
            <p:ph idx="1" type="body"/>
          </p:nvPr>
        </p:nvSpPr>
        <p:spPr>
          <a:xfrm>
            <a:off x="457200" y="1227137"/>
            <a:ext cx="8686800" cy="511651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Pegasys Lockbox Batch Job:</a:t>
            </a:r>
            <a:r>
              <a:rPr b="0" baseline="0" i="0" lang="en-US" sz="1800" u="none" cap="none" strike="noStrike">
                <a:solidFill>
                  <a:schemeClr val="dk1"/>
                </a:solidFill>
                <a:latin typeface="Arial"/>
                <a:ea typeface="Arial"/>
                <a:cs typeface="Arial"/>
                <a:sym typeface="Arial"/>
              </a:rPr>
              <a:t> </a:t>
            </a: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Does </a:t>
            </a:r>
            <a:r>
              <a:rPr b="0" baseline="0" i="0" lang="en-US" sz="1800" u="sng" cap="none" strike="noStrike">
                <a:solidFill>
                  <a:schemeClr val="dk1"/>
                </a:solidFill>
                <a:latin typeface="Arial"/>
                <a:ea typeface="Arial"/>
                <a:cs typeface="Arial"/>
                <a:sym typeface="Arial"/>
              </a:rPr>
              <a:t>not include</a:t>
            </a:r>
            <a:r>
              <a:rPr b="0" baseline="0" i="0" lang="en-US" sz="1800" u="none" cap="none" strike="noStrike">
                <a:solidFill>
                  <a:schemeClr val="dk1"/>
                </a:solidFill>
                <a:latin typeface="Arial"/>
                <a:ea typeface="Arial"/>
                <a:cs typeface="Arial"/>
                <a:sym typeface="Arial"/>
              </a:rPr>
              <a:t> Debt Account “matching logic”</a:t>
            </a: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Lockbox Cash Receipts associated with DAs </a:t>
            </a:r>
            <a:r>
              <a:rPr b="0" baseline="0" i="0" lang="en-US" sz="1800" u="sng" cap="none" strike="noStrike">
                <a:solidFill>
                  <a:schemeClr val="dk1"/>
                </a:solidFill>
                <a:latin typeface="Arial"/>
                <a:ea typeface="Arial"/>
                <a:cs typeface="Arial"/>
                <a:sym typeface="Arial"/>
              </a:rPr>
              <a:t>will not process automatically</a:t>
            </a:r>
          </a:p>
          <a:p>
            <a:pPr indent="-292100" lvl="3" marL="97790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Require </a:t>
            </a:r>
            <a:r>
              <a:rPr b="0" baseline="0" i="0" lang="en-US" sz="1800" u="sng" cap="none" strike="noStrike">
                <a:solidFill>
                  <a:schemeClr val="dk1"/>
                </a:solidFill>
                <a:latin typeface="Arial"/>
                <a:ea typeface="Arial"/>
                <a:cs typeface="Arial"/>
                <a:sym typeface="Arial"/>
              </a:rPr>
              <a:t>manual correction to add</a:t>
            </a:r>
            <a:r>
              <a:rPr b="0" baseline="0" i="0" lang="en-US" sz="1800" u="none" cap="none" strike="noStrike">
                <a:solidFill>
                  <a:schemeClr val="dk1"/>
                </a:solidFill>
                <a:latin typeface="Arial"/>
                <a:ea typeface="Arial"/>
                <a:cs typeface="Arial"/>
                <a:sym typeface="Arial"/>
              </a:rPr>
              <a:t>: </a:t>
            </a:r>
          </a:p>
          <a:p>
            <a:pPr indent="-349250" lvl="4" marL="1314450" marR="0" rtl="0" algn="l">
              <a:spcBef>
                <a:spcPts val="10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Debt Account Entity</a:t>
            </a:r>
            <a:r>
              <a:rPr b="0" baseline="0" i="0" lang="en-US" sz="1800" u="none" cap="none" strike="noStrike">
                <a:solidFill>
                  <a:schemeClr val="dk1"/>
                </a:solidFill>
                <a:latin typeface="Arial"/>
                <a:ea typeface="Arial"/>
                <a:cs typeface="Arial"/>
                <a:sym typeface="Arial"/>
              </a:rPr>
              <a:t> (number and line number) reference</a:t>
            </a:r>
          </a:p>
          <a:p>
            <a:pPr indent="-349250" lvl="4" marL="1314450" marR="0" rtl="0" algn="l">
              <a:spcBef>
                <a:spcPts val="10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Business Line</a:t>
            </a:r>
            <a:r>
              <a:rPr b="0" baseline="0" i="0" lang="en-US" sz="1800" u="none" cap="none" strike="noStrike">
                <a:solidFill>
                  <a:schemeClr val="dk1"/>
                </a:solidFill>
                <a:latin typeface="Arial"/>
                <a:ea typeface="Arial"/>
                <a:cs typeface="Arial"/>
                <a:sym typeface="Arial"/>
              </a:rPr>
              <a:t> (R7CLAIMS)</a:t>
            </a:r>
          </a:p>
          <a:p>
            <a:pPr indent="-349250" lvl="4" marL="1314450" marR="0" rtl="0" algn="l">
              <a:spcBef>
                <a:spcPts val="10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Receivable Type</a:t>
            </a:r>
          </a:p>
          <a:p>
            <a:pPr indent="-349250" lvl="4" marL="1314450" marR="0" rtl="0" algn="l">
              <a:spcBef>
                <a:spcPts val="10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Transaction Type</a:t>
            </a:r>
            <a:r>
              <a:rPr b="0" baseline="0" i="0" lang="en-US" sz="1800" u="none" cap="none" strike="noStrike">
                <a:solidFill>
                  <a:schemeClr val="dk1"/>
                </a:solidFill>
                <a:latin typeface="Arial"/>
                <a:ea typeface="Arial"/>
                <a:cs typeface="Arial"/>
                <a:sym typeface="Arial"/>
              </a:rPr>
              <a:t> (dependent on presence of Amortization Schedule)</a:t>
            </a:r>
          </a:p>
          <a:p>
            <a:pPr indent="-349250" lvl="4" marL="1314450" marR="0" rtl="0" algn="l">
              <a:spcBef>
                <a:spcPts val="10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Accounting Dimensions</a:t>
            </a:r>
            <a:r>
              <a:rPr b="0" baseline="0" i="0" lang="en-US" sz="1800" u="none" cap="none" strike="noStrike">
                <a:solidFill>
                  <a:schemeClr val="dk1"/>
                </a:solidFill>
                <a:latin typeface="Arial"/>
                <a:ea typeface="Arial"/>
                <a:cs typeface="Arial"/>
                <a:sym typeface="Arial"/>
              </a:rPr>
              <a:t> (including SOC or RSC, dependent on claim Receivable Type)</a:t>
            </a: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Automated Lockbox Cash Receipt document </a:t>
            </a:r>
            <a:r>
              <a:rPr b="0" baseline="0" i="0" lang="en-US" sz="1800" u="sng" cap="none" strike="noStrike">
                <a:solidFill>
                  <a:schemeClr val="dk1"/>
                </a:solidFill>
                <a:latin typeface="Arial"/>
                <a:ea typeface="Arial"/>
                <a:cs typeface="Arial"/>
                <a:sym typeface="Arial"/>
              </a:rPr>
              <a:t>status</a:t>
            </a:r>
            <a:r>
              <a:rPr b="0" baseline="0" i="0" lang="en-US" sz="1800" u="none" cap="none" strike="noStrike">
                <a:solidFill>
                  <a:schemeClr val="dk1"/>
                </a:solidFill>
                <a:latin typeface="Arial"/>
                <a:ea typeface="Arial"/>
                <a:cs typeface="Arial"/>
                <a:sym typeface="Arial"/>
              </a:rPr>
              <a:t>:</a:t>
            </a:r>
          </a:p>
          <a:p>
            <a:pPr indent="-292100" lvl="3" marL="97790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Region 7: L7M created in </a:t>
            </a:r>
            <a:r>
              <a:rPr b="1" baseline="0" i="0" lang="en-US" sz="1800" u="sng" cap="none" strike="noStrike">
                <a:solidFill>
                  <a:schemeClr val="dk1"/>
                </a:solidFill>
                <a:latin typeface="Arial"/>
                <a:ea typeface="Arial"/>
                <a:cs typeface="Arial"/>
                <a:sym typeface="Arial"/>
              </a:rPr>
              <a:t>Rejected</a:t>
            </a:r>
            <a:r>
              <a:rPr b="0" baseline="0" i="0" lang="en-US" sz="1800" u="none" cap="none" strike="noStrike">
                <a:solidFill>
                  <a:schemeClr val="dk1"/>
                </a:solidFill>
                <a:latin typeface="Arial"/>
                <a:ea typeface="Arial"/>
                <a:cs typeface="Arial"/>
                <a:sym typeface="Arial"/>
              </a:rPr>
              <a:t> status</a:t>
            </a:r>
          </a:p>
          <a:p>
            <a:pPr indent="-288925" lvl="2" marL="631825" marR="0" rtl="0" algn="l">
              <a:spcBef>
                <a:spcPts val="100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Note: Region 6 will </a:t>
            </a:r>
            <a:r>
              <a:rPr b="0" baseline="0" i="0" lang="en-US" sz="1800" u="sng" cap="none" strike="noStrike">
                <a:solidFill>
                  <a:schemeClr val="dk1"/>
                </a:solidFill>
                <a:latin typeface="Arial"/>
                <a:ea typeface="Arial"/>
                <a:cs typeface="Arial"/>
                <a:sym typeface="Arial"/>
              </a:rPr>
              <a:t>manually</a:t>
            </a:r>
            <a:r>
              <a:rPr b="0" baseline="0" i="0" lang="en-US" sz="1800" u="none" cap="none" strike="noStrike">
                <a:solidFill>
                  <a:schemeClr val="dk1"/>
                </a:solidFill>
                <a:latin typeface="Arial"/>
                <a:ea typeface="Arial"/>
                <a:cs typeface="Arial"/>
                <a:sym typeface="Arial"/>
              </a:rPr>
              <a:t> enter lockbox collections copying from the Debt Account</a:t>
            </a:r>
          </a:p>
        </p:txBody>
      </p:sp>
      <p:sp>
        <p:nvSpPr>
          <p:cNvPr id="2128" name="Shape 212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29" name="Shape 212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4" name="Shape 2134"/>
        <p:cNvGrpSpPr/>
        <p:nvPr/>
      </p:nvGrpSpPr>
      <p:grpSpPr>
        <a:xfrm>
          <a:off x="0" y="0"/>
          <a:ext cx="0" cy="0"/>
          <a:chOff x="0" y="0"/>
          <a:chExt cx="0" cy="0"/>
        </a:xfrm>
      </p:grpSpPr>
      <p:sp>
        <p:nvSpPr>
          <p:cNvPr id="2135" name="Shape 213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Lockbox</a:t>
            </a:r>
          </a:p>
        </p:txBody>
      </p:sp>
      <p:sp>
        <p:nvSpPr>
          <p:cNvPr id="2136" name="Shape 2136"/>
          <p:cNvSpPr txBox="1"/>
          <p:nvPr>
            <p:ph idx="1" type="body"/>
          </p:nvPr>
        </p:nvSpPr>
        <p:spPr>
          <a:xfrm>
            <a:off x="371475" y="1389062"/>
            <a:ext cx="4305299" cy="511651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Collections Query – Search for Held/Rejected Lockbox CRs</a:t>
            </a:r>
          </a:p>
          <a:p>
            <a:pPr indent="-234950" lvl="2" marL="40005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7:</a:t>
            </a:r>
          </a:p>
          <a:p>
            <a:pPr indent="-234950" lvl="3" marL="628650"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Document Type: L7M</a:t>
            </a:r>
          </a:p>
          <a:p>
            <a:pPr indent="-234950" lvl="3" marL="628650"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Document Status: Rejected</a:t>
            </a:r>
          </a:p>
          <a:p>
            <a:pPr indent="-234950" lvl="3" marL="628650"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Applied to BD/DA: No</a:t>
            </a:r>
          </a:p>
          <a:p>
            <a:pPr indent="-234950" lvl="3" marL="628650"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Note: DA Number populated in Extended Description</a:t>
            </a:r>
          </a:p>
          <a:p>
            <a:pPr indent="-234950" lvl="2" marL="40005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Correct Held/Rejected Form to populate DA reference </a:t>
            </a:r>
          </a:p>
          <a:p>
            <a:pPr indent="-225425" lvl="3" marL="977900" marR="0" rtl="0" algn="l">
              <a:spcBef>
                <a:spcPts val="1000"/>
              </a:spcBef>
              <a:spcAft>
                <a:spcPts val="0"/>
              </a:spcAft>
              <a:buClr>
                <a:srgbClr val="AF242B"/>
              </a:buClr>
              <a:buFont typeface="Arial"/>
              <a:buNone/>
            </a:pPr>
            <a:r>
              <a:t/>
            </a:r>
            <a:endParaRPr b="1" baseline="0" i="0" sz="1400" u="none" cap="none" strike="noStrike">
              <a:solidFill>
                <a:schemeClr val="dk1"/>
              </a:solidFill>
              <a:latin typeface="Arial"/>
              <a:ea typeface="Arial"/>
              <a:cs typeface="Arial"/>
              <a:sym typeface="Arial"/>
            </a:endParaRPr>
          </a:p>
          <a:p>
            <a:pPr indent="-200025" lvl="1" marL="285750" marR="0" rtl="0" algn="l">
              <a:spcBef>
                <a:spcPts val="1000"/>
              </a:spcBef>
              <a:spcAft>
                <a:spcPts val="5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37" name="Shape 21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38" name="Shape 213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139" name="Shape 2139"/>
          <p:cNvPicPr preferRelativeResize="0"/>
          <p:nvPr/>
        </p:nvPicPr>
        <p:blipFill rotWithShape="1">
          <a:blip r:embed="rId3">
            <a:alphaModFix/>
          </a:blip>
          <a:srcRect b="0" l="0" r="0" t="0"/>
          <a:stretch/>
        </p:blipFill>
        <p:spPr>
          <a:xfrm>
            <a:off x="4846635" y="1581150"/>
            <a:ext cx="4086544" cy="2967037"/>
          </a:xfrm>
          <a:prstGeom prst="rect">
            <a:avLst/>
          </a:prstGeom>
          <a:noFill/>
          <a:ln>
            <a:noFill/>
          </a:ln>
        </p:spPr>
      </p:pic>
    </p:spTree>
  </p:cSld>
  <p:clrMapOvr>
    <a:masterClrMapping/>
  </p:clrMapOvr>
  <p:transition spd="slow">
    <p:cut/>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4" name="Shape 2144"/>
        <p:cNvGrpSpPr/>
        <p:nvPr/>
      </p:nvGrpSpPr>
      <p:grpSpPr>
        <a:xfrm>
          <a:off x="0" y="0"/>
          <a:ext cx="0" cy="0"/>
          <a:chOff x="0" y="0"/>
          <a:chExt cx="0" cy="0"/>
        </a:xfrm>
      </p:grpSpPr>
      <p:sp>
        <p:nvSpPr>
          <p:cNvPr id="2145" name="Shape 214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Lockbox</a:t>
            </a:r>
          </a:p>
        </p:txBody>
      </p:sp>
      <p:sp>
        <p:nvSpPr>
          <p:cNvPr id="2146" name="Shape 2146"/>
          <p:cNvSpPr txBox="1"/>
          <p:nvPr>
            <p:ph idx="1" type="body"/>
          </p:nvPr>
        </p:nvSpPr>
        <p:spPr>
          <a:xfrm>
            <a:off x="457200" y="1474787"/>
            <a:ext cx="8410574"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Pegasys Lockbox Batch Job Instances:</a:t>
            </a:r>
            <a:r>
              <a:rPr b="0" baseline="0" i="0" lang="en-US" sz="1800" u="none" cap="none" strike="noStrike">
                <a:solidFill>
                  <a:schemeClr val="dk1"/>
                </a:solidFill>
                <a:latin typeface="Arial"/>
                <a:ea typeface="Arial"/>
                <a:cs typeface="Arial"/>
                <a:sym typeface="Arial"/>
              </a:rPr>
              <a:t> </a:t>
            </a:r>
          </a:p>
          <a:p>
            <a:pPr indent="-288925" lvl="2" marL="631825" marR="0" rtl="0" algn="l">
              <a:spcBef>
                <a:spcPts val="100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following batch instances have been configured to generate the Region 7 automated Claims Lockbox transactions</a:t>
            </a:r>
          </a:p>
        </p:txBody>
      </p:sp>
      <p:sp>
        <p:nvSpPr>
          <p:cNvPr id="2147" name="Shape 214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48" name="Shape 214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149" name="Shape 2149"/>
          <p:cNvGraphicFramePr/>
          <p:nvPr/>
        </p:nvGraphicFramePr>
        <p:xfrm>
          <a:off x="933450" y="3149600"/>
          <a:ext cx="3000000" cy="3000000"/>
        </p:xfrm>
        <a:graphic>
          <a:graphicData uri="http://schemas.openxmlformats.org/drawingml/2006/table">
            <a:tbl>
              <a:tblPr bandRow="1" firstRow="1">
                <a:noFill/>
                <a:tableStyleId>{D22D281F-21AE-4CF6-AAEE-A0E866B5DAB9}</a:tableStyleId>
              </a:tblPr>
              <a:tblGrid>
                <a:gridCol w="1947850"/>
                <a:gridCol w="1014400"/>
                <a:gridCol w="1428750"/>
                <a:gridCol w="3400425"/>
              </a:tblGrid>
              <a:tr h="370850">
                <a:tc>
                  <a:txBody>
                    <a:bodyPr>
                      <a:noAutofit/>
                    </a:bodyPr>
                    <a:lstStyle/>
                    <a:p>
                      <a:pPr indent="0" lvl="0" marL="0" marR="0" rtl="0" algn="ctr">
                        <a:spcBef>
                          <a:spcPts val="0"/>
                        </a:spcBef>
                        <a:buSzPct val="25000"/>
                        <a:buNone/>
                      </a:pPr>
                      <a:r>
                        <a:rPr baseline="0" lang="en-US" sz="1800" u="none" cap="none" strike="noStrike"/>
                        <a:t>Batch Job ID</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Region</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Document Type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Name</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R7MARLOCKREC</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7</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L7M</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Record Lockbox Transaction R7 Miscellaneous</a:t>
                      </a:r>
                    </a:p>
                  </a:txBody>
                  <a:tcPr marT="45725" marB="45725" marR="91450" marL="91450"/>
                </a:tc>
              </a:tr>
            </a:tbl>
          </a:graphicData>
        </a:graphic>
      </p:graphicFrame>
    </p:spTree>
  </p:cSld>
  <p:clrMapOvr>
    <a:masterClrMapping/>
  </p:clrMapOvr>
  <p:transition spd="slow">
    <p:cut/>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4" name="Shape 2154"/>
        <p:cNvGrpSpPr/>
        <p:nvPr/>
      </p:nvGrpSpPr>
      <p:grpSpPr>
        <a:xfrm>
          <a:off x="0" y="0"/>
          <a:ext cx="0" cy="0"/>
          <a:chOff x="0" y="0"/>
          <a:chExt cx="0" cy="0"/>
        </a:xfrm>
      </p:grpSpPr>
      <p:sp>
        <p:nvSpPr>
          <p:cNvPr id="2155" name="Shape 215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2156" name="Shape 215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157" name="Shape 21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58" name="Shape 2158"/>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6: </a:t>
            </a:r>
          </a:p>
          <a:p>
            <a:pPr indent="-347980" lvl="1" marL="525780" marR="0" rtl="0" algn="l">
              <a:spcBef>
                <a:spcPts val="480"/>
              </a:spcBef>
              <a:spcAft>
                <a:spcPts val="0"/>
              </a:spcAft>
              <a:buClr>
                <a:srgbClr val="AF242B"/>
              </a:buClr>
              <a:buSzPct val="75000"/>
              <a:buFont typeface="Arial"/>
              <a:buChar char="•"/>
            </a:pPr>
            <a:r>
              <a:rPr b="0" baseline="0" i="0" lang="en-US" sz="2400" u="none" cap="none" strike="noStrike">
                <a:solidFill>
                  <a:schemeClr val="dk1"/>
                </a:solidFill>
                <a:latin typeface="Arial"/>
                <a:ea typeface="Arial"/>
                <a:cs typeface="Arial"/>
                <a:sym typeface="Arial"/>
              </a:rPr>
              <a:t>Region 6 – Create a Claims Lockbox Collection</a:t>
            </a:r>
          </a:p>
          <a:p>
            <a:pPr indent="-347980" lvl="1" marL="525780" marR="0" rtl="0" algn="l">
              <a:spcBef>
                <a:spcPts val="480"/>
              </a:spcBef>
              <a:spcAft>
                <a:spcPts val="0"/>
              </a:spcAft>
              <a:buClr>
                <a:srgbClr val="AF242B"/>
              </a:buClr>
              <a:buSzPct val="75000"/>
              <a:buFont typeface="Arial"/>
              <a:buChar char="•"/>
            </a:pPr>
            <a:r>
              <a:rPr b="0" baseline="0" i="0" lang="en-US" sz="2400" u="none" cap="none" strike="noStrike">
                <a:solidFill>
                  <a:schemeClr val="dk1"/>
                </a:solidFill>
                <a:latin typeface="Arial"/>
                <a:ea typeface="Arial"/>
                <a:cs typeface="Arial"/>
                <a:sym typeface="Arial"/>
              </a:rPr>
              <a:t>Region 7 – Correct a Rejected Lockbox Collection to reference a Debt Account with an Amortization Schedule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Characteristics</a:t>
            </a:r>
          </a:p>
        </p:txBody>
      </p:sp>
      <p:sp>
        <p:nvSpPr>
          <p:cNvPr id="375" name="Shape 3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6" name="Shape 37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7" name="Shape 377"/>
          <p:cNvSpPr txBox="1"/>
          <p:nvPr/>
        </p:nvSpPr>
        <p:spPr>
          <a:xfrm>
            <a:off x="435935" y="1286933"/>
            <a:ext cx="8569842" cy="5161492"/>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100000"/>
              <a:buFont typeface="Arial"/>
              <a:buChar char="•"/>
            </a:pPr>
            <a:r>
              <a:rPr b="0" baseline="0" i="0" lang="en-US" sz="1800" u="sng" cap="none" strike="noStrike">
                <a:solidFill>
                  <a:schemeClr val="dk1"/>
                </a:solidFill>
                <a:latin typeface="Arial"/>
                <a:ea typeface="Arial"/>
                <a:cs typeface="Arial"/>
                <a:sym typeface="Arial"/>
              </a:rPr>
              <a:t>Key Characteristics of Debt Accounts</a:t>
            </a:r>
            <a:r>
              <a:rPr b="0" baseline="0" i="0" lang="en-US" sz="1800" u="none" cap="none" strike="noStrike">
                <a:solidFill>
                  <a:schemeClr val="dk1"/>
                </a:solidFill>
                <a:latin typeface="Arial"/>
                <a:ea typeface="Arial"/>
                <a:cs typeface="Arial"/>
                <a:sym typeface="Arial"/>
              </a:rPr>
              <a:t> (cont.)</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First Demand Letter Generation</a:t>
            </a:r>
            <a:r>
              <a:rPr b="1" baseline="0" i="0" lang="en-US" sz="1800" u="none" cap="none" strike="noStrike">
                <a:solidFill>
                  <a:schemeClr val="dk1"/>
                </a:solidFill>
                <a:latin typeface="Arial"/>
                <a:ea typeface="Arial"/>
                <a:cs typeface="Arial"/>
                <a:sym typeface="Arial"/>
              </a:rPr>
              <a:t>:</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The First Demand Letter can be generated </a:t>
            </a:r>
            <a:r>
              <a:rPr b="0" baseline="0" i="0" lang="en-US" sz="1800" u="sng" cap="none" strike="noStrike">
                <a:solidFill>
                  <a:schemeClr val="dk1"/>
                </a:solidFill>
                <a:latin typeface="Arial"/>
                <a:ea typeface="Arial"/>
                <a:cs typeface="Arial"/>
                <a:sym typeface="Arial"/>
              </a:rPr>
              <a:t>either externally or directly from Pegasys</a:t>
            </a:r>
          </a:p>
          <a:p>
            <a:pPr indent="-285750" lvl="3" marL="16573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Non-Program Office Claims</a:t>
            </a:r>
            <a:r>
              <a:rPr b="0" baseline="0" i="0" lang="en-US" sz="1800" u="none" cap="none" strike="noStrike">
                <a:solidFill>
                  <a:schemeClr val="dk1"/>
                </a:solidFill>
                <a:latin typeface="Arial"/>
                <a:ea typeface="Arial"/>
                <a:cs typeface="Arial"/>
                <a:sym typeface="Arial"/>
              </a:rPr>
              <a:t>: First Demand Letter </a:t>
            </a:r>
            <a:r>
              <a:rPr b="0" baseline="0" i="0" lang="en-US" sz="1800" u="sng" cap="none" strike="noStrike">
                <a:solidFill>
                  <a:schemeClr val="dk1"/>
                </a:solidFill>
                <a:latin typeface="Arial"/>
                <a:ea typeface="Arial"/>
                <a:cs typeface="Arial"/>
                <a:sym typeface="Arial"/>
              </a:rPr>
              <a:t>generated/sent from Pegasys</a:t>
            </a:r>
          </a:p>
          <a:p>
            <a:pPr indent="-285750" lvl="3" marL="16573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Program Office Claims</a:t>
            </a:r>
            <a:r>
              <a:rPr b="0" baseline="0" i="0" lang="en-US" sz="1800" u="none" cap="none" strike="noStrike">
                <a:solidFill>
                  <a:schemeClr val="dk1"/>
                </a:solidFill>
                <a:latin typeface="Arial"/>
                <a:ea typeface="Arial"/>
                <a:cs typeface="Arial"/>
                <a:sym typeface="Arial"/>
              </a:rPr>
              <a:t>: First Demand Letter </a:t>
            </a:r>
            <a:r>
              <a:rPr b="0" baseline="0" i="0" lang="en-US" sz="1800" u="sng" cap="none" strike="noStrike">
                <a:solidFill>
                  <a:schemeClr val="dk1"/>
                </a:solidFill>
                <a:latin typeface="Arial"/>
                <a:ea typeface="Arial"/>
                <a:cs typeface="Arial"/>
                <a:sym typeface="Arial"/>
              </a:rPr>
              <a:t>generated/sent externally</a:t>
            </a:r>
            <a:r>
              <a:rPr b="0" baseline="0" i="0" lang="en-US" sz="1800" u="none" cap="none" strike="noStrike">
                <a:solidFill>
                  <a:schemeClr val="dk1"/>
                </a:solidFill>
                <a:latin typeface="Arial"/>
                <a:ea typeface="Arial"/>
                <a:cs typeface="Arial"/>
                <a:sym typeface="Arial"/>
              </a:rPr>
              <a:t> (directly from the affiliated GSA Program Office)</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Subsequent Dunning Notice Generation</a:t>
            </a:r>
            <a:r>
              <a:rPr b="1" baseline="0" i="0" lang="en-US" sz="1800" u="none" cap="none" strike="noStrike">
                <a:solidFill>
                  <a:schemeClr val="dk1"/>
                </a:solidFill>
                <a:latin typeface="Arial"/>
                <a:ea typeface="Arial"/>
                <a:cs typeface="Arial"/>
                <a:sym typeface="Arial"/>
              </a:rPr>
              <a:t>:</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Pegasys will also generate any </a:t>
            </a:r>
            <a:r>
              <a:rPr b="0" baseline="0" i="0" lang="en-US" sz="1800" u="sng" cap="none" strike="noStrike">
                <a:solidFill>
                  <a:schemeClr val="dk1"/>
                </a:solidFill>
                <a:latin typeface="Arial"/>
                <a:ea typeface="Arial"/>
                <a:cs typeface="Arial"/>
                <a:sym typeface="Arial"/>
              </a:rPr>
              <a:t>subsequent Dunning Notices 30 days after the First Demand Letter</a:t>
            </a:r>
            <a:r>
              <a:rPr b="0" baseline="0" i="0" lang="en-US" sz="1800" u="none" cap="none" strike="noStrike">
                <a:solidFill>
                  <a:schemeClr val="dk1"/>
                </a:solidFill>
                <a:latin typeface="Arial"/>
                <a:ea typeface="Arial"/>
                <a:cs typeface="Arial"/>
                <a:sym typeface="Arial"/>
              </a:rPr>
              <a:t> is sent to the Debtor</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Lag Days between subsequent Dunning Notices = 30 days</a:t>
            </a:r>
          </a:p>
          <a:p>
            <a:pPr indent="-171450" lvl="2" marL="1200150" marR="0" rtl="0" algn="l">
              <a:spcBef>
                <a:spcPts val="1200"/>
              </a:spcBef>
              <a:spcAft>
                <a:spcPts val="600"/>
              </a:spcAft>
              <a:buClr>
                <a:srgbClr val="C00000"/>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3" name="Shape 2163"/>
        <p:cNvGrpSpPr/>
        <p:nvPr/>
      </p:nvGrpSpPr>
      <p:grpSpPr>
        <a:xfrm>
          <a:off x="0" y="0"/>
          <a:ext cx="0" cy="0"/>
          <a:chOff x="0" y="0"/>
          <a:chExt cx="0" cy="0"/>
        </a:xfrm>
      </p:grpSpPr>
      <p:sp>
        <p:nvSpPr>
          <p:cNvPr id="2164" name="Shape 216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165" name="Shape 2165"/>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Pay.gov Collection Method</a:t>
            </a:r>
          </a:p>
        </p:txBody>
      </p:sp>
      <p:sp>
        <p:nvSpPr>
          <p:cNvPr id="2166" name="Shape 2166"/>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167" name="Shape 216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2" name="Shape 2172"/>
        <p:cNvGrpSpPr/>
        <p:nvPr/>
      </p:nvGrpSpPr>
      <p:grpSpPr>
        <a:xfrm>
          <a:off x="0" y="0"/>
          <a:ext cx="0" cy="0"/>
          <a:chOff x="0" y="0"/>
          <a:chExt cx="0" cy="0"/>
        </a:xfrm>
      </p:grpSpPr>
      <p:sp>
        <p:nvSpPr>
          <p:cNvPr id="2173" name="Shape 21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Pay.gov via CIR</a:t>
            </a:r>
          </a:p>
        </p:txBody>
      </p:sp>
      <p:sp>
        <p:nvSpPr>
          <p:cNvPr id="2174" name="Shape 2174"/>
          <p:cNvSpPr txBox="1"/>
          <p:nvPr>
            <p:ph idx="1" type="body"/>
          </p:nvPr>
        </p:nvSpPr>
        <p:spPr>
          <a:xfrm>
            <a:off x="414670" y="1227137"/>
            <a:ext cx="8729330"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Pay.gov collections via CIR </a:t>
            </a:r>
            <a:r>
              <a:rPr b="0" baseline="0" i="0" lang="en-US" sz="1800" u="none" cap="none" strike="noStrike">
                <a:solidFill>
                  <a:schemeClr val="dk1"/>
                </a:solidFill>
                <a:latin typeface="Arial"/>
                <a:ea typeface="Arial"/>
                <a:cs typeface="Arial"/>
                <a:sym typeface="Arial"/>
              </a:rPr>
              <a:t>referencing a Debt Account – </a:t>
            </a:r>
            <a:r>
              <a:rPr b="0" baseline="0" i="0" lang="en-US" sz="1800" u="sng" cap="none" strike="noStrike">
                <a:solidFill>
                  <a:schemeClr val="dk1"/>
                </a:solidFill>
                <a:latin typeface="Arial"/>
                <a:ea typeface="Arial"/>
                <a:cs typeface="Arial"/>
                <a:sym typeface="Arial"/>
              </a:rPr>
              <a:t>characteristics</a:t>
            </a:r>
            <a:r>
              <a:rPr b="0" baseline="0" i="0" lang="en-US" sz="1800" u="none" cap="none" strike="noStrike">
                <a:solidFill>
                  <a:schemeClr val="dk1"/>
                </a:solidFill>
                <a:latin typeface="Arial"/>
                <a:ea typeface="Arial"/>
                <a:cs typeface="Arial"/>
                <a:sym typeface="Arial"/>
              </a:rPr>
              <a:t>:</a:t>
            </a:r>
          </a:p>
          <a:p>
            <a:pPr indent="-274637" lvl="2" marL="631825" marR="0" rtl="0" algn="l">
              <a:spcBef>
                <a:spcPts val="1000"/>
              </a:spcBef>
              <a:spcAft>
                <a:spcPts val="0"/>
              </a:spcAft>
              <a:buClr>
                <a:srgbClr val="AF242B"/>
              </a:buClr>
              <a:buFont typeface="Arial"/>
              <a:buNone/>
            </a:pPr>
            <a:r>
              <a:t/>
            </a:r>
            <a:endParaRPr b="0" baseline="0" i="0" sz="3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Types: </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6</a:t>
            </a:r>
            <a:r>
              <a:rPr b="0" baseline="0" i="0" lang="en-US" sz="1800" u="none" cap="none" strike="noStrike">
                <a:solidFill>
                  <a:schemeClr val="dk1"/>
                </a:solidFill>
                <a:latin typeface="Arial"/>
                <a:ea typeface="Arial"/>
                <a:cs typeface="Arial"/>
                <a:sym typeface="Arial"/>
              </a:rPr>
              <a:t>: PC6</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7</a:t>
            </a:r>
            <a:r>
              <a:rPr b="0" baseline="0" i="0" lang="en-US" sz="1800" u="none" cap="none" strike="noStrike">
                <a:solidFill>
                  <a:schemeClr val="dk1"/>
                </a:solidFill>
                <a:latin typeface="Arial"/>
                <a:ea typeface="Arial"/>
                <a:cs typeface="Arial"/>
                <a:sym typeface="Arial"/>
              </a:rPr>
              <a:t>: PC7</a:t>
            </a:r>
          </a:p>
          <a:p>
            <a:pPr indent="-274637" lvl="2" marL="631825" marR="0" rtl="0" algn="l">
              <a:spcBef>
                <a:spcPts val="1000"/>
              </a:spcBef>
              <a:spcAft>
                <a:spcPts val="0"/>
              </a:spcAft>
              <a:buClr>
                <a:srgbClr val="AF242B"/>
              </a:buClr>
              <a:buFont typeface="Arial"/>
              <a:buNone/>
            </a:pPr>
            <a:r>
              <a:t/>
            </a:r>
            <a:endParaRPr b="0" baseline="0" i="0" sz="3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Transaction Types:</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C01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does not have Amortization Schedule</a:t>
            </a:r>
          </a:p>
          <a:p>
            <a:pPr indent="-292100" lvl="3" marL="977900" marR="0" rtl="0" algn="l">
              <a:spcBef>
                <a:spcPts val="1000"/>
              </a:spcBef>
              <a:spcAft>
                <a:spcPts val="50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has active Amortization Schedule</a:t>
            </a:r>
          </a:p>
        </p:txBody>
      </p:sp>
      <p:sp>
        <p:nvSpPr>
          <p:cNvPr id="2175" name="Shape 21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76" name="Shape 217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1" name="Shape 2181"/>
        <p:cNvGrpSpPr/>
        <p:nvPr/>
      </p:nvGrpSpPr>
      <p:grpSpPr>
        <a:xfrm>
          <a:off x="0" y="0"/>
          <a:ext cx="0" cy="0"/>
          <a:chOff x="0" y="0"/>
          <a:chExt cx="0" cy="0"/>
        </a:xfrm>
      </p:grpSpPr>
      <p:sp>
        <p:nvSpPr>
          <p:cNvPr id="2182" name="Shape 218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Pay.gov via CIR</a:t>
            </a:r>
          </a:p>
        </p:txBody>
      </p:sp>
      <p:sp>
        <p:nvSpPr>
          <p:cNvPr id="2183" name="Shape 2183"/>
          <p:cNvSpPr txBox="1"/>
          <p:nvPr>
            <p:ph idx="1" type="body"/>
          </p:nvPr>
        </p:nvSpPr>
        <p:spPr>
          <a:xfrm>
            <a:off x="414670" y="1227137"/>
            <a:ext cx="8729330" cy="4525961"/>
          </a:xfrm>
          <a:prstGeom prst="rect">
            <a:avLst/>
          </a:prstGeom>
          <a:noFill/>
          <a:ln>
            <a:noFill/>
          </a:ln>
        </p:spPr>
        <p:txBody>
          <a:bodyPr anchorCtr="0" anchor="t" bIns="45700" lIns="91425" rIns="91425" tIns="45700">
            <a:noAutofit/>
          </a:bodyPr>
          <a:lstStyle/>
          <a:p>
            <a:pPr indent="-200025" lvl="1" marL="285750" marR="0" rtl="0" algn="l">
              <a:spcBef>
                <a:spcPts val="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285750" lvl="1" marL="28575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Pegasys Pay.gov via CIR Batch Job:</a:t>
            </a:r>
          </a:p>
          <a:p>
            <a:pPr indent="-288925" lvl="2" marL="631825" marR="0" rtl="0" algn="l">
              <a:spcBef>
                <a:spcPts val="10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Includes</a:t>
            </a:r>
            <a:r>
              <a:rPr b="0" baseline="0" i="0" lang="en-US" sz="1800" u="none" cap="none" strike="noStrike">
                <a:solidFill>
                  <a:schemeClr val="dk1"/>
                </a:solidFill>
                <a:latin typeface="Arial"/>
                <a:ea typeface="Arial"/>
                <a:cs typeface="Arial"/>
                <a:sym typeface="Arial"/>
              </a:rPr>
              <a:t> Debt Account “matching logic”</a:t>
            </a: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Pay.gov Cash Receipts associated with DAs: </a:t>
            </a:r>
          </a:p>
          <a:p>
            <a:pPr indent="-292100" lvl="3" marL="977900" marR="0" rtl="0" algn="l">
              <a:spcBef>
                <a:spcPts val="10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Without</a:t>
            </a:r>
            <a:r>
              <a:rPr b="0" baseline="0" i="0" lang="en-US" sz="1800" u="none" cap="none" strike="noStrike">
                <a:solidFill>
                  <a:schemeClr val="dk1"/>
                </a:solidFill>
                <a:latin typeface="Arial"/>
                <a:ea typeface="Arial"/>
                <a:cs typeface="Arial"/>
                <a:sym typeface="Arial"/>
              </a:rPr>
              <a:t> Amortization Schedule reference – </a:t>
            </a:r>
            <a:r>
              <a:rPr b="0" baseline="0" i="0" lang="en-US" sz="1800" u="sng" cap="none" strike="noStrike">
                <a:solidFill>
                  <a:schemeClr val="dk1"/>
                </a:solidFill>
                <a:latin typeface="Arial"/>
                <a:ea typeface="Arial"/>
                <a:cs typeface="Arial"/>
                <a:sym typeface="Arial"/>
              </a:rPr>
              <a:t>will process automatically</a:t>
            </a:r>
          </a:p>
          <a:p>
            <a:pPr indent="-292100" lvl="3" marL="977900" marR="0" rtl="0" algn="l">
              <a:spcBef>
                <a:spcPts val="10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With</a:t>
            </a:r>
            <a:r>
              <a:rPr b="0" baseline="0" i="0" lang="en-US" sz="1800" u="none" cap="none" strike="noStrike">
                <a:solidFill>
                  <a:schemeClr val="dk1"/>
                </a:solidFill>
                <a:latin typeface="Arial"/>
                <a:ea typeface="Arial"/>
                <a:cs typeface="Arial"/>
                <a:sym typeface="Arial"/>
              </a:rPr>
              <a:t> Amortization Schedule reference - </a:t>
            </a:r>
            <a:r>
              <a:rPr b="0" baseline="0" i="0" lang="en-US" sz="1800" u="sng" cap="none" strike="noStrike">
                <a:solidFill>
                  <a:schemeClr val="dk1"/>
                </a:solidFill>
                <a:latin typeface="Arial"/>
                <a:ea typeface="Arial"/>
                <a:cs typeface="Arial"/>
                <a:sym typeface="Arial"/>
              </a:rPr>
              <a:t>will </a:t>
            </a:r>
            <a:r>
              <a:rPr b="1" baseline="0" i="0" lang="en-US" sz="1800" u="sng" cap="none" strike="noStrike">
                <a:solidFill>
                  <a:schemeClr val="dk1"/>
                </a:solidFill>
                <a:latin typeface="Arial"/>
                <a:ea typeface="Arial"/>
                <a:cs typeface="Arial"/>
                <a:sym typeface="Arial"/>
              </a:rPr>
              <a:t>not</a:t>
            </a:r>
            <a:r>
              <a:rPr b="0" baseline="0" i="0" lang="en-US" sz="1800" u="sng" cap="none" strike="noStrike">
                <a:solidFill>
                  <a:schemeClr val="dk1"/>
                </a:solidFill>
                <a:latin typeface="Arial"/>
                <a:ea typeface="Arial"/>
                <a:cs typeface="Arial"/>
                <a:sym typeface="Arial"/>
              </a:rPr>
              <a:t> process automatically</a:t>
            </a:r>
            <a:r>
              <a:rPr b="0" baseline="0" i="0" lang="en-US" sz="1800" u="none" cap="none" strike="noStrike">
                <a:solidFill>
                  <a:schemeClr val="dk1"/>
                </a:solidFill>
                <a:latin typeface="Arial"/>
                <a:ea typeface="Arial"/>
                <a:cs typeface="Arial"/>
                <a:sym typeface="Arial"/>
              </a:rPr>
              <a:t> </a:t>
            </a:r>
          </a:p>
          <a:p>
            <a:pPr indent="-292100" lvl="4" marL="125730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Created in </a:t>
            </a:r>
            <a:r>
              <a:rPr b="1" baseline="0" i="0" lang="en-US" sz="1800" u="none" cap="none" strike="noStrike">
                <a:solidFill>
                  <a:schemeClr val="dk1"/>
                </a:solidFill>
                <a:latin typeface="Arial"/>
                <a:ea typeface="Arial"/>
                <a:cs typeface="Arial"/>
                <a:sym typeface="Arial"/>
              </a:rPr>
              <a:t>Rejected</a:t>
            </a:r>
            <a:r>
              <a:rPr b="0" baseline="0" i="0" lang="en-US" sz="1800" u="none" cap="none" strike="noStrike">
                <a:solidFill>
                  <a:schemeClr val="dk1"/>
                </a:solidFill>
                <a:latin typeface="Arial"/>
                <a:ea typeface="Arial"/>
                <a:cs typeface="Arial"/>
                <a:sym typeface="Arial"/>
              </a:rPr>
              <a:t> status</a:t>
            </a:r>
          </a:p>
          <a:p>
            <a:pPr indent="-292100" lvl="4" marL="1257300" marR="0" rtl="0" algn="l">
              <a:spcBef>
                <a:spcPts val="100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Require </a:t>
            </a:r>
            <a:r>
              <a:rPr b="0" baseline="0" i="0" lang="en-US" sz="1800" u="sng" cap="none" strike="noStrike">
                <a:solidFill>
                  <a:schemeClr val="dk1"/>
                </a:solidFill>
                <a:latin typeface="Arial"/>
                <a:ea typeface="Arial"/>
                <a:cs typeface="Arial"/>
                <a:sym typeface="Arial"/>
              </a:rPr>
              <a:t>manual correction</a:t>
            </a:r>
            <a:r>
              <a:rPr b="0" baseline="0" i="0" lang="en-US" sz="1800" u="none" cap="none" strike="noStrike">
                <a:solidFill>
                  <a:schemeClr val="dk1"/>
                </a:solidFill>
                <a:latin typeface="Arial"/>
                <a:ea typeface="Arial"/>
                <a:cs typeface="Arial"/>
                <a:sym typeface="Arial"/>
              </a:rPr>
              <a:t> to update </a:t>
            </a:r>
            <a:r>
              <a:rPr b="0" baseline="0" i="0" lang="en-US" sz="1800" u="sng" cap="none" strike="noStrike">
                <a:solidFill>
                  <a:schemeClr val="dk1"/>
                </a:solidFill>
                <a:latin typeface="Arial"/>
                <a:ea typeface="Arial"/>
                <a:cs typeface="Arial"/>
                <a:sym typeface="Arial"/>
              </a:rPr>
              <a:t>Transaction Type to P01</a:t>
            </a:r>
          </a:p>
        </p:txBody>
      </p:sp>
      <p:sp>
        <p:nvSpPr>
          <p:cNvPr id="2184" name="Shape 21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85" name="Shape 21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0" name="Shape 2190"/>
        <p:cNvGrpSpPr/>
        <p:nvPr/>
      </p:nvGrpSpPr>
      <p:grpSpPr>
        <a:xfrm>
          <a:off x="0" y="0"/>
          <a:ext cx="0" cy="0"/>
          <a:chOff x="0" y="0"/>
          <a:chExt cx="0" cy="0"/>
        </a:xfrm>
      </p:grpSpPr>
      <p:sp>
        <p:nvSpPr>
          <p:cNvPr id="2191" name="Shape 219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Pay.gov via CIR</a:t>
            </a:r>
          </a:p>
        </p:txBody>
      </p:sp>
      <p:sp>
        <p:nvSpPr>
          <p:cNvPr id="2192" name="Shape 2192"/>
          <p:cNvSpPr txBox="1"/>
          <p:nvPr>
            <p:ph idx="1" type="body"/>
          </p:nvPr>
        </p:nvSpPr>
        <p:spPr>
          <a:xfrm>
            <a:off x="457200" y="1446212"/>
            <a:ext cx="8686800"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Pegasys Pay.gov via CIR Inbound Batch Job Instances:</a:t>
            </a:r>
            <a:r>
              <a:rPr b="0" baseline="0" i="0" lang="en-US" sz="1800" u="none" cap="none" strike="noStrike">
                <a:solidFill>
                  <a:schemeClr val="dk1"/>
                </a:solidFill>
                <a:latin typeface="Arial"/>
                <a:ea typeface="Arial"/>
                <a:cs typeface="Arial"/>
                <a:sym typeface="Arial"/>
              </a:rPr>
              <a:t> </a:t>
            </a: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following batch instances have been configured to load the Region 6 and Region 7 Pay.gov claims data</a:t>
            </a:r>
          </a:p>
          <a:p>
            <a:pPr indent="-203200" lvl="2" marL="631825" marR="0" rtl="0" algn="l">
              <a:spcBef>
                <a:spcPts val="10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03200" lvl="2" marL="631825" marR="0" rtl="0" algn="l">
              <a:spcBef>
                <a:spcPts val="10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03200" lvl="2" marL="631825" marR="0" rtl="0" algn="l">
              <a:spcBef>
                <a:spcPts val="10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03200" lvl="2" marL="631825" marR="0" rtl="0" algn="l">
              <a:spcBef>
                <a:spcPts val="10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88925" lvl="2" marL="631825" marR="0" rtl="0" algn="l">
              <a:spcBef>
                <a:spcPts val="100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existing CIR Detail batch instances will be used to generate the Pay.gov CRs</a:t>
            </a:r>
          </a:p>
        </p:txBody>
      </p:sp>
      <p:sp>
        <p:nvSpPr>
          <p:cNvPr id="2193" name="Shape 21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94" name="Shape 219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195" name="Shape 2195"/>
          <p:cNvGraphicFramePr/>
          <p:nvPr/>
        </p:nvGraphicFramePr>
        <p:xfrm>
          <a:off x="1276350" y="2701925"/>
          <a:ext cx="3000000" cy="3000000"/>
        </p:xfrm>
        <a:graphic>
          <a:graphicData uri="http://schemas.openxmlformats.org/drawingml/2006/table">
            <a:tbl>
              <a:tblPr bandRow="1" firstRow="1">
                <a:noFill/>
                <a:tableStyleId>{BF33975D-2F2F-4751-A2D6-151E307F9BEE}</a:tableStyleId>
              </a:tblPr>
              <a:tblGrid>
                <a:gridCol w="2038250"/>
                <a:gridCol w="1061500"/>
                <a:gridCol w="3558225"/>
              </a:tblGrid>
              <a:tr h="370850">
                <a:tc>
                  <a:txBody>
                    <a:bodyPr>
                      <a:noAutofit/>
                    </a:bodyPr>
                    <a:lstStyle/>
                    <a:p>
                      <a:pPr indent="0" lvl="0" marL="0" marR="0" rtl="0" algn="ctr">
                        <a:spcBef>
                          <a:spcPts val="0"/>
                        </a:spcBef>
                        <a:buSzPct val="25000"/>
                        <a:buNone/>
                      </a:pPr>
                      <a:r>
                        <a:rPr baseline="0" lang="en-US" sz="1800" u="none" cap="none" strike="noStrike"/>
                        <a:t>Batch Job ID</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Region</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Name</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R7CIRINPAYGOVCL</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Region 7 CIR Inbound Claims- PAY.GOV</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R6CIRINPAYGOVCL</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6</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Region 6 CIR Inbound Claims - PAY.GOV</a:t>
                      </a:r>
                    </a:p>
                  </a:txBody>
                  <a:tcPr marT="45725" marB="45725" marR="91450" marL="91450"/>
                </a:tc>
              </a:tr>
            </a:tbl>
          </a:graphicData>
        </a:graphic>
      </p:graphicFrame>
      <p:graphicFrame>
        <p:nvGraphicFramePr>
          <p:cNvPr id="2196" name="Shape 2196"/>
          <p:cNvGraphicFramePr/>
          <p:nvPr/>
        </p:nvGraphicFramePr>
        <p:xfrm>
          <a:off x="1190625" y="4806950"/>
          <a:ext cx="3000000" cy="3000000"/>
        </p:xfrm>
        <a:graphic>
          <a:graphicData uri="http://schemas.openxmlformats.org/drawingml/2006/table">
            <a:tbl>
              <a:tblPr bandRow="1" firstRow="1">
                <a:noFill/>
                <a:tableStyleId>{5DA12EEF-DE6E-40BC-AC04-8A437FADC51D}</a:tableStyleId>
              </a:tblPr>
              <a:tblGrid>
                <a:gridCol w="2055750"/>
                <a:gridCol w="1070600"/>
                <a:gridCol w="3588775"/>
              </a:tblGrid>
              <a:tr h="370850">
                <a:tc>
                  <a:txBody>
                    <a:bodyPr>
                      <a:noAutofit/>
                    </a:bodyPr>
                    <a:lstStyle/>
                    <a:p>
                      <a:pPr indent="0" lvl="0" marL="0" marR="0" rtl="0" algn="ctr">
                        <a:spcBef>
                          <a:spcPts val="0"/>
                        </a:spcBef>
                        <a:buSzPct val="25000"/>
                        <a:buNone/>
                      </a:pPr>
                      <a:r>
                        <a:rPr baseline="0" lang="en-US" sz="1800" u="none" cap="none" strike="noStrike"/>
                        <a:t>Batch Job ID</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Region</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Name</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R6ARTRSDTLPAYGV</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Region 6 TRS Detail Batch Process – Pay.gov Confirmation</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R7ARTRSDTLPAYGV</a:t>
                      </a:r>
                    </a:p>
                  </a:txBody>
                  <a:tcPr marT="45725" marB="45725" marR="91450" marL="91450"/>
                </a:tc>
                <a:tc>
                  <a:txBody>
                    <a:bodyPr>
                      <a:noAutofit/>
                    </a:bodyPr>
                    <a:lstStyle/>
                    <a:p>
                      <a:pPr indent="0" lvl="0" marL="0" marR="0" rtl="0" algn="ctr">
                        <a:spcBef>
                          <a:spcPts val="0"/>
                        </a:spcBef>
                        <a:buSzPct val="25000"/>
                        <a:buNone/>
                      </a:pPr>
                      <a:r>
                        <a:rPr baseline="0" lang="en-US" sz="1400" u="none" cap="none" strike="noStrike"/>
                        <a:t>6</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Region 7 TRS Detail Batch Process – Pay.gov Confirmation</a:t>
                      </a:r>
                    </a:p>
                  </a:txBody>
                  <a:tcPr marT="45725" marB="45725" marR="91450" marL="91450"/>
                </a:tc>
              </a:tr>
            </a:tbl>
          </a:graphicData>
        </a:graphic>
      </p:graphicFrame>
    </p:spTree>
  </p:cSld>
  <p:clrMapOvr>
    <a:masterClrMapping/>
  </p:clrMapOvr>
  <p:transition spd="slow">
    <p:cut/>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1" name="Shape 2201"/>
        <p:cNvGrpSpPr/>
        <p:nvPr/>
      </p:nvGrpSpPr>
      <p:grpSpPr>
        <a:xfrm>
          <a:off x="0" y="0"/>
          <a:ext cx="0" cy="0"/>
          <a:chOff x="0" y="0"/>
          <a:chExt cx="0" cy="0"/>
        </a:xfrm>
      </p:grpSpPr>
      <p:sp>
        <p:nvSpPr>
          <p:cNvPr id="2202" name="Shape 220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2203" name="Shape 220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204" name="Shape 220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05" name="Shape 2205"/>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7: Review a processed Pay.gov collection without an Amortization Schedule reference</a:t>
            </a:r>
          </a:p>
          <a:p>
            <a:pPr indent="0" lvl="0" marL="0" marR="0" rtl="0" algn="l">
              <a:spcBef>
                <a:spcPts val="480"/>
              </a:spcBef>
              <a:spcAft>
                <a:spcPts val="0"/>
              </a:spcAft>
              <a:buNone/>
            </a:pPr>
            <a:r>
              <a:t/>
            </a:r>
            <a:endParaRPr b="0" baseline="0" i="0" sz="24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8: Correct a rejected Pay.gov collection with an Amortization Schedule reference</a:t>
            </a:r>
          </a:p>
        </p:txBody>
      </p:sp>
    </p:spTree>
  </p:cSld>
  <p:clrMapOvr>
    <a:masterClrMapping/>
  </p:clrMapOvr>
  <p:transition spd="slow">
    <p:cut/>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0" name="Shape 2210"/>
        <p:cNvGrpSpPr/>
        <p:nvPr/>
      </p:nvGrpSpPr>
      <p:grpSpPr>
        <a:xfrm>
          <a:off x="0" y="0"/>
          <a:ext cx="0" cy="0"/>
          <a:chOff x="0" y="0"/>
          <a:chExt cx="0" cy="0"/>
        </a:xfrm>
      </p:grpSpPr>
      <p:sp>
        <p:nvSpPr>
          <p:cNvPr id="2211" name="Shape 221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212" name="Shape 221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Manual Collection Method</a:t>
            </a:r>
          </a:p>
        </p:txBody>
      </p:sp>
      <p:sp>
        <p:nvSpPr>
          <p:cNvPr id="2213" name="Shape 2213"/>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214" name="Shape 221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9" name="Shape 2219"/>
        <p:cNvGrpSpPr/>
        <p:nvPr/>
      </p:nvGrpSpPr>
      <p:grpSpPr>
        <a:xfrm>
          <a:off x="0" y="0"/>
          <a:ext cx="0" cy="0"/>
          <a:chOff x="0" y="0"/>
          <a:chExt cx="0" cy="0"/>
        </a:xfrm>
      </p:grpSpPr>
      <p:sp>
        <p:nvSpPr>
          <p:cNvPr id="2220" name="Shape 222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Manual Collections</a:t>
            </a:r>
          </a:p>
        </p:txBody>
      </p:sp>
      <p:sp>
        <p:nvSpPr>
          <p:cNvPr id="2221" name="Shape 2221"/>
          <p:cNvSpPr txBox="1"/>
          <p:nvPr>
            <p:ph idx="1" type="body"/>
          </p:nvPr>
        </p:nvSpPr>
        <p:spPr>
          <a:xfrm>
            <a:off x="425302" y="1227137"/>
            <a:ext cx="8601739"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Manual collections</a:t>
            </a:r>
            <a:r>
              <a:rPr b="0" baseline="0" i="0" lang="en-US" sz="1800" u="none" cap="none" strike="noStrike">
                <a:solidFill>
                  <a:schemeClr val="dk1"/>
                </a:solidFill>
                <a:latin typeface="Arial"/>
                <a:ea typeface="Arial"/>
                <a:cs typeface="Arial"/>
                <a:sym typeface="Arial"/>
              </a:rPr>
              <a:t> referencing a Debt Account – </a:t>
            </a:r>
            <a:r>
              <a:rPr b="0" baseline="0" i="0" lang="en-US" sz="1800" u="sng" cap="none" strike="noStrike">
                <a:solidFill>
                  <a:schemeClr val="dk1"/>
                </a:solidFill>
                <a:latin typeface="Arial"/>
                <a:ea typeface="Arial"/>
                <a:cs typeface="Arial"/>
                <a:sym typeface="Arial"/>
              </a:rPr>
              <a:t>characteristics</a:t>
            </a:r>
            <a:r>
              <a:rPr b="0" baseline="0" i="0" lang="en-US" sz="1800" u="none" cap="none" strike="noStrike">
                <a:solidFill>
                  <a:schemeClr val="dk1"/>
                </a:solidFill>
                <a:latin typeface="Arial"/>
                <a:ea typeface="Arial"/>
                <a:cs typeface="Arial"/>
                <a:sym typeface="Arial"/>
              </a:rPr>
              <a:t>:</a:t>
            </a:r>
          </a:p>
          <a:p>
            <a:pPr indent="-203200" lvl="2" marL="631825" marR="0" rtl="0" algn="l">
              <a:spcBef>
                <a:spcPts val="10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Types: </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6</a:t>
            </a:r>
            <a:r>
              <a:rPr b="0" baseline="0" i="0" lang="en-US" sz="1800" u="none" cap="none" strike="noStrike">
                <a:solidFill>
                  <a:schemeClr val="dk1"/>
                </a:solidFill>
                <a:latin typeface="Arial"/>
                <a:ea typeface="Arial"/>
                <a:cs typeface="Arial"/>
                <a:sym typeface="Arial"/>
              </a:rPr>
              <a:t>: CH6 (check), EF6 (EFT), L6X (manual Lockbox check)</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7</a:t>
            </a:r>
            <a:r>
              <a:rPr b="0" baseline="0" i="0" lang="en-US" sz="1800" u="none" cap="none" strike="noStrike">
                <a:solidFill>
                  <a:schemeClr val="dk1"/>
                </a:solidFill>
                <a:latin typeface="Arial"/>
                <a:ea typeface="Arial"/>
                <a:cs typeface="Arial"/>
                <a:sym typeface="Arial"/>
              </a:rPr>
              <a:t>: CH7 (check), EF7 (EFT)</a:t>
            </a:r>
          </a:p>
          <a:p>
            <a:pPr indent="-184150" lvl="2" marL="631825" marR="0" rtl="0" algn="l">
              <a:spcBef>
                <a:spcPts val="1000"/>
              </a:spcBef>
              <a:spcAft>
                <a:spcPts val="0"/>
              </a:spcAft>
              <a:buClr>
                <a:srgbClr val="AF242B"/>
              </a:buClr>
              <a:buFont typeface="Arial"/>
              <a:buNone/>
            </a:pPr>
            <a:r>
              <a:t/>
            </a:r>
            <a:endParaRPr b="0" baseline="0" i="0" sz="2200" u="none" cap="none" strike="noStrike">
              <a:solidFill>
                <a:schemeClr val="dk1"/>
              </a:solidFill>
              <a:latin typeface="Arial"/>
              <a:ea typeface="Arial"/>
              <a:cs typeface="Arial"/>
              <a:sym typeface="Arial"/>
            </a:endParaRPr>
          </a:p>
          <a:p>
            <a:pPr indent="-288925" lvl="2" marL="63182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Transaction Types:</a:t>
            </a:r>
          </a:p>
          <a:p>
            <a:pPr indent="-292100" lvl="3" marL="977900" marR="0" rtl="0" algn="l">
              <a:spcBef>
                <a:spcPts val="10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C01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does not have Amortization Schedule</a:t>
            </a:r>
          </a:p>
          <a:p>
            <a:pPr indent="-292100" lvl="3" marL="977900" marR="0" rtl="0" algn="l">
              <a:spcBef>
                <a:spcPts val="1000"/>
              </a:spcBef>
              <a:spcAft>
                <a:spcPts val="50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P01</a:t>
            </a:r>
            <a:r>
              <a:rPr b="0" baseline="0" i="0" lang="en-US" sz="1800" u="none" cap="none" strike="noStrike">
                <a:solidFill>
                  <a:schemeClr val="dk1"/>
                </a:solidFill>
                <a:latin typeface="Arial"/>
                <a:ea typeface="Arial"/>
                <a:cs typeface="Arial"/>
                <a:sym typeface="Arial"/>
              </a:rPr>
              <a:t> – used when referencing DA </a:t>
            </a:r>
            <a:r>
              <a:rPr b="0" baseline="0" i="0" lang="en-US" sz="1800" u="sng" cap="none" strike="noStrike">
                <a:solidFill>
                  <a:schemeClr val="dk1"/>
                </a:solidFill>
                <a:latin typeface="Arial"/>
                <a:ea typeface="Arial"/>
                <a:cs typeface="Arial"/>
                <a:sym typeface="Arial"/>
              </a:rPr>
              <a:t>has active Amortization Schedule</a:t>
            </a:r>
          </a:p>
        </p:txBody>
      </p:sp>
      <p:sp>
        <p:nvSpPr>
          <p:cNvPr id="2222" name="Shape 222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23" name="Shape 222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8" name="Shape 2228"/>
        <p:cNvGrpSpPr/>
        <p:nvPr/>
      </p:nvGrpSpPr>
      <p:grpSpPr>
        <a:xfrm>
          <a:off x="0" y="0"/>
          <a:ext cx="0" cy="0"/>
          <a:chOff x="0" y="0"/>
          <a:chExt cx="0" cy="0"/>
        </a:xfrm>
      </p:grpSpPr>
      <p:sp>
        <p:nvSpPr>
          <p:cNvPr id="2229" name="Shape 22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1"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from Debtor – Manual Collections</a:t>
            </a:r>
          </a:p>
        </p:txBody>
      </p:sp>
      <p:sp>
        <p:nvSpPr>
          <p:cNvPr id="2230" name="Shape 2230"/>
          <p:cNvSpPr txBox="1"/>
          <p:nvPr>
            <p:ph idx="1" type="body"/>
          </p:nvPr>
        </p:nvSpPr>
        <p:spPr>
          <a:xfrm>
            <a:off x="425302" y="1227137"/>
            <a:ext cx="8601739" cy="4525961"/>
          </a:xfrm>
          <a:prstGeom prst="rect">
            <a:avLst/>
          </a:prstGeom>
          <a:noFill/>
          <a:ln>
            <a:noFill/>
          </a:ln>
        </p:spPr>
        <p:txBody>
          <a:bodyPr anchorCtr="0" anchor="t" bIns="45700" lIns="91425" rIns="91425" tIns="45700">
            <a:noAutofit/>
          </a:bodyPr>
          <a:lstStyle/>
          <a:p>
            <a:pPr indent="-285750" lvl="1" marL="285750"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Navigate to the </a:t>
            </a:r>
            <a:r>
              <a:rPr b="1" baseline="0" i="0" lang="en-US" sz="1800" u="none" cap="none" strike="noStrike">
                <a:solidFill>
                  <a:schemeClr val="dk1"/>
                </a:solidFill>
                <a:latin typeface="Arial"/>
                <a:ea typeface="Arial"/>
                <a:cs typeface="Arial"/>
                <a:sym typeface="Arial"/>
              </a:rPr>
              <a:t>Debt Account Query</a:t>
            </a:r>
          </a:p>
          <a:p>
            <a:pPr indent="-288925" lvl="2" marL="631825" marR="0" rtl="0" algn="l">
              <a:spcBef>
                <a:spcPts val="10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Queries &gt; Accounts Receivable &gt; Debt Account &gt; Debt Account</a:t>
            </a:r>
          </a:p>
          <a:p>
            <a:pPr indent="-285750" lvl="1" marL="285750"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Utilize the </a:t>
            </a:r>
            <a:r>
              <a:rPr b="1" baseline="0" i="0" lang="en-US" sz="1800" u="none" cap="none" strike="noStrike">
                <a:solidFill>
                  <a:schemeClr val="dk1"/>
                </a:solidFill>
                <a:latin typeface="Arial"/>
                <a:ea typeface="Arial"/>
                <a:cs typeface="Arial"/>
                <a:sym typeface="Arial"/>
              </a:rPr>
              <a:t>“</a:t>
            </a:r>
            <a:r>
              <a:rPr b="1" baseline="0" i="0" lang="en-US" sz="1800" u="sng" cap="none" strike="noStrike">
                <a:solidFill>
                  <a:schemeClr val="dk1"/>
                </a:solidFill>
                <a:latin typeface="Arial"/>
                <a:ea typeface="Arial"/>
                <a:cs typeface="Arial"/>
                <a:sym typeface="Arial"/>
              </a:rPr>
              <a:t>Copy Forward To</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button to generate the new CR</a:t>
            </a:r>
          </a:p>
          <a:p>
            <a:pPr indent="-203200" lvl="2" marL="631825" marR="0" rtl="0" algn="l">
              <a:spcBef>
                <a:spcPts val="1000"/>
              </a:spcBef>
              <a:spcAft>
                <a:spcPts val="5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31" name="Shape 22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32" name="Shape 223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233" name="Shape 2233"/>
          <p:cNvPicPr preferRelativeResize="0"/>
          <p:nvPr/>
        </p:nvPicPr>
        <p:blipFill rotWithShape="1">
          <a:blip r:embed="rId3">
            <a:alphaModFix/>
          </a:blip>
          <a:srcRect b="0" l="0" r="0" t="0"/>
          <a:stretch/>
        </p:blipFill>
        <p:spPr>
          <a:xfrm>
            <a:off x="827084" y="2566988"/>
            <a:ext cx="7488236" cy="3124199"/>
          </a:xfrm>
          <a:prstGeom prst="rect">
            <a:avLst/>
          </a:prstGeom>
          <a:noFill/>
          <a:ln>
            <a:noFill/>
          </a:ln>
        </p:spPr>
      </p:pic>
    </p:spTree>
  </p:cSld>
  <p:clrMapOvr>
    <a:masterClrMapping/>
  </p:clrMapOvr>
  <p:transition spd="slow">
    <p:cut/>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8" name="Shape 2238"/>
        <p:cNvGrpSpPr/>
        <p:nvPr/>
      </p:nvGrpSpPr>
      <p:grpSpPr>
        <a:xfrm>
          <a:off x="0" y="0"/>
          <a:ext cx="0" cy="0"/>
          <a:chOff x="0" y="0"/>
          <a:chExt cx="0" cy="0"/>
        </a:xfrm>
      </p:grpSpPr>
      <p:sp>
        <p:nvSpPr>
          <p:cNvPr id="2239" name="Shape 223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240" name="Shape 2240"/>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Overpayments</a:t>
            </a:r>
          </a:p>
        </p:txBody>
      </p:sp>
      <p:sp>
        <p:nvSpPr>
          <p:cNvPr id="2241" name="Shape 2241"/>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242" name="Shape 22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7" name="Shape 2247"/>
        <p:cNvGrpSpPr/>
        <p:nvPr/>
      </p:nvGrpSpPr>
      <p:grpSpPr>
        <a:xfrm>
          <a:off x="0" y="0"/>
          <a:ext cx="0" cy="0"/>
          <a:chOff x="0" y="0"/>
          <a:chExt cx="0" cy="0"/>
        </a:xfrm>
      </p:grpSpPr>
      <p:sp>
        <p:nvSpPr>
          <p:cNvPr id="2248" name="Shape 224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Collection Discrepancies: Overpayments</a:t>
            </a:r>
          </a:p>
        </p:txBody>
      </p:sp>
      <p:sp>
        <p:nvSpPr>
          <p:cNvPr id="2249" name="Shape 2249"/>
          <p:cNvSpPr txBox="1"/>
          <p:nvPr>
            <p:ph idx="1" type="body"/>
          </p:nvPr>
        </p:nvSpPr>
        <p:spPr>
          <a:xfrm>
            <a:off x="368909" y="1661423"/>
            <a:ext cx="8661862" cy="4754495"/>
          </a:xfrm>
          <a:prstGeom prst="rect">
            <a:avLst/>
          </a:prstGeom>
          <a:noFill/>
          <a:ln>
            <a:noFill/>
          </a:ln>
        </p:spPr>
        <p:txBody>
          <a:bodyPr anchorCtr="0" anchor="t" bIns="45700" lIns="91425" rIns="91425" tIns="45700">
            <a:noAutofit/>
          </a:bodyPr>
          <a:lstStyle/>
          <a:p>
            <a:pPr indent="0" lvl="2" marL="0" marR="0" rtl="0" algn="l">
              <a:spcBef>
                <a:spcPts val="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If Pegasys receives a Cash Receipt with an amount that is greater than that of the DA it references: </a:t>
            </a:r>
          </a:p>
          <a:p>
            <a:pPr indent="-220662" lvl="1" marL="568325" marR="0" rtl="0" algn="l">
              <a:spcBef>
                <a:spcPts val="20"/>
              </a:spcBef>
              <a:spcAft>
                <a:spcPts val="0"/>
              </a:spcAft>
              <a:buClr>
                <a:srgbClr val="AF242B"/>
              </a:buClr>
              <a:buFont typeface="Noto Sans Symbols"/>
              <a:buNone/>
            </a:pPr>
            <a:r>
              <a:t/>
            </a:r>
            <a:endParaRPr b="0" baseline="0" i="0" sz="100" u="none" cap="none" strike="noStrike">
              <a:solidFill>
                <a:schemeClr val="dk1"/>
              </a:solidFill>
              <a:latin typeface="Arial"/>
              <a:ea typeface="Arial"/>
              <a:cs typeface="Arial"/>
              <a:sym typeface="Arial"/>
            </a:endParaRPr>
          </a:p>
          <a:p>
            <a:pPr indent="-463550" lvl="2" marL="11493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User must research the overpayment </a:t>
            </a:r>
          </a:p>
          <a:p>
            <a:pPr indent="-463550" lvl="2" marL="11493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An overpayment line is added to the CR </a:t>
            </a:r>
          </a:p>
          <a:p>
            <a:pPr indent="-466725" lvl="3" marL="14954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 02</a:t>
            </a:r>
          </a:p>
          <a:p>
            <a:pPr indent="-466725" lvl="3" marL="14954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Referencing the Debt Account Entity</a:t>
            </a:r>
          </a:p>
          <a:p>
            <a:pPr indent="-466725" lvl="3" marL="14954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 SOC/RSC populated</a:t>
            </a:r>
          </a:p>
          <a:p>
            <a:pPr indent="-463550" lvl="2" marL="11493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If appropriate, the overpayment is refunded back to the debtor via a refund IP, Doc Type = MR6/MR7, Transaction Type = 01</a:t>
            </a:r>
          </a:p>
          <a:p>
            <a:pPr indent="-434975" lvl="2" marL="1149350" marR="0" rtl="0" algn="l">
              <a:spcBef>
                <a:spcPts val="120"/>
              </a:spcBef>
              <a:spcAft>
                <a:spcPts val="0"/>
              </a:spcAft>
              <a:buClr>
                <a:srgbClr val="AF242B"/>
              </a:buClr>
              <a:buFont typeface="Arial"/>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specific process taken to correct and process an overpayment depends on the </a:t>
            </a:r>
            <a:r>
              <a:rPr b="0" baseline="0" i="0" lang="en-US" sz="1800" u="none" cap="none" strike="noStrike">
                <a:solidFill>
                  <a:schemeClr val="dk1"/>
                </a:solidFill>
                <a:latin typeface="Arial"/>
                <a:ea typeface="Arial"/>
                <a:cs typeface="Arial"/>
                <a:sym typeface="Arial"/>
              </a:rPr>
              <a:t>Collection method</a:t>
            </a:r>
          </a:p>
          <a:p>
            <a:pPr indent="-241300" lvl="2" marL="914400"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Lockbox</a:t>
            </a:r>
            <a:r>
              <a:rPr b="0" baseline="0" i="0" lang="en-US" sz="1800" u="none" cap="none" strike="noStrike">
                <a:solidFill>
                  <a:schemeClr val="dk1"/>
                </a:solidFill>
                <a:latin typeface="Arial"/>
                <a:ea typeface="Arial"/>
                <a:cs typeface="Arial"/>
                <a:sym typeface="Arial"/>
              </a:rPr>
              <a:t> – single line CR created in Held/Rejected status</a:t>
            </a:r>
          </a:p>
          <a:p>
            <a:pPr indent="-241300" lvl="2" marL="914400"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Pay.gov</a:t>
            </a:r>
            <a:r>
              <a:rPr b="0" baseline="0" i="0" lang="en-US" sz="1800" u="none" cap="none" strike="noStrike">
                <a:solidFill>
                  <a:schemeClr val="dk1"/>
                </a:solidFill>
                <a:latin typeface="Arial"/>
                <a:ea typeface="Arial"/>
                <a:cs typeface="Arial"/>
                <a:sym typeface="Arial"/>
              </a:rPr>
              <a:t> – single line CR created in Processed (no Amortization Schedule) or Rejected (Amortization Schedule) status</a:t>
            </a:r>
          </a:p>
        </p:txBody>
      </p:sp>
      <p:sp>
        <p:nvSpPr>
          <p:cNvPr id="2250" name="Shape 225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251" name="Shape 2251"/>
          <p:cNvGrpSpPr/>
          <p:nvPr/>
        </p:nvGrpSpPr>
        <p:grpSpPr>
          <a:xfrm>
            <a:off x="1708990" y="1125573"/>
            <a:ext cx="6739684" cy="646331"/>
            <a:chOff x="1775665" y="1303620"/>
            <a:chExt cx="6739684" cy="646331"/>
          </a:xfrm>
        </p:grpSpPr>
        <p:sp>
          <p:nvSpPr>
            <p:cNvPr id="2252" name="Shape 2252"/>
            <p:cNvSpPr/>
            <p:nvPr/>
          </p:nvSpPr>
          <p:spPr>
            <a:xfrm>
              <a:off x="1775665" y="1403504"/>
              <a:ext cx="1446027" cy="467833"/>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600" u="none" cap="none" strike="noStrike">
                  <a:solidFill>
                    <a:schemeClr val="dk1"/>
                  </a:solidFill>
                  <a:latin typeface="Arial"/>
                  <a:ea typeface="Arial"/>
                  <a:cs typeface="Arial"/>
                  <a:sym typeface="Arial"/>
                </a:rPr>
                <a:t>Overpayment</a:t>
              </a:r>
            </a:p>
          </p:txBody>
        </p:sp>
        <p:sp>
          <p:nvSpPr>
            <p:cNvPr id="2253" name="Shape 2253"/>
            <p:cNvSpPr/>
            <p:nvPr/>
          </p:nvSpPr>
          <p:spPr>
            <a:xfrm>
              <a:off x="3948251" y="1403504"/>
              <a:ext cx="1446027" cy="467833"/>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baseline="0" i="0" lang="en-US" sz="1600" u="none" cap="none" strike="noStrike">
                  <a:solidFill>
                    <a:schemeClr val="dk1"/>
                  </a:solidFill>
                  <a:latin typeface="Arial"/>
                  <a:ea typeface="Arial"/>
                  <a:cs typeface="Arial"/>
                  <a:sym typeface="Arial"/>
                </a:rPr>
                <a:t>Payment Amt</a:t>
              </a:r>
            </a:p>
          </p:txBody>
        </p:sp>
        <p:sp>
          <p:nvSpPr>
            <p:cNvPr id="2254" name="Shape 2254"/>
            <p:cNvSpPr/>
            <p:nvPr/>
          </p:nvSpPr>
          <p:spPr>
            <a:xfrm>
              <a:off x="5957803" y="1403504"/>
              <a:ext cx="2557546" cy="467833"/>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baseline="0" i="0" lang="en-US" sz="1600" u="none" cap="none" strike="noStrike">
                  <a:solidFill>
                    <a:schemeClr val="dk1"/>
                  </a:solidFill>
                  <a:latin typeface="Arial"/>
                  <a:ea typeface="Arial"/>
                  <a:cs typeface="Arial"/>
                  <a:sym typeface="Arial"/>
                </a:rPr>
                <a:t>Outstanding Debt Amount</a:t>
              </a:r>
            </a:p>
          </p:txBody>
        </p:sp>
        <p:sp>
          <p:nvSpPr>
            <p:cNvPr id="2255" name="Shape 2255"/>
            <p:cNvSpPr/>
            <p:nvPr/>
          </p:nvSpPr>
          <p:spPr>
            <a:xfrm>
              <a:off x="3402444" y="1515146"/>
              <a:ext cx="372140" cy="303026"/>
            </a:xfrm>
            <a:prstGeom prst="mathEqual">
              <a:avLst>
                <a:gd fmla="val 23520" name="adj1"/>
                <a:gd fmla="val 11760" name="adj2"/>
              </a:avLst>
            </a:prstGeom>
            <a:solidFill>
              <a:srgbClr val="44969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2256" name="Shape 2256"/>
            <p:cNvSpPr txBox="1"/>
            <p:nvPr/>
          </p:nvSpPr>
          <p:spPr>
            <a:xfrm>
              <a:off x="5451142" y="1303620"/>
              <a:ext cx="453970" cy="64633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3600" u="none" cap="none" strike="noStrike">
                  <a:solidFill>
                    <a:srgbClr val="44969F"/>
                  </a:solidFill>
                  <a:latin typeface="Arial"/>
                  <a:ea typeface="Arial"/>
                  <a:cs typeface="Arial"/>
                  <a:sym typeface="Arial"/>
                </a:rPr>
                <a:t>&gt;</a:t>
              </a:r>
            </a:p>
          </p:txBody>
        </p:sp>
      </p:grpSp>
      <p:sp>
        <p:nvSpPr>
          <p:cNvPr id="2257" name="Shape 22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84" name="Shape 38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Document Overview</a:t>
            </a:r>
          </a:p>
        </p:txBody>
      </p:sp>
      <p:sp>
        <p:nvSpPr>
          <p:cNvPr id="385" name="Shape 385"/>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86" name="Shape 38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2" name="Shape 2262"/>
        <p:cNvGrpSpPr/>
        <p:nvPr/>
      </p:nvGrpSpPr>
      <p:grpSpPr>
        <a:xfrm>
          <a:off x="0" y="0"/>
          <a:ext cx="0" cy="0"/>
          <a:chOff x="0" y="0"/>
          <a:chExt cx="0" cy="0"/>
        </a:xfrm>
      </p:grpSpPr>
      <p:sp>
        <p:nvSpPr>
          <p:cNvPr id="2263" name="Shape 2263"/>
          <p:cNvSpPr txBox="1"/>
          <p:nvPr>
            <p:ph type="title"/>
          </p:nvPr>
        </p:nvSpPr>
        <p:spPr>
          <a:xfrm>
            <a:off x="402447"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Collection Discrepancies: Overpayments</a:t>
            </a:r>
            <a:br>
              <a:rPr b="1" baseline="0" i="0" lang="en-US" sz="24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Lockbox</a:t>
            </a:r>
          </a:p>
        </p:txBody>
      </p:sp>
      <p:sp>
        <p:nvSpPr>
          <p:cNvPr id="2264" name="Shape 226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265" name="Shape 2265"/>
          <p:cNvSpPr/>
          <p:nvPr/>
        </p:nvSpPr>
        <p:spPr>
          <a:xfrm>
            <a:off x="6256071" y="4403107"/>
            <a:ext cx="742391" cy="101008"/>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800" u="none" cap="none" strike="noStrike">
              <a:solidFill>
                <a:srgbClr val="000000"/>
              </a:solidFill>
              <a:latin typeface="Verdana"/>
              <a:ea typeface="Verdana"/>
              <a:cs typeface="Verdana"/>
              <a:sym typeface="Verdana"/>
            </a:endParaRPr>
          </a:p>
        </p:txBody>
      </p:sp>
      <p:sp>
        <p:nvSpPr>
          <p:cNvPr id="2266" name="Shape 2266"/>
          <p:cNvSpPr/>
          <p:nvPr/>
        </p:nvSpPr>
        <p:spPr>
          <a:xfrm>
            <a:off x="1938159" y="4814644"/>
            <a:ext cx="526752" cy="106373"/>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800" u="none" cap="none" strike="noStrike">
              <a:solidFill>
                <a:srgbClr val="000000"/>
              </a:solidFill>
              <a:latin typeface="Verdana"/>
              <a:ea typeface="Verdana"/>
              <a:cs typeface="Verdana"/>
              <a:sym typeface="Verdana"/>
            </a:endParaRPr>
          </a:p>
        </p:txBody>
      </p:sp>
      <p:sp>
        <p:nvSpPr>
          <p:cNvPr id="2267" name="Shape 2267"/>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68" name="Shape 2268"/>
          <p:cNvSpPr/>
          <p:nvPr/>
        </p:nvSpPr>
        <p:spPr>
          <a:xfrm>
            <a:off x="648243" y="1306403"/>
            <a:ext cx="3277354" cy="2239812"/>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ctr">
              <a:spcBef>
                <a:spcPts val="0"/>
              </a:spcBef>
              <a:spcAft>
                <a:spcPts val="0"/>
              </a:spcAft>
              <a:buNone/>
            </a:pPr>
            <a:r>
              <a:t/>
            </a:r>
            <a:endParaRPr b="0" baseline="0" i="0" sz="1400" u="none" cap="none" strike="noStrike">
              <a:solidFill>
                <a:schemeClr val="dk1"/>
              </a:solidFill>
              <a:latin typeface="Arial"/>
              <a:ea typeface="Arial"/>
              <a:cs typeface="Arial"/>
              <a:sym typeface="Arial"/>
            </a:endParaRPr>
          </a:p>
        </p:txBody>
      </p:sp>
      <p:sp>
        <p:nvSpPr>
          <p:cNvPr id="2269" name="Shape 2269"/>
          <p:cNvSpPr/>
          <p:nvPr/>
        </p:nvSpPr>
        <p:spPr>
          <a:xfrm>
            <a:off x="626975" y="1205417"/>
            <a:ext cx="3500778"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Review Accounting Line of </a:t>
            </a:r>
            <a:r>
              <a:rPr b="1" baseline="0" i="0" lang="en-US" sz="1400" u="none" cap="none" strike="noStrike">
                <a:solidFill>
                  <a:srgbClr val="404040"/>
                </a:solidFill>
                <a:latin typeface="Arial"/>
                <a:ea typeface="Arial"/>
                <a:cs typeface="Arial"/>
                <a:sym typeface="Arial"/>
              </a:rPr>
              <a:t>Cash Receipt </a:t>
            </a:r>
            <a:r>
              <a:rPr b="0" baseline="0" i="0" lang="en-US" sz="1400" u="none" cap="none" strike="noStrike">
                <a:solidFill>
                  <a:srgbClr val="404040"/>
                </a:solidFill>
                <a:latin typeface="Arial"/>
                <a:ea typeface="Arial"/>
                <a:cs typeface="Arial"/>
                <a:sym typeface="Arial"/>
              </a:rPr>
              <a:t>to identify Overpayment</a:t>
            </a:r>
          </a:p>
        </p:txBody>
      </p:sp>
      <p:sp>
        <p:nvSpPr>
          <p:cNvPr id="2270" name="Shape 2270"/>
          <p:cNvSpPr/>
          <p:nvPr/>
        </p:nvSpPr>
        <p:spPr>
          <a:xfrm>
            <a:off x="407768" y="1141619"/>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0" anchor="ctr" bIns="45700" lIns="0"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 1</a:t>
            </a:r>
          </a:p>
        </p:txBody>
      </p:sp>
      <p:sp>
        <p:nvSpPr>
          <p:cNvPr id="2271" name="Shape 2271"/>
          <p:cNvSpPr/>
          <p:nvPr/>
        </p:nvSpPr>
        <p:spPr>
          <a:xfrm>
            <a:off x="626975" y="4527285"/>
            <a:ext cx="3298622" cy="2182812"/>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272" name="Shape 2272"/>
          <p:cNvSpPr/>
          <p:nvPr/>
        </p:nvSpPr>
        <p:spPr>
          <a:xfrm>
            <a:off x="605710" y="4426300"/>
            <a:ext cx="3856521"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Reduce the Overpayment CR AL to the amount of the DA AL</a:t>
            </a:r>
          </a:p>
        </p:txBody>
      </p:sp>
      <p:sp>
        <p:nvSpPr>
          <p:cNvPr id="2273" name="Shape 2273"/>
          <p:cNvSpPr/>
          <p:nvPr/>
        </p:nvSpPr>
        <p:spPr>
          <a:xfrm>
            <a:off x="429589" y="4388960"/>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3</a:t>
            </a:r>
          </a:p>
        </p:txBody>
      </p:sp>
      <p:sp>
        <p:nvSpPr>
          <p:cNvPr id="2274" name="Shape 2274"/>
          <p:cNvSpPr/>
          <p:nvPr/>
        </p:nvSpPr>
        <p:spPr>
          <a:xfrm>
            <a:off x="4882925" y="4527285"/>
            <a:ext cx="4089296" cy="2182812"/>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275" name="Shape 2275"/>
          <p:cNvSpPr/>
          <p:nvPr/>
        </p:nvSpPr>
        <p:spPr>
          <a:xfrm>
            <a:off x="4855667" y="4426300"/>
            <a:ext cx="4157701"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Add an additional Accounting Line on the Cash Receipt with the overage amount</a:t>
            </a:r>
          </a:p>
        </p:txBody>
      </p:sp>
      <p:sp>
        <p:nvSpPr>
          <p:cNvPr id="2276" name="Shape 2276"/>
          <p:cNvSpPr/>
          <p:nvPr/>
        </p:nvSpPr>
        <p:spPr>
          <a:xfrm>
            <a:off x="4706805" y="4388960"/>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4</a:t>
            </a:r>
          </a:p>
        </p:txBody>
      </p:sp>
      <p:cxnSp>
        <p:nvCxnSpPr>
          <p:cNvPr id="2277" name="Shape 2277"/>
          <p:cNvCxnSpPr/>
          <p:nvPr/>
        </p:nvCxnSpPr>
        <p:spPr>
          <a:xfrm>
            <a:off x="4004687" y="5566680"/>
            <a:ext cx="536635" cy="0"/>
          </a:xfrm>
          <a:prstGeom prst="straightConnector1">
            <a:avLst/>
          </a:prstGeom>
          <a:solidFill>
            <a:srgbClr val="ED171F"/>
          </a:solidFill>
          <a:ln cap="flat" cmpd="sng" w="120650">
            <a:solidFill>
              <a:srgbClr val="3C8C92"/>
            </a:solidFill>
            <a:prstDash val="solid"/>
            <a:bevel/>
            <a:headEnd len="med" w="med" type="none"/>
            <a:tailEnd len="lg" w="lg" type="triangle"/>
          </a:ln>
        </p:spPr>
      </p:cxnSp>
      <p:cxnSp>
        <p:nvCxnSpPr>
          <p:cNvPr id="2278" name="Shape 2278"/>
          <p:cNvCxnSpPr/>
          <p:nvPr/>
        </p:nvCxnSpPr>
        <p:spPr>
          <a:xfrm flipH="1">
            <a:off x="776891" y="3576362"/>
            <a:ext cx="5029199" cy="822900"/>
          </a:xfrm>
          <a:prstGeom prst="bentConnector3">
            <a:avLst>
              <a:gd fmla="val 0" name="adj1"/>
            </a:avLst>
          </a:prstGeom>
          <a:solidFill>
            <a:srgbClr val="ED171F"/>
          </a:solidFill>
          <a:ln cap="sq" cmpd="sng" w="76200">
            <a:solidFill>
              <a:srgbClr val="44969F"/>
            </a:solidFill>
            <a:prstDash val="solid"/>
            <a:round/>
            <a:headEnd len="med" w="med" type="none"/>
            <a:tailEnd len="lg" w="lg" type="triangle"/>
          </a:ln>
        </p:spPr>
      </p:cxnSp>
      <p:sp>
        <p:nvSpPr>
          <p:cNvPr id="2279" name="Shape 2279"/>
          <p:cNvSpPr/>
          <p:nvPr/>
        </p:nvSpPr>
        <p:spPr>
          <a:xfrm>
            <a:off x="4438682" y="1273208"/>
            <a:ext cx="4574689" cy="2467518"/>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280" name="Shape 2280"/>
          <p:cNvSpPr/>
          <p:nvPr/>
        </p:nvSpPr>
        <p:spPr>
          <a:xfrm>
            <a:off x="4428048" y="1172223"/>
            <a:ext cx="4662770"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View Accounting Line’s Referenced </a:t>
            </a:r>
            <a:r>
              <a:rPr b="1" baseline="0" i="0" lang="en-US" sz="1400" u="none" cap="none" strike="noStrike">
                <a:solidFill>
                  <a:srgbClr val="404040"/>
                </a:solidFill>
                <a:latin typeface="Arial"/>
                <a:ea typeface="Arial"/>
                <a:cs typeface="Arial"/>
                <a:sym typeface="Arial"/>
              </a:rPr>
              <a:t>Debt Account </a:t>
            </a:r>
            <a:r>
              <a:rPr b="0" baseline="0" i="0" lang="en-US" sz="1400" u="none" cap="none" strike="noStrike">
                <a:solidFill>
                  <a:srgbClr val="404040"/>
                </a:solidFill>
                <a:latin typeface="Arial"/>
                <a:ea typeface="Arial"/>
                <a:cs typeface="Arial"/>
                <a:sym typeface="Arial"/>
              </a:rPr>
              <a:t>Amount</a:t>
            </a:r>
          </a:p>
        </p:txBody>
      </p:sp>
      <p:sp>
        <p:nvSpPr>
          <p:cNvPr id="2281" name="Shape 2281"/>
          <p:cNvSpPr/>
          <p:nvPr/>
        </p:nvSpPr>
        <p:spPr>
          <a:xfrm>
            <a:off x="4251928" y="1116953"/>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2</a:t>
            </a:r>
          </a:p>
        </p:txBody>
      </p:sp>
      <p:cxnSp>
        <p:nvCxnSpPr>
          <p:cNvPr id="2282" name="Shape 2282"/>
          <p:cNvCxnSpPr/>
          <p:nvPr/>
        </p:nvCxnSpPr>
        <p:spPr>
          <a:xfrm>
            <a:off x="3925596" y="2452041"/>
            <a:ext cx="536635" cy="0"/>
          </a:xfrm>
          <a:prstGeom prst="straightConnector1">
            <a:avLst/>
          </a:prstGeom>
          <a:solidFill>
            <a:srgbClr val="ED171F"/>
          </a:solidFill>
          <a:ln cap="flat" cmpd="sng" w="120650">
            <a:solidFill>
              <a:srgbClr val="3C8C92"/>
            </a:solidFill>
            <a:prstDash val="solid"/>
            <a:bevel/>
            <a:headEnd len="med" w="med" type="none"/>
            <a:tailEnd len="lg" w="lg" type="triangle"/>
          </a:ln>
        </p:spPr>
      </p:cxnSp>
      <p:pic>
        <p:nvPicPr>
          <p:cNvPr id="2283" name="Shape 2283"/>
          <p:cNvPicPr preferRelativeResize="0"/>
          <p:nvPr/>
        </p:nvPicPr>
        <p:blipFill rotWithShape="1">
          <a:blip r:embed="rId3">
            <a:alphaModFix/>
          </a:blip>
          <a:srcRect b="26427" l="1332" r="56581" t="32196"/>
          <a:stretch/>
        </p:blipFill>
        <p:spPr>
          <a:xfrm>
            <a:off x="712960" y="1695132"/>
            <a:ext cx="2361602" cy="1610643"/>
          </a:xfrm>
          <a:prstGeom prst="rect">
            <a:avLst/>
          </a:prstGeom>
          <a:noFill/>
          <a:ln>
            <a:noFill/>
          </a:ln>
        </p:spPr>
      </p:pic>
      <p:sp>
        <p:nvSpPr>
          <p:cNvPr id="2284" name="Shape 2284"/>
          <p:cNvSpPr/>
          <p:nvPr/>
        </p:nvSpPr>
        <p:spPr>
          <a:xfrm>
            <a:off x="1541055" y="2511411"/>
            <a:ext cx="344449" cy="776089"/>
          </a:xfrm>
          <a:prstGeom prst="rect">
            <a:avLst/>
          </a:prstGeom>
          <a:noFill/>
          <a:ln cap="flat" cmpd="sng" w="22225">
            <a:solidFill>
              <a:srgbClr val="E21D38"/>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2285" name="Shape 2285"/>
          <p:cNvPicPr preferRelativeResize="0"/>
          <p:nvPr/>
        </p:nvPicPr>
        <p:blipFill rotWithShape="1">
          <a:blip r:embed="rId4">
            <a:alphaModFix/>
          </a:blip>
          <a:srcRect b="9695" l="4517" r="75096" t="73651"/>
          <a:stretch/>
        </p:blipFill>
        <p:spPr>
          <a:xfrm>
            <a:off x="4882926" y="4897726"/>
            <a:ext cx="2627537" cy="1037393"/>
          </a:xfrm>
          <a:prstGeom prst="rect">
            <a:avLst/>
          </a:prstGeom>
          <a:noFill/>
          <a:ln>
            <a:noFill/>
          </a:ln>
        </p:spPr>
      </p:pic>
      <p:sp>
        <p:nvSpPr>
          <p:cNvPr id="2286" name="Shape 2286"/>
          <p:cNvSpPr/>
          <p:nvPr/>
        </p:nvSpPr>
        <p:spPr>
          <a:xfrm>
            <a:off x="3182014" y="2105458"/>
            <a:ext cx="677420" cy="673367"/>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0" baseline="0" i="1" lang="en-US" sz="1800" u="none" cap="none" strike="noStrike">
                <a:solidFill>
                  <a:srgbClr val="404040"/>
                </a:solidFill>
                <a:latin typeface="Calibri"/>
                <a:ea typeface="Calibri"/>
                <a:cs typeface="Calibri"/>
                <a:sym typeface="Calibri"/>
              </a:rPr>
              <a:t>CR</a:t>
            </a:r>
          </a:p>
          <a:p>
            <a:pPr indent="0" lvl="0" marL="0" marR="0" rtl="0" algn="l">
              <a:spcBef>
                <a:spcPts val="0"/>
              </a:spcBef>
              <a:spcAft>
                <a:spcPts val="0"/>
              </a:spcAft>
              <a:buSzPct val="25000"/>
              <a:buNone/>
            </a:pPr>
            <a:r>
              <a:rPr b="0" baseline="0" i="0" lang="en-US" sz="1800" u="none" cap="none" strike="noStrike">
                <a:solidFill>
                  <a:srgbClr val="404040"/>
                </a:solidFill>
                <a:latin typeface="Calibri"/>
                <a:ea typeface="Calibri"/>
                <a:cs typeface="Calibri"/>
                <a:sym typeface="Calibri"/>
              </a:rPr>
              <a:t>$125</a:t>
            </a:r>
          </a:p>
        </p:txBody>
      </p:sp>
      <p:sp>
        <p:nvSpPr>
          <p:cNvPr id="2287" name="Shape 2287"/>
          <p:cNvSpPr/>
          <p:nvPr/>
        </p:nvSpPr>
        <p:spPr>
          <a:xfrm>
            <a:off x="7548417" y="5296325"/>
            <a:ext cx="1308712" cy="275304"/>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45700" rIns="45700"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CR Line 1 = </a:t>
            </a:r>
            <a:r>
              <a:rPr b="0" baseline="0" i="0" lang="en-US" sz="1400" u="none" cap="none" strike="noStrike">
                <a:solidFill>
                  <a:srgbClr val="404040"/>
                </a:solidFill>
                <a:latin typeface="Calibri"/>
                <a:ea typeface="Calibri"/>
                <a:cs typeface="Calibri"/>
                <a:sym typeface="Calibri"/>
              </a:rPr>
              <a:t>$100</a:t>
            </a:r>
          </a:p>
        </p:txBody>
      </p:sp>
      <p:pic>
        <p:nvPicPr>
          <p:cNvPr id="2288" name="Shape 2288"/>
          <p:cNvPicPr preferRelativeResize="0"/>
          <p:nvPr/>
        </p:nvPicPr>
        <p:blipFill rotWithShape="1">
          <a:blip r:embed="rId5">
            <a:alphaModFix/>
          </a:blip>
          <a:srcRect b="12283" l="1173" r="70716" t="43698"/>
          <a:stretch/>
        </p:blipFill>
        <p:spPr>
          <a:xfrm>
            <a:off x="785864" y="4897726"/>
            <a:ext cx="1868016" cy="1715725"/>
          </a:xfrm>
          <a:prstGeom prst="rect">
            <a:avLst/>
          </a:prstGeom>
          <a:noFill/>
          <a:ln cap="flat" cmpd="sng" w="9525">
            <a:solidFill>
              <a:srgbClr val="7F7F7F"/>
            </a:solidFill>
            <a:prstDash val="solid"/>
            <a:round/>
            <a:headEnd len="med" w="med" type="none"/>
            <a:tailEnd len="med" w="med" type="none"/>
          </a:ln>
        </p:spPr>
      </p:pic>
      <p:sp>
        <p:nvSpPr>
          <p:cNvPr id="2289" name="Shape 2289"/>
          <p:cNvSpPr/>
          <p:nvPr/>
        </p:nvSpPr>
        <p:spPr>
          <a:xfrm>
            <a:off x="2875016" y="5332185"/>
            <a:ext cx="677420" cy="673367"/>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0" baseline="0" i="1" lang="en-US" sz="1800" u="none" cap="none" strike="noStrike">
                <a:solidFill>
                  <a:srgbClr val="404040"/>
                </a:solidFill>
                <a:latin typeface="Calibri"/>
                <a:ea typeface="Calibri"/>
                <a:cs typeface="Calibri"/>
                <a:sym typeface="Calibri"/>
              </a:rPr>
              <a:t>CR</a:t>
            </a:r>
          </a:p>
          <a:p>
            <a:pPr indent="0" lvl="0" marL="0" marR="0" rtl="0" algn="l">
              <a:spcBef>
                <a:spcPts val="0"/>
              </a:spcBef>
              <a:spcAft>
                <a:spcPts val="0"/>
              </a:spcAft>
              <a:buSzPct val="25000"/>
              <a:buNone/>
            </a:pPr>
            <a:r>
              <a:rPr b="0" baseline="0" i="0" lang="en-US" sz="1800" u="none" cap="none" strike="noStrike">
                <a:solidFill>
                  <a:srgbClr val="404040"/>
                </a:solidFill>
                <a:latin typeface="Calibri"/>
                <a:ea typeface="Calibri"/>
                <a:cs typeface="Calibri"/>
                <a:sym typeface="Calibri"/>
              </a:rPr>
              <a:t>$100</a:t>
            </a:r>
          </a:p>
        </p:txBody>
      </p:sp>
      <p:sp>
        <p:nvSpPr>
          <p:cNvPr id="2290" name="Shape 2290"/>
          <p:cNvSpPr/>
          <p:nvPr/>
        </p:nvSpPr>
        <p:spPr>
          <a:xfrm>
            <a:off x="1713281" y="5797485"/>
            <a:ext cx="388895" cy="815965"/>
          </a:xfrm>
          <a:prstGeom prst="rect">
            <a:avLst/>
          </a:prstGeom>
          <a:noFill/>
          <a:ln cap="flat" cmpd="sng" w="22225">
            <a:solidFill>
              <a:srgbClr val="E21D38"/>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2291" name="Shape 2291"/>
          <p:cNvSpPr/>
          <p:nvPr/>
        </p:nvSpPr>
        <p:spPr>
          <a:xfrm>
            <a:off x="7548417" y="5668869"/>
            <a:ext cx="1308712" cy="266252"/>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45700" rIns="45700"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CR Line 2 = </a:t>
            </a:r>
            <a:r>
              <a:rPr b="0" baseline="0" i="0" lang="en-US" sz="1400" u="none" cap="none" strike="noStrike">
                <a:solidFill>
                  <a:srgbClr val="404040"/>
                </a:solidFill>
                <a:latin typeface="Calibri"/>
                <a:ea typeface="Calibri"/>
                <a:cs typeface="Calibri"/>
                <a:sym typeface="Calibri"/>
              </a:rPr>
              <a:t>$25</a:t>
            </a:r>
          </a:p>
        </p:txBody>
      </p:sp>
      <p:sp>
        <p:nvSpPr>
          <p:cNvPr id="2292" name="Shape 2292"/>
          <p:cNvSpPr txBox="1"/>
          <p:nvPr/>
        </p:nvSpPr>
        <p:spPr>
          <a:xfrm>
            <a:off x="5054392" y="6055253"/>
            <a:ext cx="3802735"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1" lang="en-US" sz="1400" u="none" cap="none" strike="noStrike">
                <a:solidFill>
                  <a:schemeClr val="dk1"/>
                </a:solidFill>
                <a:latin typeface="Calibri"/>
                <a:ea typeface="Calibri"/>
                <a:cs typeface="Calibri"/>
                <a:sym typeface="Calibri"/>
              </a:rPr>
              <a:t>See detailed slides for specifics on additional updates necessary for Line 1 and Line 2</a:t>
            </a:r>
          </a:p>
        </p:txBody>
      </p:sp>
      <p:sp>
        <p:nvSpPr>
          <p:cNvPr id="2293" name="Shape 2293"/>
          <p:cNvSpPr/>
          <p:nvPr/>
        </p:nvSpPr>
        <p:spPr>
          <a:xfrm>
            <a:off x="4541321" y="1643649"/>
            <a:ext cx="4060692" cy="1932712"/>
          </a:xfrm>
          <a:prstGeom prst="rect">
            <a:avLst/>
          </a:prstGeom>
          <a:no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2294" name="Shape 2294"/>
          <p:cNvPicPr preferRelativeResize="0"/>
          <p:nvPr/>
        </p:nvPicPr>
        <p:blipFill rotWithShape="1">
          <a:blip r:embed="rId6">
            <a:alphaModFix/>
          </a:blip>
          <a:srcRect b="0" l="0" r="0" t="0"/>
          <a:stretch/>
        </p:blipFill>
        <p:spPr>
          <a:xfrm>
            <a:off x="4515010" y="1676843"/>
            <a:ext cx="4218815" cy="1869372"/>
          </a:xfrm>
          <a:prstGeom prst="rect">
            <a:avLst/>
          </a:prstGeom>
          <a:noFill/>
          <a:ln>
            <a:noFill/>
          </a:ln>
        </p:spPr>
      </p:pic>
      <p:sp>
        <p:nvSpPr>
          <p:cNvPr id="2295" name="Shape 2295"/>
          <p:cNvSpPr/>
          <p:nvPr/>
        </p:nvSpPr>
        <p:spPr>
          <a:xfrm>
            <a:off x="7548417" y="3305775"/>
            <a:ext cx="1222943" cy="485451"/>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Debt Account</a:t>
            </a:r>
          </a:p>
          <a:p>
            <a:pPr indent="0" lvl="0" marL="0" marR="0" rtl="0" algn="l">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$100</a:t>
            </a:r>
          </a:p>
        </p:txBody>
      </p:sp>
    </p:spTree>
  </p:cSld>
  <p:clrMapOvr>
    <a:masterClrMapping/>
  </p:clrMapOvr>
  <p:transition spd="slow">
    <p:cut/>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0" name="Shape 2300"/>
        <p:cNvGrpSpPr/>
        <p:nvPr/>
      </p:nvGrpSpPr>
      <p:grpSpPr>
        <a:xfrm>
          <a:off x="0" y="0"/>
          <a:ext cx="0" cy="0"/>
          <a:chOff x="0" y="0"/>
          <a:chExt cx="0" cy="0"/>
        </a:xfrm>
      </p:grpSpPr>
      <p:sp>
        <p:nvSpPr>
          <p:cNvPr id="2301" name="Shape 2301"/>
          <p:cNvSpPr txBox="1"/>
          <p:nvPr>
            <p:ph type="title"/>
          </p:nvPr>
        </p:nvSpPr>
        <p:spPr>
          <a:xfrm>
            <a:off x="455612" y="331787"/>
            <a:ext cx="845447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Discrepancies: Overpayments</a:t>
            </a:r>
            <a:br>
              <a:rPr b="1" baseline="0" i="0" lang="en-US" sz="2800" u="none" cap="none" strike="noStrike">
                <a:solidFill>
                  <a:schemeClr val="lt1"/>
                </a:solidFill>
                <a:latin typeface="Arial"/>
                <a:ea typeface="Arial"/>
                <a:cs typeface="Arial"/>
                <a:sym typeface="Arial"/>
              </a:rPr>
            </a:br>
            <a:r>
              <a:rPr b="1" baseline="0" i="0" lang="en-US" sz="2000" u="none" cap="none" strike="noStrike">
                <a:solidFill>
                  <a:schemeClr val="lt1"/>
                </a:solidFill>
                <a:latin typeface="Arial"/>
                <a:ea typeface="Arial"/>
                <a:cs typeface="Arial"/>
                <a:sym typeface="Arial"/>
              </a:rPr>
              <a:t>Lockbox</a:t>
            </a:r>
          </a:p>
        </p:txBody>
      </p:sp>
      <p:sp>
        <p:nvSpPr>
          <p:cNvPr id="2302" name="Shape 230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03" name="Shape 2303"/>
          <p:cNvSpPr txBox="1"/>
          <p:nvPr>
            <p:ph idx="1" type="body"/>
          </p:nvPr>
        </p:nvSpPr>
        <p:spPr>
          <a:xfrm>
            <a:off x="404037" y="1057275"/>
            <a:ext cx="8665530" cy="562484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Lockbox Overpayment:</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Steps to correct the overpayment: </a:t>
            </a:r>
          </a:p>
          <a:p>
            <a:pPr indent="-225425" lvl="1" marL="568325" marR="0" rtl="0" algn="l">
              <a:spcBef>
                <a:spcPts val="12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Research the Held/Rejected CR and DA to </a:t>
            </a:r>
            <a:r>
              <a:rPr b="1" baseline="0" i="0" lang="en-US" sz="1900" u="sng" cap="none" strike="noStrike">
                <a:solidFill>
                  <a:schemeClr val="dk1"/>
                </a:solidFill>
                <a:latin typeface="Arial"/>
                <a:ea typeface="Arial"/>
                <a:cs typeface="Arial"/>
                <a:sym typeface="Arial"/>
              </a:rPr>
              <a:t>determine the overage amount </a:t>
            </a:r>
            <a:r>
              <a:rPr b="0" baseline="0" i="0" lang="en-US" sz="1900" u="none" cap="none" strike="noStrike">
                <a:solidFill>
                  <a:schemeClr val="dk1"/>
                </a:solidFill>
                <a:latin typeface="Arial"/>
                <a:ea typeface="Arial"/>
                <a:cs typeface="Arial"/>
                <a:sym typeface="Arial"/>
              </a:rPr>
              <a:t>of the CR</a:t>
            </a:r>
          </a:p>
          <a:p>
            <a:pPr indent="-225425" lvl="1" marL="568325" marR="0" rtl="0" algn="l">
              <a:spcBef>
                <a:spcPts val="1200"/>
              </a:spcBef>
              <a:spcAft>
                <a:spcPts val="0"/>
              </a:spcAft>
              <a:buClr>
                <a:srgbClr val="AF242B"/>
              </a:buClr>
              <a:buSzPct val="75000"/>
              <a:buFont typeface="Noto Sans Symbols"/>
              <a:buChar char="•"/>
            </a:pPr>
            <a:r>
              <a:rPr b="1" baseline="0" i="0" lang="en-US" sz="1900" u="sng" cap="none" strike="noStrike">
                <a:solidFill>
                  <a:schemeClr val="dk1"/>
                </a:solidFill>
                <a:latin typeface="Arial"/>
                <a:ea typeface="Arial"/>
                <a:cs typeface="Arial"/>
                <a:sym typeface="Arial"/>
              </a:rPr>
              <a:t>Reduce the original (line 1) CR Actg Line </a:t>
            </a:r>
            <a:r>
              <a:rPr b="0" baseline="0" i="0" lang="en-US" sz="1900" u="none" cap="none" strike="noStrike">
                <a:solidFill>
                  <a:schemeClr val="dk1"/>
                </a:solidFill>
                <a:latin typeface="Arial"/>
                <a:ea typeface="Arial"/>
                <a:cs typeface="Arial"/>
                <a:sym typeface="Arial"/>
              </a:rPr>
              <a:t>to the outstanding amount of the DA Acctg Line</a:t>
            </a:r>
          </a:p>
          <a:p>
            <a:pPr indent="-225425" lvl="1" marL="568325" marR="0" rtl="0" algn="l">
              <a:spcBef>
                <a:spcPts val="1200"/>
              </a:spcBef>
              <a:spcAft>
                <a:spcPts val="0"/>
              </a:spcAft>
              <a:buClr>
                <a:srgbClr val="AF242B"/>
              </a:buClr>
              <a:buSzPct val="75000"/>
              <a:buFont typeface="Noto Sans Symbols"/>
              <a:buChar char="•"/>
            </a:pPr>
            <a:r>
              <a:rPr b="1" baseline="0" i="0" lang="en-US" sz="1900" u="sng" cap="none" strike="noStrike">
                <a:solidFill>
                  <a:schemeClr val="dk1"/>
                </a:solidFill>
                <a:latin typeface="Arial"/>
                <a:ea typeface="Arial"/>
                <a:cs typeface="Arial"/>
                <a:sym typeface="Arial"/>
              </a:rPr>
              <a:t>Manually create a new line on the CR </a:t>
            </a:r>
            <a:r>
              <a:rPr b="0" baseline="0" i="0" lang="en-US" sz="1900" u="none" cap="none" strike="noStrike">
                <a:solidFill>
                  <a:schemeClr val="dk1"/>
                </a:solidFill>
                <a:latin typeface="Arial"/>
                <a:ea typeface="Arial"/>
                <a:cs typeface="Arial"/>
                <a:sym typeface="Arial"/>
              </a:rPr>
              <a:t>by copying the original line </a:t>
            </a:r>
          </a:p>
          <a:p>
            <a:pPr indent="-241300" lvl="2" marL="914400" marR="0" rtl="0" algn="l">
              <a:spcBef>
                <a:spcPts val="12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Set Line Amount = overpayment excess amount</a:t>
            </a:r>
          </a:p>
          <a:p>
            <a:pPr indent="-225425" lvl="1" marL="568325" marR="0" rtl="0" algn="l">
              <a:spcBef>
                <a:spcPts val="1200"/>
              </a:spcBef>
              <a:spcAft>
                <a:spcPts val="0"/>
              </a:spcAft>
              <a:buClr>
                <a:srgbClr val="AF242B"/>
              </a:buClr>
              <a:buSzPct val="75000"/>
              <a:buFont typeface="Noto Sans Symbols"/>
              <a:buChar char="•"/>
            </a:pPr>
            <a:r>
              <a:rPr b="1" baseline="0" i="0" lang="en-US" sz="1900" u="sng" cap="none" strike="noStrike">
                <a:solidFill>
                  <a:schemeClr val="dk1"/>
                </a:solidFill>
                <a:latin typeface="Arial"/>
                <a:ea typeface="Arial"/>
                <a:cs typeface="Arial"/>
                <a:sym typeface="Arial"/>
              </a:rPr>
              <a:t>Research to see if another DA is available </a:t>
            </a:r>
            <a:r>
              <a:rPr b="0" baseline="0" i="0" lang="en-US" sz="1900" u="none" cap="none" strike="noStrike">
                <a:solidFill>
                  <a:schemeClr val="dk1"/>
                </a:solidFill>
                <a:latin typeface="Arial"/>
                <a:ea typeface="Arial"/>
                <a:cs typeface="Arial"/>
                <a:sym typeface="Arial"/>
              </a:rPr>
              <a:t>for the overage amount to be applied to</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found, </a:t>
            </a:r>
            <a:r>
              <a:rPr b="1" baseline="0" i="0" lang="en-US" sz="1800" u="sng" cap="none" strike="noStrike">
                <a:solidFill>
                  <a:schemeClr val="dk1"/>
                </a:solidFill>
                <a:latin typeface="Arial"/>
                <a:ea typeface="Arial"/>
                <a:cs typeface="Arial"/>
                <a:sym typeface="Arial"/>
              </a:rPr>
              <a:t>enter the new DA reference info on the new Overpayment line</a:t>
            </a:r>
          </a:p>
          <a:p>
            <a:pPr indent="-231775" lvl="3" marL="1260475" marR="0" rtl="0" algn="l">
              <a:spcBef>
                <a:spcPts val="1200"/>
              </a:spcBef>
              <a:spcAft>
                <a:spcPts val="60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Update Accounting Dimensions to match dimensions from referenced Debt Account</a:t>
            </a:r>
          </a:p>
        </p:txBody>
      </p:sp>
      <p:sp>
        <p:nvSpPr>
          <p:cNvPr id="2304" name="Shape 230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9" name="Shape 2309"/>
        <p:cNvGrpSpPr/>
        <p:nvPr/>
      </p:nvGrpSpPr>
      <p:grpSpPr>
        <a:xfrm>
          <a:off x="0" y="0"/>
          <a:ext cx="0" cy="0"/>
          <a:chOff x="0" y="0"/>
          <a:chExt cx="0" cy="0"/>
        </a:xfrm>
      </p:grpSpPr>
      <p:sp>
        <p:nvSpPr>
          <p:cNvPr id="2310" name="Shape 2310"/>
          <p:cNvSpPr txBox="1"/>
          <p:nvPr>
            <p:ph type="title"/>
          </p:nvPr>
        </p:nvSpPr>
        <p:spPr>
          <a:xfrm>
            <a:off x="455612" y="331787"/>
            <a:ext cx="845447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Discrepancies: Overpayments</a:t>
            </a:r>
            <a:br>
              <a:rPr b="1" baseline="0" i="0" lang="en-US" sz="2800" u="none" cap="none" strike="noStrike">
                <a:solidFill>
                  <a:schemeClr val="lt1"/>
                </a:solidFill>
                <a:latin typeface="Arial"/>
                <a:ea typeface="Arial"/>
                <a:cs typeface="Arial"/>
                <a:sym typeface="Arial"/>
              </a:rPr>
            </a:br>
            <a:r>
              <a:rPr b="1" baseline="0" i="0" lang="en-US" sz="2000" u="none" cap="none" strike="noStrike">
                <a:solidFill>
                  <a:schemeClr val="lt1"/>
                </a:solidFill>
                <a:latin typeface="Arial"/>
                <a:ea typeface="Arial"/>
                <a:cs typeface="Arial"/>
                <a:sym typeface="Arial"/>
              </a:rPr>
              <a:t>Lockbox</a:t>
            </a:r>
          </a:p>
        </p:txBody>
      </p:sp>
      <p:sp>
        <p:nvSpPr>
          <p:cNvPr id="2311" name="Shape 231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12" name="Shape 2312"/>
          <p:cNvSpPr txBox="1"/>
          <p:nvPr>
            <p:ph idx="1" type="body"/>
          </p:nvPr>
        </p:nvSpPr>
        <p:spPr>
          <a:xfrm>
            <a:off x="404037" y="1095138"/>
            <a:ext cx="8665530" cy="536943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Lockbox Overpayment (cont.):</a:t>
            </a:r>
          </a:p>
          <a:p>
            <a:pPr indent="-231775" lvl="0" marL="231775" marR="0" rtl="0" algn="l">
              <a:spcBef>
                <a:spcPts val="12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If another DA </a:t>
            </a:r>
            <a:r>
              <a:rPr b="1" baseline="0" i="0" lang="en-US" sz="1900" u="sng" cap="none" strike="noStrike">
                <a:solidFill>
                  <a:schemeClr val="dk1"/>
                </a:solidFill>
                <a:latin typeface="Arial"/>
                <a:ea typeface="Arial"/>
                <a:cs typeface="Arial"/>
                <a:sym typeface="Arial"/>
              </a:rPr>
              <a:t>cannot</a:t>
            </a:r>
            <a:r>
              <a:rPr b="0" baseline="0" i="0" lang="en-US" sz="1900" u="none" cap="none" strike="noStrike">
                <a:solidFill>
                  <a:schemeClr val="dk1"/>
                </a:solidFill>
                <a:latin typeface="Arial"/>
                <a:ea typeface="Arial"/>
                <a:cs typeface="Arial"/>
                <a:sym typeface="Arial"/>
              </a:rPr>
              <a:t> be found to apply the overpayment, update the new overpayment line as follows: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Enter the </a:t>
            </a:r>
            <a:r>
              <a:rPr b="1" baseline="0" i="0" lang="en-US" sz="1800" u="sng" cap="none" strike="noStrike">
                <a:solidFill>
                  <a:schemeClr val="dk1"/>
                </a:solidFill>
                <a:latin typeface="Arial"/>
                <a:ea typeface="Arial"/>
                <a:cs typeface="Arial"/>
                <a:sym typeface="Arial"/>
              </a:rPr>
              <a:t>Line Amount equal to the overpayment excess amount</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Trans Type = 02 </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Ensure the Debt Account Entity from Line 1 is referenced</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Update the Accounting Dimensions </a:t>
            </a:r>
            <a:r>
              <a:rPr b="0" baseline="0" i="0" lang="en-US" sz="1800" u="none" cap="none" strike="noStrike">
                <a:solidFill>
                  <a:schemeClr val="dk1"/>
                </a:solidFill>
                <a:latin typeface="Arial"/>
                <a:ea typeface="Arial"/>
                <a:cs typeface="Arial"/>
                <a:sym typeface="Arial"/>
              </a:rPr>
              <a:t>section:</a:t>
            </a:r>
          </a:p>
          <a:p>
            <a:pPr indent="-241300" lvl="2" marL="914400" marR="0" rtl="0" algn="l">
              <a:spcBef>
                <a:spcPts val="1200"/>
              </a:spcBef>
              <a:spcAft>
                <a:spcPts val="60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Remove the Sub Object Class/Revenue Source Code</a:t>
            </a:r>
          </a:p>
        </p:txBody>
      </p:sp>
      <p:sp>
        <p:nvSpPr>
          <p:cNvPr id="2313" name="Shape 231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8" name="Shape 2318"/>
        <p:cNvGrpSpPr/>
        <p:nvPr/>
      </p:nvGrpSpPr>
      <p:grpSpPr>
        <a:xfrm>
          <a:off x="0" y="0"/>
          <a:ext cx="0" cy="0"/>
          <a:chOff x="0" y="0"/>
          <a:chExt cx="0" cy="0"/>
        </a:xfrm>
      </p:grpSpPr>
      <p:sp>
        <p:nvSpPr>
          <p:cNvPr id="2319" name="Shape 2319"/>
          <p:cNvSpPr txBox="1"/>
          <p:nvPr>
            <p:ph type="title"/>
          </p:nvPr>
        </p:nvSpPr>
        <p:spPr>
          <a:xfrm>
            <a:off x="402447"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Collection Discrepancies: Overpayments</a:t>
            </a:r>
            <a:br>
              <a:rPr b="1" baseline="0" i="0" lang="en-US" sz="24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Pay.gov</a:t>
            </a:r>
          </a:p>
        </p:txBody>
      </p:sp>
      <p:sp>
        <p:nvSpPr>
          <p:cNvPr id="2320" name="Shape 232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21" name="Shape 2321"/>
          <p:cNvSpPr/>
          <p:nvPr/>
        </p:nvSpPr>
        <p:spPr>
          <a:xfrm>
            <a:off x="1938159" y="4814644"/>
            <a:ext cx="526752" cy="106373"/>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800" u="none" cap="none" strike="noStrike">
              <a:solidFill>
                <a:srgbClr val="000000"/>
              </a:solidFill>
              <a:latin typeface="Verdana"/>
              <a:ea typeface="Verdana"/>
              <a:cs typeface="Verdana"/>
              <a:sym typeface="Verdana"/>
            </a:endParaRPr>
          </a:p>
        </p:txBody>
      </p:sp>
      <p:sp>
        <p:nvSpPr>
          <p:cNvPr id="2322" name="Shape 2322"/>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nvGrpSpPr>
          <p:cNvPr id="2323" name="Shape 2323"/>
          <p:cNvGrpSpPr/>
          <p:nvPr/>
        </p:nvGrpSpPr>
        <p:grpSpPr>
          <a:xfrm>
            <a:off x="377428" y="1129213"/>
            <a:ext cx="4200467" cy="2534610"/>
            <a:chOff x="2458382" y="1176275"/>
            <a:chExt cx="4200467" cy="1679661"/>
          </a:xfrm>
        </p:grpSpPr>
        <p:sp>
          <p:nvSpPr>
            <p:cNvPr id="2324" name="Shape 2324"/>
            <p:cNvSpPr/>
            <p:nvPr/>
          </p:nvSpPr>
          <p:spPr>
            <a:xfrm>
              <a:off x="2562828" y="1416078"/>
              <a:ext cx="3924921" cy="1313473"/>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325" name="Shape 2325"/>
            <p:cNvSpPr/>
            <p:nvPr/>
          </p:nvSpPr>
          <p:spPr>
            <a:xfrm>
              <a:off x="2508931" y="1450262"/>
              <a:ext cx="3897311" cy="652538"/>
            </a:xfrm>
            <a:prstGeom prst="roundRect">
              <a:avLst>
                <a:gd fmla="val 16667" name="adj"/>
              </a:avLst>
            </a:prstGeom>
            <a:solidFill>
              <a:schemeClr val="accent1"/>
            </a:solidFill>
            <a:ln>
              <a:noFill/>
            </a:ln>
          </p:spPr>
          <p:txBody>
            <a:bodyPr anchorCtr="0" anchor="ctr" bIns="0" lIns="45700" rIns="45700" tIns="0">
              <a:noAutofit/>
            </a:bodyPr>
            <a:lstStyle/>
            <a:p>
              <a:pPr indent="-3175" lvl="1" marL="346075" marR="0" rtl="0" algn="l">
                <a:spcBef>
                  <a:spcPts val="0"/>
                </a:spcBef>
                <a:spcAft>
                  <a:spcPts val="0"/>
                </a:spcAft>
                <a:buSzPct val="25000"/>
                <a:buNone/>
              </a:pPr>
              <a:r>
                <a:rPr b="0" baseline="0" i="0" lang="en-US" sz="1300" u="none" cap="none" strike="noStrike">
                  <a:solidFill>
                    <a:srgbClr val="404040"/>
                  </a:solidFill>
                  <a:latin typeface="Arial"/>
                  <a:ea typeface="Arial"/>
                  <a:cs typeface="Arial"/>
                  <a:sym typeface="Arial"/>
                </a:rPr>
                <a:t>Pegasys creates a </a:t>
              </a:r>
              <a:r>
                <a:rPr b="1" baseline="0" i="0" lang="en-US" sz="1300" u="none" cap="none" strike="noStrike">
                  <a:solidFill>
                    <a:srgbClr val="404040"/>
                  </a:solidFill>
                  <a:latin typeface="Arial"/>
                  <a:ea typeface="Arial"/>
                  <a:cs typeface="Arial"/>
                  <a:sym typeface="Arial"/>
                </a:rPr>
                <a:t>single Accounting Line </a:t>
              </a:r>
              <a:r>
                <a:rPr b="0" baseline="0" i="0" lang="en-US" sz="1300" u="none" cap="none" strike="noStrike">
                  <a:solidFill>
                    <a:srgbClr val="404040"/>
                  </a:solidFill>
                  <a:latin typeface="Arial"/>
                  <a:ea typeface="Arial"/>
                  <a:cs typeface="Arial"/>
                  <a:sym typeface="Arial"/>
                </a:rPr>
                <a:t>on the Cash Receipt with the overage amount:</a:t>
              </a:r>
            </a:p>
            <a:p>
              <a:pPr indent="-3175" lvl="1" marL="346075" marR="0" rtl="0" algn="l">
                <a:spcBef>
                  <a:spcPts val="0"/>
                </a:spcBef>
                <a:spcAft>
                  <a:spcPts val="0"/>
                </a:spcAft>
                <a:buSzPct val="25000"/>
                <a:buNone/>
              </a:pPr>
              <a:r>
                <a:rPr b="0" baseline="0" i="0" lang="en-US" sz="1300" u="none" cap="none" strike="noStrike">
                  <a:solidFill>
                    <a:srgbClr val="404040"/>
                  </a:solidFill>
                  <a:latin typeface="Arial"/>
                  <a:ea typeface="Arial"/>
                  <a:cs typeface="Arial"/>
                  <a:sym typeface="Arial"/>
                </a:rPr>
                <a:t>No Amortization Schedule</a:t>
              </a:r>
              <a:r>
                <a:rPr b="1" baseline="0" i="0" lang="en-US" sz="1300" u="none" cap="none" strike="noStrike">
                  <a:solidFill>
                    <a:srgbClr val="404040"/>
                  </a:solidFill>
                  <a:latin typeface="Arial"/>
                  <a:ea typeface="Arial"/>
                  <a:cs typeface="Arial"/>
                  <a:sym typeface="Arial"/>
                </a:rPr>
                <a:t>: Processed </a:t>
              </a:r>
              <a:r>
                <a:rPr b="0" baseline="0" i="0" lang="en-US" sz="1300" u="none" cap="none" strike="noStrike">
                  <a:solidFill>
                    <a:srgbClr val="404040"/>
                  </a:solidFill>
                  <a:latin typeface="Arial"/>
                  <a:ea typeface="Arial"/>
                  <a:cs typeface="Arial"/>
                  <a:sym typeface="Arial"/>
                </a:rPr>
                <a:t>Status</a:t>
              </a:r>
            </a:p>
            <a:p>
              <a:pPr indent="-3175" lvl="1" marL="346075" marR="0" rtl="0" algn="l">
                <a:spcBef>
                  <a:spcPts val="0"/>
                </a:spcBef>
                <a:spcAft>
                  <a:spcPts val="0"/>
                </a:spcAft>
                <a:buSzPct val="25000"/>
                <a:buNone/>
              </a:pPr>
              <a:r>
                <a:rPr b="0" baseline="0" i="0" lang="en-US" sz="1300" u="none" cap="none" strike="noStrike">
                  <a:solidFill>
                    <a:srgbClr val="404040"/>
                  </a:solidFill>
                  <a:latin typeface="Arial"/>
                  <a:ea typeface="Arial"/>
                  <a:cs typeface="Arial"/>
                  <a:sym typeface="Arial"/>
                </a:rPr>
                <a:t>Amortization Schedule: </a:t>
              </a:r>
              <a:r>
                <a:rPr b="1" baseline="0" i="0" lang="en-US" sz="1300" u="none" cap="none" strike="noStrike">
                  <a:solidFill>
                    <a:srgbClr val="404040"/>
                  </a:solidFill>
                  <a:latin typeface="Arial"/>
                  <a:ea typeface="Arial"/>
                  <a:cs typeface="Arial"/>
                  <a:sym typeface="Arial"/>
                </a:rPr>
                <a:t>Rejected</a:t>
              </a:r>
              <a:r>
                <a:rPr b="0" baseline="0" i="0" lang="en-US" sz="1300" u="none" cap="none" strike="noStrike">
                  <a:solidFill>
                    <a:srgbClr val="404040"/>
                  </a:solidFill>
                  <a:latin typeface="Arial"/>
                  <a:ea typeface="Arial"/>
                  <a:cs typeface="Arial"/>
                  <a:sym typeface="Arial"/>
                </a:rPr>
                <a:t> Status</a:t>
              </a:r>
            </a:p>
          </p:txBody>
        </p:sp>
        <p:sp>
          <p:nvSpPr>
            <p:cNvPr id="2326" name="Shape 2326"/>
            <p:cNvSpPr/>
            <p:nvPr/>
          </p:nvSpPr>
          <p:spPr>
            <a:xfrm>
              <a:off x="2458382" y="1176275"/>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0" anchor="ctr" bIns="45700" lIns="0"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 1</a:t>
              </a:r>
            </a:p>
          </p:txBody>
        </p:sp>
        <p:pic>
          <p:nvPicPr>
            <p:cNvPr id="2327" name="Shape 2327"/>
            <p:cNvPicPr preferRelativeResize="0"/>
            <p:nvPr/>
          </p:nvPicPr>
          <p:blipFill rotWithShape="1">
            <a:blip r:embed="rId3">
              <a:alphaModFix/>
            </a:blip>
            <a:srcRect b="0" l="0" r="0" t="0"/>
            <a:stretch/>
          </p:blipFill>
          <p:spPr>
            <a:xfrm>
              <a:off x="2483849" y="2113568"/>
              <a:ext cx="3201828" cy="469202"/>
            </a:xfrm>
            <a:prstGeom prst="rect">
              <a:avLst/>
            </a:prstGeom>
            <a:noFill/>
            <a:ln>
              <a:noFill/>
            </a:ln>
          </p:spPr>
        </p:pic>
        <p:sp>
          <p:nvSpPr>
            <p:cNvPr id="2328" name="Shape 2328"/>
            <p:cNvSpPr/>
            <p:nvPr/>
          </p:nvSpPr>
          <p:spPr>
            <a:xfrm>
              <a:off x="5350137" y="2580632"/>
              <a:ext cx="1308712" cy="275304"/>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45700" rIns="45700"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CR Line 1 = </a:t>
              </a:r>
              <a:r>
                <a:rPr b="0" baseline="0" i="0" lang="en-US" sz="1400" u="none" cap="none" strike="noStrike">
                  <a:solidFill>
                    <a:srgbClr val="404040"/>
                  </a:solidFill>
                  <a:latin typeface="Calibri"/>
                  <a:ea typeface="Calibri"/>
                  <a:cs typeface="Calibri"/>
                  <a:sym typeface="Calibri"/>
                </a:rPr>
                <a:t>$125</a:t>
              </a:r>
            </a:p>
          </p:txBody>
        </p:sp>
      </p:grpSp>
      <p:grpSp>
        <p:nvGrpSpPr>
          <p:cNvPr id="2329" name="Shape 2329"/>
          <p:cNvGrpSpPr/>
          <p:nvPr/>
        </p:nvGrpSpPr>
        <p:grpSpPr>
          <a:xfrm>
            <a:off x="481875" y="1237318"/>
            <a:ext cx="8583781" cy="5479791"/>
            <a:chOff x="429589" y="1277269"/>
            <a:chExt cx="8583781" cy="5479791"/>
          </a:xfrm>
        </p:grpSpPr>
        <p:sp>
          <p:nvSpPr>
            <p:cNvPr id="2330" name="Shape 2330"/>
            <p:cNvSpPr/>
            <p:nvPr/>
          </p:nvSpPr>
          <p:spPr>
            <a:xfrm>
              <a:off x="6256071" y="4403107"/>
              <a:ext cx="742391" cy="101008"/>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800" u="none" cap="none" strike="noStrike">
                <a:solidFill>
                  <a:srgbClr val="000000"/>
                </a:solidFill>
                <a:latin typeface="Verdana"/>
                <a:ea typeface="Verdana"/>
                <a:cs typeface="Verdana"/>
                <a:sym typeface="Verdana"/>
              </a:endParaRPr>
            </a:p>
          </p:txBody>
        </p:sp>
        <p:sp>
          <p:nvSpPr>
            <p:cNvPr id="2331" name="Shape 2331"/>
            <p:cNvSpPr/>
            <p:nvPr/>
          </p:nvSpPr>
          <p:spPr>
            <a:xfrm>
              <a:off x="1938159" y="4814644"/>
              <a:ext cx="526752" cy="106373"/>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800" u="none" cap="none" strike="noStrike">
                <a:solidFill>
                  <a:srgbClr val="000000"/>
                </a:solidFill>
                <a:latin typeface="Verdana"/>
                <a:ea typeface="Verdana"/>
                <a:cs typeface="Verdana"/>
                <a:sym typeface="Verdana"/>
              </a:endParaRPr>
            </a:p>
          </p:txBody>
        </p:sp>
        <p:sp>
          <p:nvSpPr>
            <p:cNvPr id="2332" name="Shape 2332"/>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33" name="Shape 2333"/>
            <p:cNvSpPr/>
            <p:nvPr/>
          </p:nvSpPr>
          <p:spPr>
            <a:xfrm>
              <a:off x="626975" y="4527285"/>
              <a:ext cx="3298622" cy="2182812"/>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334" name="Shape 2334"/>
            <p:cNvSpPr/>
            <p:nvPr/>
          </p:nvSpPr>
          <p:spPr>
            <a:xfrm>
              <a:off x="605710" y="4426300"/>
              <a:ext cx="3856521"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Reduce the Overpayment CR AL to the amount of the DA AL</a:t>
              </a:r>
            </a:p>
          </p:txBody>
        </p:sp>
        <p:sp>
          <p:nvSpPr>
            <p:cNvPr id="2335" name="Shape 2335"/>
            <p:cNvSpPr/>
            <p:nvPr/>
          </p:nvSpPr>
          <p:spPr>
            <a:xfrm>
              <a:off x="429589" y="4388960"/>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3</a:t>
              </a:r>
            </a:p>
          </p:txBody>
        </p:sp>
        <p:sp>
          <p:nvSpPr>
            <p:cNvPr id="2336" name="Shape 2336"/>
            <p:cNvSpPr/>
            <p:nvPr/>
          </p:nvSpPr>
          <p:spPr>
            <a:xfrm>
              <a:off x="4882925" y="4527285"/>
              <a:ext cx="4089296" cy="2182812"/>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337" name="Shape 2337"/>
            <p:cNvSpPr/>
            <p:nvPr/>
          </p:nvSpPr>
          <p:spPr>
            <a:xfrm>
              <a:off x="4855667" y="4426300"/>
              <a:ext cx="4157701" cy="471425"/>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Add an additional Accounting Line on the Cash Receipt with the overage amount</a:t>
              </a:r>
            </a:p>
          </p:txBody>
        </p:sp>
        <p:sp>
          <p:nvSpPr>
            <p:cNvPr id="2338" name="Shape 2338"/>
            <p:cNvSpPr/>
            <p:nvPr/>
          </p:nvSpPr>
          <p:spPr>
            <a:xfrm>
              <a:off x="4706805" y="4388960"/>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4</a:t>
              </a:r>
            </a:p>
          </p:txBody>
        </p:sp>
        <p:cxnSp>
          <p:nvCxnSpPr>
            <p:cNvPr id="2339" name="Shape 2339"/>
            <p:cNvCxnSpPr/>
            <p:nvPr/>
          </p:nvCxnSpPr>
          <p:spPr>
            <a:xfrm>
              <a:off x="4004687" y="5566680"/>
              <a:ext cx="536635" cy="0"/>
            </a:xfrm>
            <a:prstGeom prst="straightConnector1">
              <a:avLst/>
            </a:prstGeom>
            <a:solidFill>
              <a:srgbClr val="ED171F"/>
            </a:solidFill>
            <a:ln cap="flat" cmpd="sng" w="120650">
              <a:solidFill>
                <a:srgbClr val="3C8C92"/>
              </a:solidFill>
              <a:prstDash val="solid"/>
              <a:bevel/>
              <a:headEnd len="med" w="med" type="none"/>
              <a:tailEnd len="lg" w="lg" type="triangle"/>
            </a:ln>
          </p:spPr>
        </p:cxnSp>
        <p:cxnSp>
          <p:nvCxnSpPr>
            <p:cNvPr id="2340" name="Shape 2340"/>
            <p:cNvCxnSpPr/>
            <p:nvPr/>
          </p:nvCxnSpPr>
          <p:spPr>
            <a:xfrm rot="5400000">
              <a:off x="2880011" y="1473242"/>
              <a:ext cx="822960" cy="5029199"/>
            </a:xfrm>
            <a:prstGeom prst="bentConnector3">
              <a:avLst>
                <a:gd fmla="val 54855" name="adj1"/>
              </a:avLst>
            </a:prstGeom>
            <a:solidFill>
              <a:srgbClr val="ED171F"/>
            </a:solidFill>
            <a:ln cap="sq" cmpd="sng" w="76200">
              <a:solidFill>
                <a:srgbClr val="44969F"/>
              </a:solidFill>
              <a:prstDash val="solid"/>
              <a:round/>
              <a:headEnd len="med" w="med" type="none"/>
              <a:tailEnd len="lg" w="lg" type="triangle"/>
            </a:ln>
          </p:spPr>
        </p:cxnSp>
        <p:cxnSp>
          <p:nvCxnSpPr>
            <p:cNvPr id="2341" name="Shape 2341"/>
            <p:cNvCxnSpPr/>
            <p:nvPr/>
          </p:nvCxnSpPr>
          <p:spPr>
            <a:xfrm>
              <a:off x="4438487" y="2074951"/>
              <a:ext cx="536635" cy="0"/>
            </a:xfrm>
            <a:prstGeom prst="straightConnector1">
              <a:avLst/>
            </a:prstGeom>
            <a:solidFill>
              <a:srgbClr val="ED171F"/>
            </a:solidFill>
            <a:ln cap="flat" cmpd="sng" w="120650">
              <a:solidFill>
                <a:srgbClr val="3C8C92"/>
              </a:solidFill>
              <a:prstDash val="solid"/>
              <a:bevel/>
              <a:headEnd len="med" w="med" type="none"/>
              <a:tailEnd len="lg" w="lg" type="triangle"/>
            </a:ln>
          </p:spPr>
        </p:cxnSp>
        <p:sp>
          <p:nvSpPr>
            <p:cNvPr id="2342" name="Shape 2342"/>
            <p:cNvSpPr/>
            <p:nvPr/>
          </p:nvSpPr>
          <p:spPr>
            <a:xfrm>
              <a:off x="2533971" y="2583541"/>
              <a:ext cx="545135" cy="776089"/>
            </a:xfrm>
            <a:prstGeom prst="rect">
              <a:avLst/>
            </a:prstGeom>
            <a:noFill/>
            <a:ln cap="flat" cmpd="sng" w="22225">
              <a:solidFill>
                <a:srgbClr val="E21D38"/>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2343" name="Shape 2343"/>
            <p:cNvPicPr preferRelativeResize="0"/>
            <p:nvPr/>
          </p:nvPicPr>
          <p:blipFill rotWithShape="1">
            <a:blip r:embed="rId4">
              <a:alphaModFix/>
            </a:blip>
            <a:srcRect b="9695" l="4517" r="75096" t="73651"/>
            <a:stretch/>
          </p:blipFill>
          <p:spPr>
            <a:xfrm>
              <a:off x="4882926" y="4897726"/>
              <a:ext cx="2627537" cy="1037393"/>
            </a:xfrm>
            <a:prstGeom prst="rect">
              <a:avLst/>
            </a:prstGeom>
            <a:noFill/>
            <a:ln>
              <a:noFill/>
            </a:ln>
          </p:spPr>
        </p:pic>
        <p:sp>
          <p:nvSpPr>
            <p:cNvPr id="2344" name="Shape 2344"/>
            <p:cNvSpPr/>
            <p:nvPr/>
          </p:nvSpPr>
          <p:spPr>
            <a:xfrm>
              <a:off x="7548417" y="5296325"/>
              <a:ext cx="1308712" cy="275304"/>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45700" rIns="45700"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CR Line 1 = </a:t>
              </a:r>
              <a:r>
                <a:rPr b="0" baseline="0" i="0" lang="en-US" sz="1400" u="none" cap="none" strike="noStrike">
                  <a:solidFill>
                    <a:srgbClr val="404040"/>
                  </a:solidFill>
                  <a:latin typeface="Calibri"/>
                  <a:ea typeface="Calibri"/>
                  <a:cs typeface="Calibri"/>
                  <a:sym typeface="Calibri"/>
                </a:rPr>
                <a:t>$100</a:t>
              </a:r>
            </a:p>
          </p:txBody>
        </p:sp>
        <p:pic>
          <p:nvPicPr>
            <p:cNvPr id="2345" name="Shape 2345"/>
            <p:cNvPicPr preferRelativeResize="0"/>
            <p:nvPr/>
          </p:nvPicPr>
          <p:blipFill rotWithShape="1">
            <a:blip r:embed="rId5">
              <a:alphaModFix/>
            </a:blip>
            <a:srcRect b="12283" l="1173" r="70716" t="43698"/>
            <a:stretch/>
          </p:blipFill>
          <p:spPr>
            <a:xfrm>
              <a:off x="785864" y="4897726"/>
              <a:ext cx="1868016" cy="1715725"/>
            </a:xfrm>
            <a:prstGeom prst="rect">
              <a:avLst/>
            </a:prstGeom>
            <a:noFill/>
            <a:ln cap="flat" cmpd="sng" w="9525">
              <a:solidFill>
                <a:srgbClr val="7F7F7F"/>
              </a:solidFill>
              <a:prstDash val="solid"/>
              <a:round/>
              <a:headEnd len="med" w="med" type="none"/>
              <a:tailEnd len="med" w="med" type="none"/>
            </a:ln>
          </p:spPr>
        </p:pic>
        <p:sp>
          <p:nvSpPr>
            <p:cNvPr id="2346" name="Shape 2346"/>
            <p:cNvSpPr/>
            <p:nvPr/>
          </p:nvSpPr>
          <p:spPr>
            <a:xfrm>
              <a:off x="2875016" y="5332185"/>
              <a:ext cx="677420" cy="673367"/>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0" baseline="0" i="1" lang="en-US" sz="1800" u="none" cap="none" strike="noStrike">
                  <a:solidFill>
                    <a:srgbClr val="404040"/>
                  </a:solidFill>
                  <a:latin typeface="Calibri"/>
                  <a:ea typeface="Calibri"/>
                  <a:cs typeface="Calibri"/>
                  <a:sym typeface="Calibri"/>
                </a:rPr>
                <a:t>CR</a:t>
              </a:r>
            </a:p>
            <a:p>
              <a:pPr indent="0" lvl="0" marL="0" marR="0" rtl="0" algn="l">
                <a:spcBef>
                  <a:spcPts val="0"/>
                </a:spcBef>
                <a:spcAft>
                  <a:spcPts val="0"/>
                </a:spcAft>
                <a:buSzPct val="25000"/>
                <a:buNone/>
              </a:pPr>
              <a:r>
                <a:rPr b="0" baseline="0" i="0" lang="en-US" sz="1800" u="none" cap="none" strike="noStrike">
                  <a:solidFill>
                    <a:srgbClr val="404040"/>
                  </a:solidFill>
                  <a:latin typeface="Calibri"/>
                  <a:ea typeface="Calibri"/>
                  <a:cs typeface="Calibri"/>
                  <a:sym typeface="Calibri"/>
                </a:rPr>
                <a:t>$100</a:t>
              </a:r>
            </a:p>
          </p:txBody>
        </p:sp>
        <p:sp>
          <p:nvSpPr>
            <p:cNvPr id="2347" name="Shape 2347"/>
            <p:cNvSpPr/>
            <p:nvPr/>
          </p:nvSpPr>
          <p:spPr>
            <a:xfrm>
              <a:off x="1713281" y="5797485"/>
              <a:ext cx="388895" cy="815965"/>
            </a:xfrm>
            <a:prstGeom prst="rect">
              <a:avLst/>
            </a:prstGeom>
            <a:noFill/>
            <a:ln cap="flat" cmpd="sng" w="22225">
              <a:solidFill>
                <a:srgbClr val="E21D38"/>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2348" name="Shape 2348"/>
            <p:cNvSpPr/>
            <p:nvPr/>
          </p:nvSpPr>
          <p:spPr>
            <a:xfrm>
              <a:off x="7548417" y="5668869"/>
              <a:ext cx="1308712" cy="266252"/>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45700" rIns="45700"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CR Line 2 = </a:t>
              </a:r>
              <a:r>
                <a:rPr b="0" baseline="0" i="0" lang="en-US" sz="1400" u="none" cap="none" strike="noStrike">
                  <a:solidFill>
                    <a:srgbClr val="404040"/>
                  </a:solidFill>
                  <a:latin typeface="Calibri"/>
                  <a:ea typeface="Calibri"/>
                  <a:cs typeface="Calibri"/>
                  <a:sym typeface="Calibri"/>
                </a:rPr>
                <a:t>$25</a:t>
              </a:r>
            </a:p>
          </p:txBody>
        </p:sp>
        <p:sp>
          <p:nvSpPr>
            <p:cNvPr id="2349" name="Shape 2349"/>
            <p:cNvSpPr txBox="1"/>
            <p:nvPr/>
          </p:nvSpPr>
          <p:spPr>
            <a:xfrm>
              <a:off x="5054392" y="6055253"/>
              <a:ext cx="3802735"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1" lang="en-US" sz="1400" u="none" cap="none" strike="noStrike">
                  <a:solidFill>
                    <a:schemeClr val="dk1"/>
                  </a:solidFill>
                  <a:latin typeface="Calibri"/>
                  <a:ea typeface="Calibri"/>
                  <a:cs typeface="Calibri"/>
                  <a:sym typeface="Calibri"/>
                </a:rPr>
                <a:t>See detailed slides for specifics on additional updates necessary for Line 1 and Line 2</a:t>
              </a:r>
            </a:p>
          </p:txBody>
        </p:sp>
        <p:sp>
          <p:nvSpPr>
            <p:cNvPr id="2350" name="Shape 2350"/>
            <p:cNvSpPr/>
            <p:nvPr/>
          </p:nvSpPr>
          <p:spPr>
            <a:xfrm>
              <a:off x="4882926" y="1277269"/>
              <a:ext cx="352240" cy="329569"/>
            </a:xfrm>
            <a:prstGeom prst="ellipse">
              <a:avLst/>
            </a:prstGeom>
            <a:solidFill>
              <a:schemeClr val="accent1"/>
            </a:solidFill>
            <a:ln cap="flat" cmpd="sng" w="25400">
              <a:solidFill>
                <a:srgbClr val="88A3A5"/>
              </a:solidFill>
              <a:prstDash val="solid"/>
              <a:round/>
              <a:headEnd len="med" w="med" type="none"/>
              <a:tailEnd len="med" w="med" type="none"/>
            </a:ln>
          </p:spPr>
          <p:txBody>
            <a:bodyPr anchorCtr="1" anchor="ctr"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1800" u="none" cap="none" strike="noStrike">
                  <a:solidFill>
                    <a:schemeClr val="lt2"/>
                  </a:solidFill>
                  <a:latin typeface="Arial"/>
                  <a:ea typeface="Arial"/>
                  <a:cs typeface="Arial"/>
                  <a:sym typeface="Arial"/>
                </a:rPr>
                <a:t>2</a:t>
              </a:r>
            </a:p>
          </p:txBody>
        </p:sp>
      </p:grpSp>
      <p:sp>
        <p:nvSpPr>
          <p:cNvPr id="2351" name="Shape 2351"/>
          <p:cNvSpPr/>
          <p:nvPr/>
        </p:nvSpPr>
        <p:spPr>
          <a:xfrm>
            <a:off x="5027408" y="1652241"/>
            <a:ext cx="3985962" cy="2088485"/>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ctr" bIns="0" lIns="0" rIns="0" tIns="0">
            <a:noAutofit/>
          </a:bodyPr>
          <a:lstStyle/>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baseline="0" i="0" sz="1400" u="none" cap="none" strike="noStrike">
              <a:solidFill>
                <a:schemeClr val="dk1"/>
              </a:solidFill>
              <a:latin typeface="Calibri"/>
              <a:ea typeface="Calibri"/>
              <a:cs typeface="Calibri"/>
              <a:sym typeface="Calibri"/>
            </a:endParaRPr>
          </a:p>
        </p:txBody>
      </p:sp>
      <p:sp>
        <p:nvSpPr>
          <p:cNvPr id="2352" name="Shape 2352"/>
          <p:cNvSpPr/>
          <p:nvPr/>
        </p:nvSpPr>
        <p:spPr>
          <a:xfrm>
            <a:off x="5313137" y="1245912"/>
            <a:ext cx="3803364" cy="406329"/>
          </a:xfrm>
          <a:prstGeom prst="roundRect">
            <a:avLst>
              <a:gd fmla="val 16667" name="adj"/>
            </a:avLst>
          </a:prstGeom>
          <a:solidFill>
            <a:schemeClr val="accent1"/>
          </a:solidFill>
          <a:ln>
            <a:noFill/>
          </a:ln>
        </p:spPr>
        <p:txBody>
          <a:bodyPr anchorCtr="0" anchor="ctr" bIns="0" lIns="45700" rIns="45700" tIns="0">
            <a:noAutofit/>
          </a:bodyPr>
          <a:lstStyle/>
          <a:p>
            <a:pPr indent="0" lvl="1" marL="228600" marR="0" rtl="0" algn="l">
              <a:spcBef>
                <a:spcPts val="0"/>
              </a:spcBef>
              <a:spcAft>
                <a:spcPts val="0"/>
              </a:spcAft>
              <a:buSzPct val="25000"/>
              <a:buNone/>
            </a:pPr>
            <a:r>
              <a:rPr b="0" baseline="0" i="0" lang="en-US" sz="1400" u="none" cap="none" strike="noStrike">
                <a:solidFill>
                  <a:srgbClr val="404040"/>
                </a:solidFill>
                <a:latin typeface="Arial"/>
                <a:ea typeface="Arial"/>
                <a:cs typeface="Arial"/>
                <a:sym typeface="Arial"/>
              </a:rPr>
              <a:t>View Accounting Line’s Referenced </a:t>
            </a:r>
            <a:r>
              <a:rPr b="1" baseline="0" i="0" lang="en-US" sz="1400" u="none" cap="none" strike="noStrike">
                <a:solidFill>
                  <a:srgbClr val="404040"/>
                </a:solidFill>
                <a:latin typeface="Arial"/>
                <a:ea typeface="Arial"/>
                <a:cs typeface="Arial"/>
                <a:sym typeface="Arial"/>
              </a:rPr>
              <a:t>Debt Account </a:t>
            </a:r>
            <a:r>
              <a:rPr b="0" baseline="0" i="0" lang="en-US" sz="1400" u="none" cap="none" strike="noStrike">
                <a:solidFill>
                  <a:srgbClr val="404040"/>
                </a:solidFill>
                <a:latin typeface="Arial"/>
                <a:ea typeface="Arial"/>
                <a:cs typeface="Arial"/>
                <a:sym typeface="Arial"/>
              </a:rPr>
              <a:t>Amount</a:t>
            </a:r>
          </a:p>
        </p:txBody>
      </p:sp>
      <p:sp>
        <p:nvSpPr>
          <p:cNvPr id="2353" name="Shape 2353"/>
          <p:cNvSpPr/>
          <p:nvPr/>
        </p:nvSpPr>
        <p:spPr>
          <a:xfrm>
            <a:off x="5579014" y="2561923"/>
            <a:ext cx="3022999" cy="1014438"/>
          </a:xfrm>
          <a:prstGeom prst="rect">
            <a:avLst/>
          </a:prstGeom>
          <a:no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2354" name="Shape 2354"/>
          <p:cNvPicPr preferRelativeResize="0"/>
          <p:nvPr/>
        </p:nvPicPr>
        <p:blipFill rotWithShape="1">
          <a:blip r:embed="rId6">
            <a:alphaModFix/>
          </a:blip>
          <a:srcRect b="0" l="0" r="0" t="0"/>
          <a:stretch/>
        </p:blipFill>
        <p:spPr>
          <a:xfrm>
            <a:off x="5072907" y="2016635"/>
            <a:ext cx="3451966" cy="1529579"/>
          </a:xfrm>
          <a:prstGeom prst="rect">
            <a:avLst/>
          </a:prstGeom>
          <a:noFill/>
          <a:ln>
            <a:noFill/>
          </a:ln>
        </p:spPr>
      </p:pic>
      <p:sp>
        <p:nvSpPr>
          <p:cNvPr id="2355" name="Shape 2355"/>
          <p:cNvSpPr/>
          <p:nvPr/>
        </p:nvSpPr>
        <p:spPr>
          <a:xfrm>
            <a:off x="7718961" y="3394017"/>
            <a:ext cx="1190451" cy="397209"/>
          </a:xfrm>
          <a:prstGeom prst="rect">
            <a:avLst/>
          </a:prstGeom>
          <a:solidFill>
            <a:schemeClr val="accent1"/>
          </a:solidFill>
          <a:ln cap="flat" cmpd="sng" w="4445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0" baseline="0" i="1" lang="en-US" sz="1400" u="none" cap="none" strike="noStrike">
                <a:solidFill>
                  <a:srgbClr val="404040"/>
                </a:solidFill>
                <a:latin typeface="Calibri"/>
                <a:ea typeface="Calibri"/>
                <a:cs typeface="Calibri"/>
                <a:sym typeface="Calibri"/>
              </a:rPr>
              <a:t>Debt Account</a:t>
            </a:r>
          </a:p>
          <a:p>
            <a:pPr indent="0" lvl="0" marL="0" marR="0" rtl="0" algn="l">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$100</a:t>
            </a:r>
          </a:p>
        </p:txBody>
      </p:sp>
      <p:sp>
        <p:nvSpPr>
          <p:cNvPr id="2356" name="Shape 2356"/>
          <p:cNvSpPr/>
          <p:nvPr/>
        </p:nvSpPr>
        <p:spPr>
          <a:xfrm>
            <a:off x="2749138" y="3004457"/>
            <a:ext cx="382253" cy="16031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57" name="Shape 2357"/>
          <p:cNvSpPr txBox="1"/>
          <p:nvPr/>
        </p:nvSpPr>
        <p:spPr>
          <a:xfrm>
            <a:off x="2639696" y="3004457"/>
            <a:ext cx="768007" cy="2000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700" u="none" cap="none" strike="noStrike">
                <a:solidFill>
                  <a:srgbClr val="595959"/>
                </a:solidFill>
                <a:latin typeface="Arial"/>
                <a:ea typeface="Arial"/>
                <a:cs typeface="Arial"/>
                <a:sym typeface="Arial"/>
              </a:rPr>
              <a:t>$125.00</a:t>
            </a:r>
          </a:p>
        </p:txBody>
      </p:sp>
      <p:pic>
        <p:nvPicPr>
          <p:cNvPr id="2358" name="Shape 2358"/>
          <p:cNvPicPr preferRelativeResize="0"/>
          <p:nvPr/>
        </p:nvPicPr>
        <p:blipFill rotWithShape="1">
          <a:blip r:embed="rId7">
            <a:alphaModFix/>
          </a:blip>
          <a:srcRect b="0" l="0" r="0" t="0"/>
          <a:stretch/>
        </p:blipFill>
        <p:spPr>
          <a:xfrm>
            <a:off x="5626516" y="5365521"/>
            <a:ext cx="1010790" cy="132666"/>
          </a:xfrm>
          <a:prstGeom prst="rect">
            <a:avLst/>
          </a:prstGeom>
          <a:noFill/>
          <a:ln>
            <a:noFill/>
          </a:ln>
        </p:spPr>
      </p:pic>
      <p:pic>
        <p:nvPicPr>
          <p:cNvPr id="2359" name="Shape 2359"/>
          <p:cNvPicPr preferRelativeResize="0"/>
          <p:nvPr/>
        </p:nvPicPr>
        <p:blipFill rotWithShape="1">
          <a:blip r:embed="rId8">
            <a:alphaModFix/>
          </a:blip>
          <a:srcRect b="0" l="0" r="0" t="0"/>
          <a:stretch/>
        </p:blipFill>
        <p:spPr>
          <a:xfrm>
            <a:off x="5625092" y="5705187"/>
            <a:ext cx="775707" cy="100663"/>
          </a:xfrm>
          <a:prstGeom prst="rect">
            <a:avLst/>
          </a:prstGeom>
          <a:noFill/>
          <a:ln>
            <a:noFill/>
          </a:ln>
        </p:spPr>
      </p:pic>
      <p:pic>
        <p:nvPicPr>
          <p:cNvPr id="2360" name="Shape 2360"/>
          <p:cNvPicPr preferRelativeResize="0"/>
          <p:nvPr/>
        </p:nvPicPr>
        <p:blipFill rotWithShape="1">
          <a:blip r:embed="rId9">
            <a:alphaModFix/>
          </a:blip>
          <a:srcRect b="0" l="0" r="0" t="0"/>
          <a:stretch/>
        </p:blipFill>
        <p:spPr>
          <a:xfrm>
            <a:off x="5084921" y="5365521"/>
            <a:ext cx="228215" cy="121715"/>
          </a:xfrm>
          <a:prstGeom prst="rect">
            <a:avLst/>
          </a:prstGeom>
          <a:noFill/>
          <a:ln>
            <a:noFill/>
          </a:ln>
        </p:spPr>
      </p:pic>
      <p:pic>
        <p:nvPicPr>
          <p:cNvPr id="2361" name="Shape 2361"/>
          <p:cNvPicPr preferRelativeResize="0"/>
          <p:nvPr/>
        </p:nvPicPr>
        <p:blipFill rotWithShape="1">
          <a:blip r:embed="rId9">
            <a:alphaModFix/>
          </a:blip>
          <a:srcRect b="0" l="0" r="0" t="0"/>
          <a:stretch/>
        </p:blipFill>
        <p:spPr>
          <a:xfrm>
            <a:off x="5084921" y="5684137"/>
            <a:ext cx="228215" cy="121715"/>
          </a:xfrm>
          <a:prstGeom prst="rect">
            <a:avLst/>
          </a:prstGeom>
          <a:noFill/>
          <a:ln>
            <a:noFill/>
          </a:ln>
        </p:spPr>
      </p:pic>
    </p:spTree>
  </p:cSld>
  <p:clrMapOvr>
    <a:masterClrMapping/>
  </p:clrMapOvr>
  <p:transition spd="slow">
    <p:cut/>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6" name="Shape 2366"/>
        <p:cNvGrpSpPr/>
        <p:nvPr/>
      </p:nvGrpSpPr>
      <p:grpSpPr>
        <a:xfrm>
          <a:off x="0" y="0"/>
          <a:ext cx="0" cy="0"/>
          <a:chOff x="0" y="0"/>
          <a:chExt cx="0" cy="0"/>
        </a:xfrm>
      </p:grpSpPr>
      <p:sp>
        <p:nvSpPr>
          <p:cNvPr id="2367" name="Shape 2367"/>
          <p:cNvSpPr txBox="1"/>
          <p:nvPr>
            <p:ph type="title"/>
          </p:nvPr>
        </p:nvSpPr>
        <p:spPr>
          <a:xfrm>
            <a:off x="455612" y="331787"/>
            <a:ext cx="826308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Discrepancies: Overpayments</a:t>
            </a:r>
            <a:br>
              <a:rPr b="1" baseline="0" i="0" lang="en-US" sz="2800" u="none" cap="none" strike="noStrike">
                <a:solidFill>
                  <a:schemeClr val="lt1"/>
                </a:solidFill>
                <a:latin typeface="Arial"/>
                <a:ea typeface="Arial"/>
                <a:cs typeface="Arial"/>
                <a:sym typeface="Arial"/>
              </a:rPr>
            </a:br>
            <a:r>
              <a:rPr b="1" baseline="0" i="0" lang="en-US" sz="2000" u="none" cap="none" strike="noStrike">
                <a:solidFill>
                  <a:schemeClr val="lt1"/>
                </a:solidFill>
                <a:latin typeface="Arial"/>
                <a:ea typeface="Arial"/>
                <a:cs typeface="Arial"/>
                <a:sym typeface="Arial"/>
              </a:rPr>
              <a:t>Pay.gov</a:t>
            </a:r>
          </a:p>
        </p:txBody>
      </p:sp>
      <p:sp>
        <p:nvSpPr>
          <p:cNvPr id="2368" name="Shape 236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69" name="Shape 2369"/>
          <p:cNvSpPr txBox="1"/>
          <p:nvPr>
            <p:ph idx="1" type="body"/>
          </p:nvPr>
        </p:nvSpPr>
        <p:spPr>
          <a:xfrm>
            <a:off x="425302" y="1343154"/>
            <a:ext cx="8718697" cy="5039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Pay.gov Overpayment:</a:t>
            </a:r>
          </a:p>
          <a:p>
            <a:pPr indent="-231775" lvl="0" marL="231775" marR="0" rtl="0" algn="l">
              <a:spcBef>
                <a:spcPts val="10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The Pay.gov batch job will </a:t>
            </a:r>
            <a:r>
              <a:rPr b="1" baseline="0" i="0" lang="en-US" sz="1900" u="sng" cap="none" strike="noStrike">
                <a:solidFill>
                  <a:schemeClr val="dk1"/>
                </a:solidFill>
                <a:latin typeface="Arial"/>
                <a:ea typeface="Arial"/>
                <a:cs typeface="Arial"/>
                <a:sym typeface="Arial"/>
              </a:rPr>
              <a:t>automatically create a new overpayment line</a:t>
            </a:r>
          </a:p>
          <a:p>
            <a:pPr indent="-225425" lvl="1" marL="568325" marR="0" rtl="0" algn="l">
              <a:spcBef>
                <a:spcPts val="10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overpayment line will also automatically populate the calculated overage amount </a:t>
            </a:r>
          </a:p>
          <a:p>
            <a:pPr indent="-225425" lvl="1" marL="568325" marR="0" rtl="0" algn="l">
              <a:spcBef>
                <a:spcPts val="10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original line amount will automatically be reduced to the amount of the DA</a:t>
            </a:r>
          </a:p>
          <a:p>
            <a:pPr indent="-231775" lvl="0" marL="231775" marR="0" rtl="0" algn="l">
              <a:spcBef>
                <a:spcPts val="10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Steps to correct the overpayment:</a:t>
            </a:r>
          </a:p>
          <a:p>
            <a:pPr indent="-225425" lvl="1" marL="568325" marR="0" rtl="0" algn="l">
              <a:spcBef>
                <a:spcPts val="10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Research to see if another DA is available</a:t>
            </a:r>
            <a:r>
              <a:rPr b="0" baseline="0" i="0" lang="en-US" sz="1800" u="none" cap="none" strike="noStrike">
                <a:solidFill>
                  <a:schemeClr val="dk1"/>
                </a:solidFill>
                <a:latin typeface="Arial"/>
                <a:ea typeface="Arial"/>
                <a:cs typeface="Arial"/>
                <a:sym typeface="Arial"/>
              </a:rPr>
              <a:t> for the overage amount to be applied to</a:t>
            </a:r>
          </a:p>
          <a:p>
            <a:pPr indent="-241300" lvl="2" marL="914400" marR="0" rtl="0" algn="l">
              <a:spcBef>
                <a:spcPts val="10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If found, </a:t>
            </a:r>
            <a:r>
              <a:rPr b="1" baseline="0" i="0" lang="en-US" sz="1700" u="sng" cap="none" strike="noStrike">
                <a:solidFill>
                  <a:schemeClr val="dk1"/>
                </a:solidFill>
                <a:latin typeface="Arial"/>
                <a:ea typeface="Arial"/>
                <a:cs typeface="Arial"/>
                <a:sym typeface="Arial"/>
              </a:rPr>
              <a:t>enter the new DA reference info on the new Overpayment line</a:t>
            </a:r>
          </a:p>
          <a:p>
            <a:pPr indent="-231775" lvl="3" marL="1260475" marR="0" rtl="0" algn="l">
              <a:spcBef>
                <a:spcPts val="10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Click the Default button</a:t>
            </a:r>
          </a:p>
          <a:p>
            <a:pPr indent="-231775" lvl="3" marL="1260475" marR="0" rtl="0" algn="l">
              <a:spcBef>
                <a:spcPts val="1000"/>
              </a:spcBef>
              <a:spcAft>
                <a:spcPts val="5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Ensure that the Line Amount is correct </a:t>
            </a:r>
            <a:r>
              <a:rPr b="0" baseline="0" i="1" lang="en-US" sz="1600" u="none" cap="none" strike="noStrike">
                <a:solidFill>
                  <a:schemeClr val="dk1"/>
                </a:solidFill>
                <a:latin typeface="Arial"/>
                <a:ea typeface="Arial"/>
                <a:cs typeface="Arial"/>
                <a:sym typeface="Arial"/>
              </a:rPr>
              <a:t>(clicking Default will update the Line Amount with the outstanding amount on the new DA)</a:t>
            </a:r>
          </a:p>
        </p:txBody>
      </p:sp>
      <p:sp>
        <p:nvSpPr>
          <p:cNvPr id="2370" name="Shape 23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5" name="Shape 2375"/>
        <p:cNvGrpSpPr/>
        <p:nvPr/>
      </p:nvGrpSpPr>
      <p:grpSpPr>
        <a:xfrm>
          <a:off x="0" y="0"/>
          <a:ext cx="0" cy="0"/>
          <a:chOff x="0" y="0"/>
          <a:chExt cx="0" cy="0"/>
        </a:xfrm>
      </p:grpSpPr>
      <p:sp>
        <p:nvSpPr>
          <p:cNvPr id="2376" name="Shape 2376"/>
          <p:cNvSpPr txBox="1"/>
          <p:nvPr>
            <p:ph type="title"/>
          </p:nvPr>
        </p:nvSpPr>
        <p:spPr>
          <a:xfrm>
            <a:off x="455612" y="331787"/>
            <a:ext cx="826308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 Discrepancies: Overpayments</a:t>
            </a:r>
            <a:br>
              <a:rPr b="1" baseline="0" i="0" lang="en-US" sz="2800" u="none" cap="none" strike="noStrike">
                <a:solidFill>
                  <a:schemeClr val="lt1"/>
                </a:solidFill>
                <a:latin typeface="Arial"/>
                <a:ea typeface="Arial"/>
                <a:cs typeface="Arial"/>
                <a:sym typeface="Arial"/>
              </a:rPr>
            </a:br>
            <a:r>
              <a:rPr b="1" baseline="0" i="0" lang="en-US" sz="2000" u="none" cap="none" strike="noStrike">
                <a:solidFill>
                  <a:schemeClr val="lt1"/>
                </a:solidFill>
                <a:latin typeface="Arial"/>
                <a:ea typeface="Arial"/>
                <a:cs typeface="Arial"/>
                <a:sym typeface="Arial"/>
              </a:rPr>
              <a:t>Pay.gov</a:t>
            </a:r>
          </a:p>
        </p:txBody>
      </p:sp>
      <p:sp>
        <p:nvSpPr>
          <p:cNvPr id="2377" name="Shape 23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78" name="Shape 2378"/>
          <p:cNvSpPr txBox="1"/>
          <p:nvPr>
            <p:ph idx="1" type="body"/>
          </p:nvPr>
        </p:nvSpPr>
        <p:spPr>
          <a:xfrm>
            <a:off x="425302" y="1339701"/>
            <a:ext cx="8588069" cy="495477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Pay.gov Overpayment (cont.):</a:t>
            </a:r>
          </a:p>
          <a:p>
            <a:pPr indent="0" lvl="0" marL="0" marR="0" rtl="0" algn="l">
              <a:spcBef>
                <a:spcPts val="100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10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If another DA </a:t>
            </a:r>
            <a:r>
              <a:rPr b="1" baseline="0" i="0" lang="en-US" sz="1900" u="sng" cap="none" strike="noStrike">
                <a:solidFill>
                  <a:schemeClr val="dk1"/>
                </a:solidFill>
                <a:latin typeface="Arial"/>
                <a:ea typeface="Arial"/>
                <a:cs typeface="Arial"/>
                <a:sym typeface="Arial"/>
              </a:rPr>
              <a:t>cannot</a:t>
            </a:r>
            <a:r>
              <a:rPr b="0" baseline="0" i="0" lang="en-US" sz="1900" u="none" cap="none" strike="noStrike">
                <a:solidFill>
                  <a:schemeClr val="dk1"/>
                </a:solidFill>
                <a:latin typeface="Arial"/>
                <a:ea typeface="Arial"/>
                <a:cs typeface="Arial"/>
                <a:sym typeface="Arial"/>
              </a:rPr>
              <a:t> be found to apply the overpayment, update the new overpayment line as follows:</a:t>
            </a:r>
          </a:p>
          <a:p>
            <a:pPr indent="-225425" lvl="1" marL="568325" marR="0" rtl="0" algn="l">
              <a:spcBef>
                <a:spcPts val="10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Trans Type = 02 </a:t>
            </a:r>
          </a:p>
          <a:p>
            <a:pPr indent="-225425" lvl="1" marL="568325" marR="0" rtl="0" algn="l">
              <a:spcBef>
                <a:spcPts val="10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Delete the Agreement</a:t>
            </a:r>
            <a:r>
              <a:rPr b="0" baseline="0" i="0" lang="en-US" sz="1800" u="none" cap="none" strike="noStrike">
                <a:solidFill>
                  <a:schemeClr val="dk1"/>
                </a:solidFill>
                <a:latin typeface="Arial"/>
                <a:ea typeface="Arial"/>
                <a:cs typeface="Arial"/>
                <a:sym typeface="Arial"/>
              </a:rPr>
              <a:t>, if populated</a:t>
            </a:r>
          </a:p>
          <a:p>
            <a:pPr indent="-225425" lvl="1" marL="568325" marR="0" rtl="0" algn="l">
              <a:spcBef>
                <a:spcPts val="10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Update the Accounting Dimensions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section:</a:t>
            </a:r>
          </a:p>
          <a:p>
            <a:pPr indent="-241300" lvl="2" marL="914400" marR="0" rtl="0" algn="l">
              <a:spcBef>
                <a:spcPts val="10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In Region 7, </a:t>
            </a:r>
            <a:r>
              <a:rPr b="1" baseline="0" i="0" lang="en-US" sz="1700" u="none" cap="none" strike="noStrike">
                <a:solidFill>
                  <a:schemeClr val="dk1"/>
                </a:solidFill>
                <a:latin typeface="Arial"/>
                <a:ea typeface="Arial"/>
                <a:cs typeface="Arial"/>
                <a:sym typeface="Arial"/>
              </a:rPr>
              <a:t>delete </a:t>
            </a:r>
            <a:r>
              <a:rPr b="0" baseline="0" i="0" lang="en-US" sz="1700" u="none" cap="none" strike="noStrike">
                <a:solidFill>
                  <a:schemeClr val="dk1"/>
                </a:solidFill>
                <a:latin typeface="Arial"/>
                <a:ea typeface="Arial"/>
                <a:cs typeface="Arial"/>
                <a:sym typeface="Arial"/>
              </a:rPr>
              <a:t>the Accounting Template and the Revenue Source Code</a:t>
            </a:r>
          </a:p>
          <a:p>
            <a:pPr indent="-241300" lvl="2" marL="914400" marR="0" rtl="0" algn="l">
              <a:spcBef>
                <a:spcPts val="10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In Region 6, </a:t>
            </a:r>
            <a:r>
              <a:rPr b="1" baseline="0" i="0" lang="en-US" sz="1700" u="none" cap="none" strike="noStrike">
                <a:solidFill>
                  <a:schemeClr val="dk1"/>
                </a:solidFill>
                <a:latin typeface="Arial"/>
                <a:ea typeface="Arial"/>
                <a:cs typeface="Arial"/>
                <a:sym typeface="Arial"/>
              </a:rPr>
              <a:t>replace</a:t>
            </a:r>
            <a:r>
              <a:rPr b="0" baseline="0" i="0" lang="en-US" sz="1700" u="none" cap="none" strike="noStrike">
                <a:solidFill>
                  <a:schemeClr val="dk1"/>
                </a:solidFill>
                <a:latin typeface="Arial"/>
                <a:ea typeface="Arial"/>
                <a:cs typeface="Arial"/>
                <a:sym typeface="Arial"/>
              </a:rPr>
              <a:t> the Accounting Template/Dimensions with the generic Region 6 unapplied collection Accounting Template/Dimensions  </a:t>
            </a:r>
          </a:p>
          <a:p>
            <a:pPr indent="-150812" lvl="3" marL="1260475" marR="0" rtl="0" algn="l">
              <a:spcBef>
                <a:spcPts val="840"/>
              </a:spcBef>
              <a:spcAft>
                <a:spcPts val="0"/>
              </a:spcAft>
              <a:buClr>
                <a:srgbClr val="AF242B"/>
              </a:buClr>
              <a:buFont typeface="Noto Sans Symbols"/>
              <a:buNone/>
            </a:pPr>
            <a:r>
              <a:t/>
            </a:r>
            <a:endParaRPr b="0" baseline="0" i="0" sz="1700" u="none" cap="none" strike="noStrike">
              <a:solidFill>
                <a:schemeClr val="dk1"/>
              </a:solidFill>
              <a:latin typeface="Arial"/>
              <a:ea typeface="Arial"/>
              <a:cs typeface="Arial"/>
              <a:sym typeface="Arial"/>
            </a:endParaRPr>
          </a:p>
        </p:txBody>
      </p:sp>
      <p:sp>
        <p:nvSpPr>
          <p:cNvPr id="2379" name="Shape 237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4" name="Shape 2384"/>
        <p:cNvGrpSpPr/>
        <p:nvPr/>
      </p:nvGrpSpPr>
      <p:grpSpPr>
        <a:xfrm>
          <a:off x="0" y="0"/>
          <a:ext cx="0" cy="0"/>
          <a:chOff x="0" y="0"/>
          <a:chExt cx="0" cy="0"/>
        </a:xfrm>
      </p:grpSpPr>
      <p:sp>
        <p:nvSpPr>
          <p:cNvPr id="2385" name="Shape 2385"/>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386" name="Shape 2386"/>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7:</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Delinquency and Receivables Management</a:t>
            </a:r>
          </a:p>
        </p:txBody>
      </p:sp>
      <p:sp>
        <p:nvSpPr>
          <p:cNvPr id="2387" name="Shape 23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88" name="Shape 23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3" name="Shape 2393"/>
        <p:cNvGrpSpPr/>
        <p:nvPr/>
      </p:nvGrpSpPr>
      <p:grpSpPr>
        <a:xfrm>
          <a:off x="0" y="0"/>
          <a:ext cx="0" cy="0"/>
          <a:chOff x="0" y="0"/>
          <a:chExt cx="0" cy="0"/>
        </a:xfrm>
      </p:grpSpPr>
      <p:sp>
        <p:nvSpPr>
          <p:cNvPr id="2394" name="Shape 2394"/>
          <p:cNvSpPr/>
          <p:nvPr/>
        </p:nvSpPr>
        <p:spPr>
          <a:xfrm>
            <a:off x="393405" y="3429001"/>
            <a:ext cx="8750595" cy="1534884"/>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95" name="Shape 239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2396" name="Shape 2396"/>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 </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95275" lvl="1" marL="625475" marR="0" rtl="0" algn="l">
              <a:spcBef>
                <a:spcPts val="5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Delinquency Management: Overdue Charges and Dunning</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Suspend Delinquency of a Debt Account</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Treasury Referral</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Write-Off of Claims</a:t>
            </a:r>
          </a:p>
          <a:p>
            <a:pPr indent="-288925" lvl="0" marL="288925" marR="0" rtl="0" algn="l">
              <a:spcBef>
                <a:spcPts val="5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8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800"/>
              </a:spcBef>
              <a:spcAft>
                <a:spcPts val="4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2397" name="Shape 239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98" name="Shape 2398"/>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2" name="Shape 2402"/>
        <p:cNvGrpSpPr/>
        <p:nvPr/>
      </p:nvGrpSpPr>
      <p:grpSpPr>
        <a:xfrm>
          <a:off x="0" y="0"/>
          <a:ext cx="0" cy="0"/>
          <a:chOff x="0" y="0"/>
          <a:chExt cx="0" cy="0"/>
        </a:xfrm>
      </p:grpSpPr>
      <p:sp>
        <p:nvSpPr>
          <p:cNvPr id="2403" name="Shape 240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404" name="Shape 240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Delinquency Management:</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Overdue Charges and Dunning</a:t>
            </a:r>
          </a:p>
        </p:txBody>
      </p:sp>
      <p:sp>
        <p:nvSpPr>
          <p:cNvPr id="2405" name="Shape 2405"/>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406" name="Shape 240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1" name="Shape 2411"/>
        <p:cNvGrpSpPr/>
        <p:nvPr/>
      </p:nvGrpSpPr>
      <p:grpSpPr>
        <a:xfrm>
          <a:off x="0" y="0"/>
          <a:ext cx="0" cy="0"/>
          <a:chOff x="0" y="0"/>
          <a:chExt cx="0" cy="0"/>
        </a:xfrm>
      </p:grpSpPr>
      <p:sp>
        <p:nvSpPr>
          <p:cNvPr id="2412" name="Shape 241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a:t>
            </a:r>
          </a:p>
        </p:txBody>
      </p:sp>
      <p:sp>
        <p:nvSpPr>
          <p:cNvPr id="2413" name="Shape 2413"/>
          <p:cNvSpPr txBox="1"/>
          <p:nvPr>
            <p:ph idx="1" type="body"/>
          </p:nvPr>
        </p:nvSpPr>
        <p:spPr>
          <a:xfrm>
            <a:off x="361951" y="1078280"/>
            <a:ext cx="8782050" cy="5179643"/>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Timeline – 30/60/90 days from Debt Account “First Demand Letter Generated Date”, </a:t>
            </a:r>
            <a:r>
              <a:rPr b="0" baseline="0" i="0" lang="en-US" sz="1600" u="sng" cap="none" strike="noStrike">
                <a:solidFill>
                  <a:srgbClr val="363534"/>
                </a:solidFill>
                <a:latin typeface="Arial"/>
                <a:ea typeface="Arial"/>
                <a:cs typeface="Arial"/>
                <a:sym typeface="Arial"/>
              </a:rPr>
              <a:t>Pegasys automatically assesses Debt Account collection status</a:t>
            </a:r>
          </a:p>
          <a:p>
            <a:pPr indent="-171450" lvl="0" marL="171450" marR="0" rtl="0" algn="l">
              <a:lnSpc>
                <a:spcPct val="100000"/>
              </a:lnSpc>
              <a:spcBef>
                <a:spcPts val="1200"/>
              </a:spcBef>
              <a:spcAft>
                <a:spcPts val="0"/>
              </a:spcAft>
              <a:buClr>
                <a:srgbClr val="C00000"/>
              </a:buClr>
              <a:buSzPct val="75000"/>
              <a:buFont typeface="Arial"/>
              <a:buChar char="•"/>
            </a:pPr>
            <a:r>
              <a:rPr b="0" baseline="0" i="1" lang="en-US" sz="1600" u="none" cap="none" strike="noStrike">
                <a:solidFill>
                  <a:srgbClr val="363534"/>
                </a:solidFill>
                <a:latin typeface="Arial"/>
                <a:ea typeface="Arial"/>
                <a:cs typeface="Arial"/>
                <a:sym typeface="Arial"/>
              </a:rPr>
              <a:t>Note: There are often </a:t>
            </a:r>
            <a:r>
              <a:rPr b="0" baseline="0" i="1" lang="en-US" sz="1600" u="sng" cap="none" strike="noStrike">
                <a:solidFill>
                  <a:srgbClr val="363534"/>
                </a:solidFill>
                <a:latin typeface="Arial"/>
                <a:ea typeface="Arial"/>
                <a:cs typeface="Arial"/>
                <a:sym typeface="Arial"/>
              </a:rPr>
              <a:t>lag days</a:t>
            </a:r>
            <a:r>
              <a:rPr b="0" baseline="0" i="1" lang="en-US" sz="1600" u="none" cap="none" strike="noStrike">
                <a:solidFill>
                  <a:srgbClr val="363534"/>
                </a:solidFill>
                <a:latin typeface="Arial"/>
                <a:ea typeface="Arial"/>
                <a:cs typeface="Arial"/>
                <a:sym typeface="Arial"/>
              </a:rPr>
              <a:t> in the timeline due to the Tivoli schedule established to execute the overdue batch jobs.</a:t>
            </a:r>
          </a:p>
          <a:p>
            <a:pPr indent="-177800" lvl="1" marL="508000" marR="0" rtl="0" algn="l">
              <a:lnSpc>
                <a:spcPct val="100000"/>
              </a:lnSpc>
              <a:spcBef>
                <a:spcPts val="14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After 30 days</a:t>
            </a:r>
            <a:r>
              <a:rPr b="0" baseline="0" i="0" lang="en-US" sz="1600" u="none" cap="none" strike="noStrike">
                <a:solidFill>
                  <a:srgbClr val="363534"/>
                </a:solidFill>
                <a:latin typeface="Arial"/>
                <a:ea typeface="Arial"/>
                <a:cs typeface="Arial"/>
                <a:sym typeface="Arial"/>
              </a:rPr>
              <a:t>: AROVERDUE/ARDUNNING</a:t>
            </a:r>
          </a:p>
          <a:p>
            <a:pPr indent="-180975" lvl="2" marL="854075" marR="0" rtl="0" algn="l">
              <a:lnSpc>
                <a:spcPct val="100000"/>
              </a:lnSpc>
              <a:spcBef>
                <a:spcPts val="16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Overdue Charges Generation</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(AROVERDUE) :</a:t>
            </a:r>
          </a:p>
          <a:p>
            <a:pPr indent="-171450" lvl="3" marL="1200150" marR="0" rtl="0" algn="l">
              <a:lnSpc>
                <a:spcPct val="100000"/>
              </a:lnSpc>
              <a:spcBef>
                <a:spcPts val="1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Calculates and applies </a:t>
            </a:r>
            <a:r>
              <a:rPr b="0" baseline="0" i="0" lang="en-US" sz="1600" u="sng" cap="none" strike="noStrike">
                <a:solidFill>
                  <a:srgbClr val="363534"/>
                </a:solidFill>
                <a:latin typeface="Arial"/>
                <a:ea typeface="Arial"/>
                <a:cs typeface="Arial"/>
                <a:sym typeface="Arial"/>
              </a:rPr>
              <a:t>interest, administrative, and penalty</a:t>
            </a:r>
            <a:r>
              <a:rPr b="0" baseline="0" i="0" lang="en-US" sz="1600" u="none" cap="none" strike="noStrike">
                <a:solidFill>
                  <a:srgbClr val="363534"/>
                </a:solidFill>
                <a:latin typeface="Arial"/>
                <a:ea typeface="Arial"/>
                <a:cs typeface="Arial"/>
                <a:sym typeface="Arial"/>
              </a:rPr>
              <a:t> (IP&amp;A) charges on any </a:t>
            </a:r>
            <a:r>
              <a:rPr b="0" baseline="0" i="0" lang="en-US" sz="1600" u="sng" cap="none" strike="noStrike">
                <a:solidFill>
                  <a:srgbClr val="363534"/>
                </a:solidFill>
                <a:latin typeface="Arial"/>
                <a:ea typeface="Arial"/>
                <a:cs typeface="Arial"/>
                <a:sym typeface="Arial"/>
              </a:rPr>
              <a:t>outstanding principal balance</a:t>
            </a:r>
          </a:p>
          <a:p>
            <a:pPr indent="-171450" lvl="3" marL="1200150" marR="0" rtl="0" algn="l">
              <a:lnSpc>
                <a:spcPct val="100000"/>
              </a:lnSpc>
              <a:spcBef>
                <a:spcPts val="1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Related Debt Account fields:</a:t>
            </a:r>
          </a:p>
          <a:p>
            <a:pPr indent="-171450" lvl="4" marL="1479550" marR="0" rtl="0" algn="l">
              <a:lnSpc>
                <a:spcPct val="100000"/>
              </a:lnSpc>
              <a:spcBef>
                <a:spcPts val="11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Waive Interest on Principal, Waive Penalty, Waive Admin Charges = </a:t>
            </a:r>
            <a:r>
              <a:rPr b="1" baseline="0" i="0" lang="en-US" sz="1600" u="none" cap="none" strike="noStrike">
                <a:solidFill>
                  <a:srgbClr val="363534"/>
                </a:solidFill>
                <a:latin typeface="Arial"/>
                <a:ea typeface="Arial"/>
                <a:cs typeface="Arial"/>
                <a:sym typeface="Arial"/>
              </a:rPr>
              <a:t>F</a:t>
            </a:r>
          </a:p>
          <a:p>
            <a:pPr indent="-171450" lvl="5" marL="1936750" marR="0" rtl="0" algn="l">
              <a:lnSpc>
                <a:spcPct val="100000"/>
              </a:lnSpc>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Only set to T with active Promissory Note (suspends IP&amp;A)</a:t>
            </a:r>
          </a:p>
          <a:p>
            <a:pPr indent="-171450" lvl="4" marL="1479550" marR="0" rtl="0" algn="l">
              <a:lnSpc>
                <a:spcPct val="100000"/>
              </a:lnSpc>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Waive Interest on Interest/Penalty/Admin Charges = </a:t>
            </a:r>
            <a:r>
              <a:rPr b="1" baseline="0" i="0" lang="en-US" sz="1600" u="none" cap="none" strike="noStrike">
                <a:solidFill>
                  <a:srgbClr val="363534"/>
                </a:solidFill>
                <a:latin typeface="Arial"/>
                <a:ea typeface="Arial"/>
                <a:cs typeface="Arial"/>
                <a:sym typeface="Arial"/>
              </a:rPr>
              <a:t>T</a:t>
            </a:r>
          </a:p>
          <a:p>
            <a:pPr indent="-180975" lvl="2" marL="854075" marR="0" rtl="0" algn="l">
              <a:lnSpc>
                <a:spcPct val="100000"/>
              </a:lnSpc>
              <a:spcBef>
                <a:spcPts val="11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First Dunning Letter Generation</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(ARDUNNING):</a:t>
            </a:r>
          </a:p>
          <a:p>
            <a:pPr indent="-171450" lvl="3" marL="1200150" marR="0" rtl="0" algn="l">
              <a:lnSpc>
                <a:spcPct val="100000"/>
              </a:lnSpc>
              <a:spcBef>
                <a:spcPts val="13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Creates 1</a:t>
            </a:r>
            <a:r>
              <a:rPr b="0" baseline="30000" i="0" lang="en-US" sz="1600" u="none" cap="none" strike="noStrike">
                <a:solidFill>
                  <a:srgbClr val="363534"/>
                </a:solidFill>
                <a:latin typeface="Arial"/>
                <a:ea typeface="Arial"/>
                <a:cs typeface="Arial"/>
                <a:sym typeface="Arial"/>
              </a:rPr>
              <a:t>st</a:t>
            </a:r>
            <a:r>
              <a:rPr b="0" baseline="0" i="0" lang="en-US" sz="1600" u="none" cap="none" strike="noStrike">
                <a:solidFill>
                  <a:srgbClr val="363534"/>
                </a:solidFill>
                <a:latin typeface="Arial"/>
                <a:ea typeface="Arial"/>
                <a:cs typeface="Arial"/>
                <a:sym typeface="Arial"/>
              </a:rPr>
              <a:t> </a:t>
            </a:r>
            <a:r>
              <a:rPr b="0" baseline="0" i="0" lang="en-US" sz="1600" u="sng" cap="none" strike="noStrike">
                <a:solidFill>
                  <a:srgbClr val="363534"/>
                </a:solidFill>
                <a:latin typeface="Arial"/>
                <a:ea typeface="Arial"/>
                <a:cs typeface="Arial"/>
                <a:sym typeface="Arial"/>
              </a:rPr>
              <a:t>Dunning</a:t>
            </a:r>
            <a:r>
              <a:rPr b="0" baseline="0" i="0" lang="en-US" sz="1600" u="none" cap="none" strike="noStrike">
                <a:solidFill>
                  <a:srgbClr val="363534"/>
                </a:solidFill>
                <a:latin typeface="Arial"/>
                <a:ea typeface="Arial"/>
                <a:cs typeface="Arial"/>
                <a:sym typeface="Arial"/>
              </a:rPr>
              <a:t> Letter documenting outstanding charges</a:t>
            </a:r>
          </a:p>
          <a:p>
            <a:pPr indent="-171450" lvl="4" marL="1479550" marR="0" rtl="0" algn="l">
              <a:lnSpc>
                <a:spcPct val="100000"/>
              </a:lnSpc>
              <a:spcBef>
                <a:spcPts val="10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Represents 2</a:t>
            </a:r>
            <a:r>
              <a:rPr b="0" baseline="30000" i="0" lang="en-US" sz="1600" u="none" cap="none" strike="noStrike">
                <a:solidFill>
                  <a:srgbClr val="363534"/>
                </a:solidFill>
                <a:latin typeface="Arial"/>
                <a:ea typeface="Arial"/>
                <a:cs typeface="Arial"/>
                <a:sym typeface="Arial"/>
              </a:rPr>
              <a:t>nd</a:t>
            </a:r>
            <a:r>
              <a:rPr b="0" baseline="0" i="0" lang="en-US" sz="1600" u="none" cap="none" strike="noStrike">
                <a:solidFill>
                  <a:srgbClr val="363534"/>
                </a:solidFill>
                <a:latin typeface="Arial"/>
                <a:ea typeface="Arial"/>
                <a:cs typeface="Arial"/>
                <a:sym typeface="Arial"/>
              </a:rPr>
              <a:t> letter sent to debtor (1</a:t>
            </a:r>
            <a:r>
              <a:rPr b="0" baseline="30000" i="0" lang="en-US" sz="1600" u="none" cap="none" strike="noStrike">
                <a:solidFill>
                  <a:srgbClr val="363534"/>
                </a:solidFill>
                <a:latin typeface="Arial"/>
                <a:ea typeface="Arial"/>
                <a:cs typeface="Arial"/>
                <a:sym typeface="Arial"/>
              </a:rPr>
              <a:t>st</a:t>
            </a:r>
            <a:r>
              <a:rPr b="0" baseline="0" i="0" lang="en-US" sz="1600" u="none" cap="none" strike="noStrike">
                <a:solidFill>
                  <a:srgbClr val="363534"/>
                </a:solidFill>
                <a:latin typeface="Arial"/>
                <a:ea typeface="Arial"/>
                <a:cs typeface="Arial"/>
                <a:sym typeface="Arial"/>
              </a:rPr>
              <a:t> is “First Demand Letter”)</a:t>
            </a:r>
          </a:p>
          <a:p>
            <a:pPr indent="-200818" lvl="0" marL="231775" marR="0" rtl="0" algn="l">
              <a:lnSpc>
                <a:spcPct val="80000"/>
              </a:lnSpc>
              <a:spcBef>
                <a:spcPts val="6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414" name="Shape 24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15" name="Shape 241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Document Overview</a:t>
            </a:r>
          </a:p>
        </p:txBody>
      </p:sp>
      <p:sp>
        <p:nvSpPr>
          <p:cNvPr id="393" name="Shape 393"/>
          <p:cNvSpPr txBox="1"/>
          <p:nvPr>
            <p:ph idx="1" type="body"/>
          </p:nvPr>
        </p:nvSpPr>
        <p:spPr>
          <a:xfrm>
            <a:off x="435935" y="1227137"/>
            <a:ext cx="8708064" cy="4525961"/>
          </a:xfrm>
          <a:prstGeom prst="rect">
            <a:avLst/>
          </a:prstGeom>
          <a:noFill/>
          <a:ln>
            <a:noFill/>
          </a:ln>
        </p:spPr>
        <p:txBody>
          <a:bodyPr anchorCtr="0" anchor="t" bIns="45700" lIns="91425" rIns="91425" tIns="45700">
            <a:noAutofit/>
          </a:bodyPr>
          <a:lstStyle/>
          <a:p>
            <a:pPr indent="-117475" lvl="0" marL="231775" marR="0" rtl="0" algn="l">
              <a:lnSpc>
                <a:spcPct val="80000"/>
              </a:lnSpc>
              <a:spcBef>
                <a:spcPts val="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9525" lvl="1" marL="56832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394" name="Shape 39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5" name="Shape 395"/>
          <p:cNvSpPr txBox="1"/>
          <p:nvPr/>
        </p:nvSpPr>
        <p:spPr>
          <a:xfrm>
            <a:off x="425302" y="1286933"/>
            <a:ext cx="8718697" cy="5161492"/>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The </a:t>
            </a:r>
            <a:r>
              <a:rPr b="1" baseline="0" i="0" lang="en-US" sz="1800" u="none" cap="none" strike="noStrike">
                <a:solidFill>
                  <a:schemeClr val="dk1"/>
                </a:solidFill>
                <a:latin typeface="Arial"/>
                <a:ea typeface="Arial"/>
                <a:cs typeface="Arial"/>
                <a:sym typeface="Arial"/>
              </a:rPr>
              <a:t>Debt Account (DA) </a:t>
            </a:r>
            <a:r>
              <a:rPr b="0" baseline="0" i="0" lang="en-US" sz="1800" u="none" cap="none" strike="noStrike">
                <a:solidFill>
                  <a:schemeClr val="dk1"/>
                </a:solidFill>
                <a:latin typeface="Arial"/>
                <a:ea typeface="Arial"/>
                <a:cs typeface="Arial"/>
                <a:sym typeface="Arial"/>
              </a:rPr>
              <a:t>document is </a:t>
            </a:r>
            <a:r>
              <a:rPr b="1" baseline="0" i="1" lang="en-US" sz="1800" u="sng" cap="none" strike="noStrike">
                <a:solidFill>
                  <a:schemeClr val="dk1"/>
                </a:solidFill>
                <a:latin typeface="Arial"/>
                <a:ea typeface="Arial"/>
                <a:cs typeface="Arial"/>
                <a:sym typeface="Arial"/>
              </a:rPr>
              <a:t>similar</a:t>
            </a:r>
            <a:r>
              <a:rPr b="0" baseline="0" i="0" lang="en-US" sz="1800" u="none" cap="none" strike="noStrike">
                <a:solidFill>
                  <a:schemeClr val="dk1"/>
                </a:solidFill>
                <a:latin typeface="Arial"/>
                <a:ea typeface="Arial"/>
                <a:cs typeface="Arial"/>
                <a:sym typeface="Arial"/>
              </a:rPr>
              <a:t> to the </a:t>
            </a:r>
            <a:r>
              <a:rPr b="1" baseline="0" i="0" lang="en-US" sz="1800" u="none" cap="none" strike="noStrike">
                <a:solidFill>
                  <a:schemeClr val="dk1"/>
                </a:solidFill>
                <a:latin typeface="Arial"/>
                <a:ea typeface="Arial"/>
                <a:cs typeface="Arial"/>
                <a:sym typeface="Arial"/>
              </a:rPr>
              <a:t>Billing Document (BD)</a:t>
            </a:r>
            <a:r>
              <a:rPr b="0" baseline="0" i="0" lang="en-US" sz="1800" u="none" cap="none" strike="noStrike">
                <a:solidFill>
                  <a:schemeClr val="dk1"/>
                </a:solidFill>
                <a:latin typeface="Arial"/>
                <a:ea typeface="Arial"/>
                <a:cs typeface="Arial"/>
                <a:sym typeface="Arial"/>
              </a:rPr>
              <a:t>:</a:t>
            </a:r>
          </a:p>
          <a:p>
            <a:pPr indent="-285750" lvl="1" marL="742950" marR="0" rtl="0" algn="l">
              <a:spcBef>
                <a:spcPts val="1100"/>
              </a:spcBef>
              <a:spcAft>
                <a:spcPts val="0"/>
              </a:spcAft>
              <a:buClr>
                <a:srgbClr val="840016"/>
              </a:buClr>
              <a:buSzPct val="100000"/>
              <a:buFont typeface="Arial"/>
              <a:buChar char="•"/>
            </a:pPr>
            <a:r>
              <a:rPr b="1" baseline="0" i="0" lang="en-US" sz="1800" u="sng" cap="none" strike="noStrike">
                <a:solidFill>
                  <a:schemeClr val="dk1"/>
                </a:solidFill>
                <a:latin typeface="Arial"/>
                <a:ea typeface="Arial"/>
                <a:cs typeface="Arial"/>
                <a:sym typeface="Arial"/>
              </a:rPr>
              <a:t>Collections</a:t>
            </a:r>
            <a:r>
              <a:rPr b="0" baseline="0" i="0" lang="en-US" sz="1800" u="none" cap="none" strike="noStrike">
                <a:solidFill>
                  <a:schemeClr val="dk1"/>
                </a:solidFill>
                <a:latin typeface="Arial"/>
                <a:ea typeface="Arial"/>
                <a:cs typeface="Arial"/>
                <a:sym typeface="Arial"/>
              </a:rPr>
              <a:t> can be applied against the DA</a:t>
            </a:r>
          </a:p>
          <a:p>
            <a:pPr indent="-285750" lvl="1" marL="742950" marR="0" rtl="0" algn="l">
              <a:spcBef>
                <a:spcPts val="1000"/>
              </a:spcBef>
              <a:spcAft>
                <a:spcPts val="0"/>
              </a:spcAft>
              <a:buClr>
                <a:srgbClr val="840016"/>
              </a:buClr>
              <a:buSzPct val="100000"/>
              <a:buFont typeface="Arial"/>
              <a:buChar char="•"/>
            </a:pPr>
            <a:r>
              <a:rPr b="1" baseline="0" i="0" lang="en-US" sz="1800" u="sng" cap="none" strike="noStrike">
                <a:solidFill>
                  <a:schemeClr val="dk1"/>
                </a:solidFill>
                <a:latin typeface="Arial"/>
                <a:ea typeface="Arial"/>
                <a:cs typeface="Arial"/>
                <a:sym typeface="Arial"/>
              </a:rPr>
              <a:t>Overdue Charges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can be assessed when a debtor does not pay on time</a:t>
            </a:r>
          </a:p>
          <a:p>
            <a:pPr indent="-285750" lvl="1" marL="742950" marR="0" rtl="0" algn="l">
              <a:spcBef>
                <a:spcPts val="1000"/>
              </a:spcBef>
              <a:spcAft>
                <a:spcPts val="0"/>
              </a:spcAft>
              <a:buClr>
                <a:srgbClr val="840016"/>
              </a:buClr>
              <a:buSzPct val="100000"/>
              <a:buFont typeface="Arial"/>
              <a:buChar char="•"/>
            </a:pPr>
            <a:r>
              <a:rPr b="1" baseline="0" i="0" lang="en-US" sz="1800" u="sng" cap="none" strike="noStrike">
                <a:solidFill>
                  <a:schemeClr val="dk1"/>
                </a:solidFill>
                <a:latin typeface="Arial"/>
                <a:ea typeface="Arial"/>
                <a:cs typeface="Arial"/>
                <a:sym typeface="Arial"/>
              </a:rPr>
              <a:t>Referrals</a:t>
            </a:r>
            <a:r>
              <a:rPr b="0" baseline="0" i="0" lang="en-US" sz="1800" u="none" cap="none" strike="noStrike">
                <a:solidFill>
                  <a:schemeClr val="dk1"/>
                </a:solidFill>
                <a:latin typeface="Arial"/>
                <a:ea typeface="Arial"/>
                <a:cs typeface="Arial"/>
                <a:sym typeface="Arial"/>
              </a:rPr>
              <a:t> can be sent to Treasury when collection attempts fail</a:t>
            </a:r>
          </a:p>
          <a:p>
            <a:pPr indent="-285750" lvl="1" marL="742950" marR="0" rtl="0" algn="l">
              <a:spcBef>
                <a:spcPts val="1000"/>
              </a:spcBef>
              <a:spcAft>
                <a:spcPts val="0"/>
              </a:spcAft>
              <a:buClr>
                <a:srgbClr val="840016"/>
              </a:buClr>
              <a:buSzPct val="100000"/>
              <a:buFont typeface="Arial"/>
              <a:buChar char="•"/>
            </a:pPr>
            <a:r>
              <a:rPr b="1" baseline="0" i="0" lang="en-US" sz="1800" u="sng" cap="none" strike="noStrike">
                <a:solidFill>
                  <a:schemeClr val="dk1"/>
                </a:solidFill>
                <a:latin typeface="Arial"/>
                <a:ea typeface="Arial"/>
                <a:cs typeface="Arial"/>
                <a:sym typeface="Arial"/>
              </a:rPr>
              <a:t>Write-Offs</a:t>
            </a:r>
            <a:r>
              <a:rPr b="0" baseline="0" i="0" lang="en-US" sz="1800" u="none" cap="none" strike="noStrike">
                <a:solidFill>
                  <a:schemeClr val="dk1"/>
                </a:solidFill>
                <a:latin typeface="Arial"/>
                <a:ea typeface="Arial"/>
                <a:cs typeface="Arial"/>
                <a:sym typeface="Arial"/>
              </a:rPr>
              <a:t> can be processed when it is anticipated a collection will not be received</a:t>
            </a:r>
          </a:p>
          <a:p>
            <a:pPr indent="-285750" lvl="0" marL="285750" marR="0" rtl="0" algn="l">
              <a:spcBef>
                <a:spcPts val="11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The </a:t>
            </a:r>
            <a:r>
              <a:rPr b="1" baseline="0" i="0" lang="en-US" sz="1800" u="none" cap="none" strike="noStrike">
                <a:solidFill>
                  <a:schemeClr val="dk1"/>
                </a:solidFill>
                <a:latin typeface="Arial"/>
                <a:ea typeface="Arial"/>
                <a:cs typeface="Arial"/>
                <a:sym typeface="Arial"/>
              </a:rPr>
              <a:t>Debt Account (DA)</a:t>
            </a:r>
            <a:r>
              <a:rPr b="0" baseline="0" i="0" lang="en-US" sz="1800" u="none" cap="none" strike="noStrike">
                <a:solidFill>
                  <a:schemeClr val="dk1"/>
                </a:solidFill>
                <a:latin typeface="Arial"/>
                <a:ea typeface="Arial"/>
                <a:cs typeface="Arial"/>
                <a:sym typeface="Arial"/>
              </a:rPr>
              <a:t> is </a:t>
            </a:r>
            <a:r>
              <a:rPr b="1" baseline="0" i="1" lang="en-US" sz="1800" u="sng" cap="none" strike="noStrike">
                <a:solidFill>
                  <a:schemeClr val="dk1"/>
                </a:solidFill>
                <a:latin typeface="Arial"/>
                <a:ea typeface="Arial"/>
                <a:cs typeface="Arial"/>
                <a:sym typeface="Arial"/>
              </a:rPr>
              <a:t>different</a:t>
            </a:r>
            <a:r>
              <a:rPr b="0" baseline="0" i="0" lang="en-US" sz="1800" u="none" cap="none" strike="noStrike">
                <a:solidFill>
                  <a:schemeClr val="dk1"/>
                </a:solidFill>
                <a:latin typeface="Arial"/>
                <a:ea typeface="Arial"/>
                <a:cs typeface="Arial"/>
                <a:sym typeface="Arial"/>
              </a:rPr>
              <a:t> from the </a:t>
            </a:r>
            <a:r>
              <a:rPr b="1" baseline="0" i="0" lang="en-US" sz="1800" u="none" cap="none" strike="noStrike">
                <a:solidFill>
                  <a:schemeClr val="dk1"/>
                </a:solidFill>
                <a:latin typeface="Arial"/>
                <a:ea typeface="Arial"/>
                <a:cs typeface="Arial"/>
                <a:sym typeface="Arial"/>
              </a:rPr>
              <a:t>Billing Document (BD)</a:t>
            </a:r>
            <a:r>
              <a:rPr b="0" baseline="0" i="0" lang="en-US" sz="1800" u="none" cap="none" strike="noStrike">
                <a:solidFill>
                  <a:schemeClr val="dk1"/>
                </a:solidFill>
                <a:latin typeface="Arial"/>
                <a:ea typeface="Arial"/>
                <a:cs typeface="Arial"/>
                <a:sym typeface="Arial"/>
              </a:rPr>
              <a:t>:</a:t>
            </a:r>
          </a:p>
          <a:p>
            <a:pPr indent="-285750" lvl="1" marL="742950" marR="0" rtl="0" algn="l">
              <a:spcBef>
                <a:spcPts val="1100"/>
              </a:spcBef>
              <a:spcAft>
                <a:spcPts val="0"/>
              </a:spcAft>
              <a:buClr>
                <a:srgbClr val="840016"/>
              </a:buClr>
              <a:buSzPct val="100000"/>
              <a:buFont typeface="Arial"/>
              <a:buChar char="•"/>
            </a:pPr>
            <a:r>
              <a:rPr b="0" baseline="0" i="0" lang="en-US" sz="1800" u="none" cap="none" strike="noStrike">
                <a:solidFill>
                  <a:schemeClr val="dk1"/>
                </a:solidFill>
                <a:latin typeface="Arial"/>
                <a:ea typeface="Arial"/>
                <a:cs typeface="Arial"/>
                <a:sym typeface="Arial"/>
              </a:rPr>
              <a:t>Debt Accounts provide the ability to record </a:t>
            </a:r>
            <a:r>
              <a:rPr b="1" baseline="0" i="0" lang="en-US" sz="1800" u="sng" cap="none" strike="noStrike">
                <a:solidFill>
                  <a:schemeClr val="dk1"/>
                </a:solidFill>
                <a:latin typeface="Arial"/>
                <a:ea typeface="Arial"/>
                <a:cs typeface="Arial"/>
                <a:sym typeface="Arial"/>
              </a:rPr>
              <a:t>flexible payment</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terms </a:t>
            </a:r>
            <a:r>
              <a:rPr b="1" baseline="0" i="0" lang="en-US" sz="1800" u="none" cap="none" strike="noStrike">
                <a:solidFill>
                  <a:schemeClr val="dk1"/>
                </a:solidFill>
                <a:latin typeface="Arial"/>
                <a:ea typeface="Arial"/>
                <a:cs typeface="Arial"/>
                <a:sym typeface="Arial"/>
              </a:rPr>
              <a:t>(Amortization Schedule and Promissory Note)</a:t>
            </a:r>
          </a:p>
          <a:p>
            <a:pPr indent="-285750" lvl="2" marL="1200150" marR="0" rtl="0" algn="l">
              <a:spcBef>
                <a:spcPts val="1000"/>
              </a:spcBef>
              <a:spcAft>
                <a:spcPts val="0"/>
              </a:spcAft>
              <a:buClr>
                <a:srgbClr val="840016"/>
              </a:buClr>
              <a:buSzPct val="100000"/>
              <a:buFont typeface="Courier New"/>
              <a:buChar char="o"/>
            </a:pPr>
            <a:r>
              <a:rPr b="0" baseline="0" i="0" lang="en-US" sz="1800" u="none" cap="none" strike="noStrike">
                <a:solidFill>
                  <a:schemeClr val="dk1"/>
                </a:solidFill>
                <a:latin typeface="Arial"/>
                <a:ea typeface="Arial"/>
                <a:cs typeface="Arial"/>
                <a:sym typeface="Arial"/>
              </a:rPr>
              <a:t>Monthly payments of 1) principal and 2) interest</a:t>
            </a:r>
          </a:p>
          <a:p>
            <a:pPr indent="-342900" lvl="1" marL="800100" marR="0" rtl="0" algn="l">
              <a:spcBef>
                <a:spcPts val="1000"/>
              </a:spcBef>
              <a:spcAft>
                <a:spcPts val="0"/>
              </a:spcAft>
              <a:buClr>
                <a:srgbClr val="840016"/>
              </a:buClr>
              <a:buSzPct val="100000"/>
              <a:buFont typeface="Arial"/>
              <a:buChar char="•"/>
            </a:pPr>
            <a:r>
              <a:rPr b="0" baseline="0" i="0" lang="en-US" sz="1800" u="none" cap="none" strike="noStrike">
                <a:solidFill>
                  <a:schemeClr val="dk1"/>
                </a:solidFill>
                <a:latin typeface="Arial"/>
                <a:ea typeface="Arial"/>
                <a:cs typeface="Arial"/>
                <a:sym typeface="Arial"/>
              </a:rPr>
              <a:t>Debt Accounts are </a:t>
            </a:r>
            <a:r>
              <a:rPr b="1" baseline="0" i="0" lang="en-US" sz="1800" u="none" cap="none" strike="noStrike">
                <a:solidFill>
                  <a:schemeClr val="dk1"/>
                </a:solidFill>
                <a:latin typeface="Arial"/>
                <a:ea typeface="Arial"/>
                <a:cs typeface="Arial"/>
                <a:sym typeface="Arial"/>
              </a:rPr>
              <a:t>NOT</a:t>
            </a:r>
            <a:r>
              <a:rPr b="0" baseline="0" i="0" lang="en-US" sz="1800" u="none" cap="none" strike="noStrike">
                <a:solidFill>
                  <a:schemeClr val="dk1"/>
                </a:solidFill>
                <a:latin typeface="Arial"/>
                <a:ea typeface="Arial"/>
                <a:cs typeface="Arial"/>
                <a:sym typeface="Arial"/>
              </a:rPr>
              <a:t> transmitted to VCSS</a:t>
            </a:r>
          </a:p>
          <a:p>
            <a:pPr indent="-342900" lvl="1" marL="800100" marR="0" rtl="0" algn="l">
              <a:spcBef>
                <a:spcPts val="1000"/>
              </a:spcBef>
              <a:spcAft>
                <a:spcPts val="500"/>
              </a:spcAft>
              <a:buClr>
                <a:srgbClr val="840016"/>
              </a:buClr>
              <a:buSzPct val="100000"/>
              <a:buFont typeface="Arial"/>
              <a:buChar char="•"/>
            </a:pPr>
            <a:r>
              <a:rPr b="0" baseline="0" i="0" lang="en-US" sz="1800" u="none" cap="none" strike="noStrike">
                <a:solidFill>
                  <a:schemeClr val="dk1"/>
                </a:solidFill>
                <a:latin typeface="Arial"/>
                <a:ea typeface="Arial"/>
                <a:cs typeface="Arial"/>
                <a:sym typeface="Arial"/>
              </a:rPr>
              <a:t>Debt Accounts utilize a unique set of Pegasys </a:t>
            </a:r>
            <a:r>
              <a:rPr b="1" baseline="0" i="0" lang="en-US" sz="1800" u="sng" cap="none" strike="noStrike">
                <a:solidFill>
                  <a:schemeClr val="dk1"/>
                </a:solidFill>
                <a:latin typeface="Arial"/>
                <a:ea typeface="Arial"/>
                <a:cs typeface="Arial"/>
                <a:sym typeface="Arial"/>
              </a:rPr>
              <a:t>queries</a:t>
            </a:r>
          </a:p>
        </p:txBody>
      </p:sp>
      <p:sp>
        <p:nvSpPr>
          <p:cNvPr id="396" name="Shape 39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0" name="Shape 2420"/>
        <p:cNvGrpSpPr/>
        <p:nvPr/>
      </p:nvGrpSpPr>
      <p:grpSpPr>
        <a:xfrm>
          <a:off x="0" y="0"/>
          <a:ext cx="0" cy="0"/>
          <a:chOff x="0" y="0"/>
          <a:chExt cx="0" cy="0"/>
        </a:xfrm>
      </p:grpSpPr>
      <p:sp>
        <p:nvSpPr>
          <p:cNvPr id="2421" name="Shape 242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a:t>
            </a:r>
          </a:p>
        </p:txBody>
      </p:sp>
      <p:sp>
        <p:nvSpPr>
          <p:cNvPr id="2422" name="Shape 2422"/>
          <p:cNvSpPr txBox="1"/>
          <p:nvPr>
            <p:ph idx="1" type="body"/>
          </p:nvPr>
        </p:nvSpPr>
        <p:spPr>
          <a:xfrm>
            <a:off x="489097" y="1227137"/>
            <a:ext cx="8452883" cy="4525961"/>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0" baseline="0" i="1" lang="en-US" sz="1600" u="none" cap="none" strike="noStrike">
                <a:solidFill>
                  <a:srgbClr val="363534"/>
                </a:solidFill>
                <a:latin typeface="Arial"/>
                <a:ea typeface="Arial"/>
                <a:cs typeface="Arial"/>
                <a:sym typeface="Arial"/>
              </a:rPr>
              <a:t>Note: There are often </a:t>
            </a:r>
            <a:r>
              <a:rPr b="0" baseline="0" i="1" lang="en-US" sz="1600" u="sng" cap="none" strike="noStrike">
                <a:solidFill>
                  <a:srgbClr val="363534"/>
                </a:solidFill>
                <a:latin typeface="Arial"/>
                <a:ea typeface="Arial"/>
                <a:cs typeface="Arial"/>
                <a:sym typeface="Arial"/>
              </a:rPr>
              <a:t>lag days</a:t>
            </a:r>
            <a:r>
              <a:rPr b="0" baseline="0" i="1" lang="en-US" sz="1600" u="none" cap="none" strike="noStrike">
                <a:solidFill>
                  <a:srgbClr val="363534"/>
                </a:solidFill>
                <a:latin typeface="Arial"/>
                <a:ea typeface="Arial"/>
                <a:cs typeface="Arial"/>
                <a:sym typeface="Arial"/>
              </a:rPr>
              <a:t> in the timeline due to the Tivoli schedule established to execute the overdue batch jobs.</a:t>
            </a:r>
          </a:p>
          <a:p>
            <a:pPr indent="-177800" lvl="1" marL="508000" marR="0" rtl="0" algn="l">
              <a:lnSpc>
                <a:spcPct val="100000"/>
              </a:lnSpc>
              <a:spcBef>
                <a:spcPts val="1200"/>
              </a:spcBef>
              <a:spcAft>
                <a:spcPts val="0"/>
              </a:spcAft>
              <a:buClr>
                <a:srgbClr val="C00000"/>
              </a:buClr>
              <a:buSzPct val="75000"/>
              <a:buFont typeface="Arial"/>
              <a:buChar char="•"/>
            </a:pPr>
            <a:r>
              <a:rPr b="1" baseline="0" i="0" lang="en-US" sz="1600" u="sng" cap="none" strike="noStrike">
                <a:solidFill>
                  <a:srgbClr val="363534"/>
                </a:solidFill>
                <a:latin typeface="Arial"/>
                <a:ea typeface="Arial"/>
                <a:cs typeface="Arial"/>
                <a:sym typeface="Arial"/>
              </a:rPr>
              <a:t>After 60 days</a:t>
            </a:r>
            <a:r>
              <a:rPr b="0" baseline="0" i="0" lang="en-US" sz="1600" u="none" cap="none" strike="noStrike">
                <a:solidFill>
                  <a:srgbClr val="363534"/>
                </a:solidFill>
                <a:latin typeface="Arial"/>
                <a:ea typeface="Arial"/>
                <a:cs typeface="Arial"/>
                <a:sym typeface="Arial"/>
              </a:rPr>
              <a:t>: AROVERDUE/ARDUNNING</a:t>
            </a:r>
          </a:p>
          <a:p>
            <a:pPr indent="-104775" lvl="2" marL="854075" marR="0" rtl="0" algn="l">
              <a:lnSpc>
                <a:spcPct val="100000"/>
              </a:lnSpc>
              <a:spcBef>
                <a:spcPts val="1200"/>
              </a:spcBef>
              <a:spcAft>
                <a:spcPts val="0"/>
              </a:spcAft>
              <a:buClr>
                <a:srgbClr val="C00000"/>
              </a:buClr>
              <a:buFont typeface="Arial"/>
              <a:buNone/>
            </a:pPr>
            <a:r>
              <a:t/>
            </a:r>
            <a:endParaRPr b="0" baseline="0" i="0" sz="1600" u="sng" cap="none" strike="noStrike">
              <a:solidFill>
                <a:srgbClr val="363534"/>
              </a:solidFill>
              <a:latin typeface="Arial"/>
              <a:ea typeface="Arial"/>
              <a:cs typeface="Arial"/>
              <a:sym typeface="Arial"/>
            </a:endParaRP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sng" cap="none" strike="noStrike">
                <a:solidFill>
                  <a:srgbClr val="363534"/>
                </a:solidFill>
                <a:latin typeface="Arial"/>
                <a:ea typeface="Arial"/>
                <a:cs typeface="Arial"/>
                <a:sym typeface="Arial"/>
              </a:rPr>
              <a:t>Overdue Charges Generation</a:t>
            </a:r>
            <a:r>
              <a:rPr b="0" baseline="0" i="0" lang="en-US" sz="1600" u="none" cap="none" strike="noStrike">
                <a:solidFill>
                  <a:srgbClr val="363534"/>
                </a:solidFill>
                <a:latin typeface="Arial"/>
                <a:ea typeface="Arial"/>
                <a:cs typeface="Arial"/>
                <a:sym typeface="Arial"/>
              </a:rPr>
              <a:t> (AROVERDUE) :</a:t>
            </a:r>
          </a:p>
          <a:p>
            <a:pPr indent="-171450" lvl="3" marL="120015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Calculates and applies interest, administrative, and penalty (IP&amp;A) charges on any outstanding principal balance</a:t>
            </a:r>
          </a:p>
          <a:p>
            <a:pPr indent="-104775" lvl="2" marL="854075" marR="0" rtl="0" algn="l">
              <a:lnSpc>
                <a:spcPct val="100000"/>
              </a:lnSpc>
              <a:spcBef>
                <a:spcPts val="1200"/>
              </a:spcBef>
              <a:spcAft>
                <a:spcPts val="0"/>
              </a:spcAft>
              <a:buClr>
                <a:srgbClr val="C00000"/>
              </a:buClr>
              <a:buFont typeface="Arial"/>
              <a:buNone/>
            </a:pPr>
            <a:r>
              <a:t/>
            </a:r>
            <a:endParaRPr b="0" baseline="0" i="0" sz="1600" u="sng" cap="none" strike="noStrike">
              <a:solidFill>
                <a:srgbClr val="363534"/>
              </a:solidFill>
              <a:latin typeface="Arial"/>
              <a:ea typeface="Arial"/>
              <a:cs typeface="Arial"/>
              <a:sym typeface="Arial"/>
            </a:endParaRPr>
          </a:p>
          <a:p>
            <a:pPr indent="-180975" lvl="2" marL="854075" marR="0" rtl="0" algn="l">
              <a:lnSpc>
                <a:spcPct val="100000"/>
              </a:lnSpc>
              <a:spcBef>
                <a:spcPts val="1200"/>
              </a:spcBef>
              <a:spcAft>
                <a:spcPts val="0"/>
              </a:spcAft>
              <a:buClr>
                <a:srgbClr val="C00000"/>
              </a:buClr>
              <a:buSzPct val="75000"/>
              <a:buFont typeface="Arial"/>
              <a:buChar char="•"/>
            </a:pPr>
            <a:r>
              <a:rPr b="0" baseline="0" i="0" lang="en-US" sz="1600" u="sng" cap="none" strike="noStrike">
                <a:solidFill>
                  <a:srgbClr val="363534"/>
                </a:solidFill>
                <a:latin typeface="Arial"/>
                <a:ea typeface="Arial"/>
                <a:cs typeface="Arial"/>
                <a:sym typeface="Arial"/>
              </a:rPr>
              <a:t>Dunning Letter 2 Generation</a:t>
            </a:r>
            <a:r>
              <a:rPr b="0" baseline="0" i="0" lang="en-US" sz="1600" u="none" cap="none" strike="noStrike">
                <a:solidFill>
                  <a:srgbClr val="363534"/>
                </a:solidFill>
                <a:latin typeface="Arial"/>
                <a:ea typeface="Arial"/>
                <a:cs typeface="Arial"/>
                <a:sym typeface="Arial"/>
              </a:rPr>
              <a:t> (ARDUNNING):</a:t>
            </a:r>
          </a:p>
          <a:p>
            <a:pPr indent="-171450" lvl="3" marL="120015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Creates 2</a:t>
            </a:r>
            <a:r>
              <a:rPr b="0" baseline="30000" i="0" lang="en-US" sz="1600" u="none" cap="none" strike="noStrike">
                <a:solidFill>
                  <a:srgbClr val="363534"/>
                </a:solidFill>
                <a:latin typeface="Arial"/>
                <a:ea typeface="Arial"/>
                <a:cs typeface="Arial"/>
                <a:sym typeface="Arial"/>
              </a:rPr>
              <a:t>nd</a:t>
            </a:r>
            <a:r>
              <a:rPr b="0" baseline="0" i="0" lang="en-US" sz="1600" u="none" cap="none" strike="noStrike">
                <a:solidFill>
                  <a:srgbClr val="363534"/>
                </a:solidFill>
                <a:latin typeface="Arial"/>
                <a:ea typeface="Arial"/>
                <a:cs typeface="Arial"/>
                <a:sym typeface="Arial"/>
              </a:rPr>
              <a:t> </a:t>
            </a:r>
            <a:r>
              <a:rPr b="0" baseline="0" i="0" lang="en-US" sz="1600" u="sng" cap="none" strike="noStrike">
                <a:solidFill>
                  <a:srgbClr val="363534"/>
                </a:solidFill>
                <a:latin typeface="Arial"/>
                <a:ea typeface="Arial"/>
                <a:cs typeface="Arial"/>
                <a:sym typeface="Arial"/>
              </a:rPr>
              <a:t>Dunning</a:t>
            </a:r>
            <a:r>
              <a:rPr b="0" baseline="0" i="0" lang="en-US" sz="1600" u="none" cap="none" strike="noStrike">
                <a:solidFill>
                  <a:srgbClr val="363534"/>
                </a:solidFill>
                <a:latin typeface="Arial"/>
                <a:ea typeface="Arial"/>
                <a:cs typeface="Arial"/>
                <a:sym typeface="Arial"/>
              </a:rPr>
              <a:t> Letter documenting outstanding charges</a:t>
            </a:r>
          </a:p>
          <a:p>
            <a:pPr indent="-171450" lvl="4" marL="147955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Represents 3</a:t>
            </a:r>
            <a:r>
              <a:rPr b="0" baseline="30000" i="0" lang="en-US" sz="1600" u="none" cap="none" strike="noStrike">
                <a:solidFill>
                  <a:srgbClr val="363534"/>
                </a:solidFill>
                <a:latin typeface="Arial"/>
                <a:ea typeface="Arial"/>
                <a:cs typeface="Arial"/>
                <a:sym typeface="Arial"/>
              </a:rPr>
              <a:t>rd</a:t>
            </a:r>
            <a:r>
              <a:rPr b="0" baseline="0" i="0" lang="en-US" sz="1600" u="none" cap="none" strike="noStrike">
                <a:solidFill>
                  <a:srgbClr val="363534"/>
                </a:solidFill>
                <a:latin typeface="Arial"/>
                <a:ea typeface="Arial"/>
                <a:cs typeface="Arial"/>
                <a:sym typeface="Arial"/>
              </a:rPr>
              <a:t> letter sent to debtor</a:t>
            </a:r>
          </a:p>
          <a:p>
            <a:pPr indent="-200818" lvl="0" marL="231775" marR="0" rtl="0" algn="l">
              <a:lnSpc>
                <a:spcPct val="80000"/>
              </a:lnSpc>
              <a:spcBef>
                <a:spcPts val="7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423" name="Shape 24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24" name="Shape 242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9" name="Shape 2429"/>
        <p:cNvGrpSpPr/>
        <p:nvPr/>
      </p:nvGrpSpPr>
      <p:grpSpPr>
        <a:xfrm>
          <a:off x="0" y="0"/>
          <a:ext cx="0" cy="0"/>
          <a:chOff x="0" y="0"/>
          <a:chExt cx="0" cy="0"/>
        </a:xfrm>
      </p:grpSpPr>
      <p:sp>
        <p:nvSpPr>
          <p:cNvPr id="2430" name="Shape 243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a:t>
            </a:r>
          </a:p>
        </p:txBody>
      </p:sp>
      <p:sp>
        <p:nvSpPr>
          <p:cNvPr id="2431" name="Shape 2431"/>
          <p:cNvSpPr txBox="1"/>
          <p:nvPr>
            <p:ph idx="1" type="body"/>
          </p:nvPr>
        </p:nvSpPr>
        <p:spPr>
          <a:xfrm>
            <a:off x="541922" y="1292332"/>
            <a:ext cx="8229600" cy="4525961"/>
          </a:xfrm>
          <a:prstGeom prst="rect">
            <a:avLst/>
          </a:prstGeom>
          <a:noFill/>
          <a:ln>
            <a:noFill/>
          </a:ln>
        </p:spPr>
        <p:txBody>
          <a:bodyPr anchorCtr="0" anchor="t" bIns="45700" lIns="91425" rIns="91425" tIns="45700">
            <a:noAutofit/>
          </a:bodyPr>
          <a:lstStyle/>
          <a:p>
            <a:pPr indent="-171450" lvl="0" marL="171450" marR="0" rtl="0" algn="l">
              <a:lnSpc>
                <a:spcPct val="120000"/>
              </a:lnSpc>
              <a:spcBef>
                <a:spcPts val="0"/>
              </a:spcBef>
              <a:spcAft>
                <a:spcPts val="0"/>
              </a:spcAft>
              <a:buClr>
                <a:srgbClr val="C00000"/>
              </a:buClr>
              <a:buSzPct val="75000"/>
              <a:buFont typeface="Arial"/>
              <a:buChar char="•"/>
            </a:pPr>
            <a:r>
              <a:rPr b="0" baseline="0" i="1" lang="en-US" sz="1600" u="none" cap="none" strike="noStrike">
                <a:solidFill>
                  <a:srgbClr val="363534"/>
                </a:solidFill>
                <a:latin typeface="Arial"/>
                <a:ea typeface="Arial"/>
                <a:cs typeface="Arial"/>
                <a:sym typeface="Arial"/>
              </a:rPr>
              <a:t>Note: There are often </a:t>
            </a:r>
            <a:r>
              <a:rPr b="0" baseline="0" i="1" lang="en-US" sz="1600" u="sng" cap="none" strike="noStrike">
                <a:solidFill>
                  <a:srgbClr val="363534"/>
                </a:solidFill>
                <a:latin typeface="Arial"/>
                <a:ea typeface="Arial"/>
                <a:cs typeface="Arial"/>
                <a:sym typeface="Arial"/>
              </a:rPr>
              <a:t>lag days</a:t>
            </a:r>
            <a:r>
              <a:rPr b="0" baseline="0" i="1" lang="en-US" sz="1600" u="none" cap="none" strike="noStrike">
                <a:solidFill>
                  <a:srgbClr val="363534"/>
                </a:solidFill>
                <a:latin typeface="Arial"/>
                <a:ea typeface="Arial"/>
                <a:cs typeface="Arial"/>
                <a:sym typeface="Arial"/>
              </a:rPr>
              <a:t> in the timeline due to the Tivoli schedule established to execute the overdue batch jobs.</a:t>
            </a:r>
          </a:p>
          <a:p>
            <a:pPr indent="-177800" lvl="1" marL="508000" marR="0" rtl="0" algn="l">
              <a:lnSpc>
                <a:spcPct val="120000"/>
              </a:lnSpc>
              <a:spcBef>
                <a:spcPts val="12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After 90 days</a:t>
            </a:r>
            <a:r>
              <a:rPr b="0" baseline="0" i="0" lang="en-US" sz="1600" u="none" cap="none" strike="noStrike">
                <a:solidFill>
                  <a:schemeClr val="dk1"/>
                </a:solidFill>
                <a:latin typeface="Arial"/>
                <a:ea typeface="Arial"/>
                <a:cs typeface="Arial"/>
                <a:sym typeface="Arial"/>
              </a:rPr>
              <a:t>: AROVERDUE/Treasury Referral </a:t>
            </a:r>
          </a:p>
          <a:p>
            <a:pPr indent="-180975" lvl="2" marL="854075" marR="0" rtl="0" algn="l">
              <a:lnSpc>
                <a:spcPct val="120000"/>
              </a:lnSpc>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After multiple attempts to collect, GSA “refers” the debt </a:t>
            </a:r>
            <a:r>
              <a:rPr b="0" baseline="0" i="0" lang="en-US" sz="1600" u="sng" cap="none" strike="noStrike">
                <a:solidFill>
                  <a:schemeClr val="dk1"/>
                </a:solidFill>
                <a:latin typeface="Arial"/>
                <a:ea typeface="Arial"/>
                <a:cs typeface="Arial"/>
                <a:sym typeface="Arial"/>
              </a:rPr>
              <a:t>to Treasury for collection</a:t>
            </a:r>
            <a:r>
              <a:rPr b="0" baseline="0" i="0" lang="en-US" sz="1600" u="none" cap="none" strike="noStrike">
                <a:solidFill>
                  <a:schemeClr val="dk1"/>
                </a:solidFill>
                <a:latin typeface="Arial"/>
                <a:ea typeface="Arial"/>
                <a:cs typeface="Arial"/>
                <a:sym typeface="Arial"/>
              </a:rPr>
              <a:t> </a:t>
            </a: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432" name="Shape 243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433" name="Shape 243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8" name="Shape 2438"/>
        <p:cNvGrpSpPr/>
        <p:nvPr/>
      </p:nvGrpSpPr>
      <p:grpSpPr>
        <a:xfrm>
          <a:off x="0" y="0"/>
          <a:ext cx="0" cy="0"/>
          <a:chOff x="0" y="0"/>
          <a:chExt cx="0" cy="0"/>
        </a:xfrm>
      </p:grpSpPr>
      <p:sp>
        <p:nvSpPr>
          <p:cNvPr id="2439" name="Shape 243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40" name="Shape 2440"/>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2441" name="Shape 2441"/>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7 GSA Program Office timeline </a:t>
            </a:r>
          </a:p>
        </p:txBody>
      </p:sp>
      <p:sp>
        <p:nvSpPr>
          <p:cNvPr id="2442" name="Shape 24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443" name="Shape 2443"/>
          <p:cNvGrpSpPr/>
          <p:nvPr/>
        </p:nvGrpSpPr>
        <p:grpSpPr>
          <a:xfrm>
            <a:off x="1258549" y="1643110"/>
            <a:ext cx="6491176" cy="4858433"/>
            <a:chOff x="685800" y="731102"/>
            <a:chExt cx="7772400" cy="5593496"/>
          </a:xfrm>
        </p:grpSpPr>
        <p:sp>
          <p:nvSpPr>
            <p:cNvPr id="2444" name="Shape 2444"/>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45" name="Shape 2445"/>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46" name="Shape 2446"/>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47" name="Shape 2447"/>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2448" name="Shape 2448"/>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2449" name="Shape 2449"/>
            <p:cNvSpPr txBox="1"/>
            <p:nvPr/>
          </p:nvSpPr>
          <p:spPr>
            <a:xfrm>
              <a:off x="1243483" y="1143725"/>
              <a:ext cx="1371599" cy="8149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Pegasys</a:t>
              </a:r>
            </a:p>
          </p:txBody>
        </p:sp>
        <p:cxnSp>
          <p:nvCxnSpPr>
            <p:cNvPr id="2450" name="Shape 2450"/>
            <p:cNvCxnSpPr>
              <a:endCxn id="2449" idx="2"/>
            </p:cNvCxnSpPr>
            <p:nvPr/>
          </p:nvCxnSpPr>
          <p:spPr>
            <a:xfrm rot="10800000">
              <a:off x="1929283" y="1958711"/>
              <a:ext cx="0" cy="106800"/>
            </a:xfrm>
            <a:prstGeom prst="straightConnector1">
              <a:avLst/>
            </a:prstGeom>
            <a:noFill/>
            <a:ln cap="flat" cmpd="sng" w="9525">
              <a:solidFill>
                <a:srgbClr val="B5DADD"/>
              </a:solidFill>
              <a:prstDash val="solid"/>
              <a:round/>
              <a:headEnd len="med" w="med" type="none"/>
              <a:tailEnd len="med" w="med" type="none"/>
            </a:ln>
          </p:spPr>
        </p:cxnSp>
        <p:sp>
          <p:nvSpPr>
            <p:cNvPr id="2451" name="Shape 2451"/>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52" name="Shape 2452"/>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2453" name="Shape 2453"/>
            <p:cNvSpPr txBox="1"/>
            <p:nvPr/>
          </p:nvSpPr>
          <p:spPr>
            <a:xfrm>
              <a:off x="1219200" y="289003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R7</a:t>
              </a:r>
            </a:p>
          </p:txBody>
        </p:sp>
        <p:cxnSp>
          <p:nvCxnSpPr>
            <p:cNvPr id="2454" name="Shape 2454"/>
            <p:cNvCxnSpPr>
              <a:stCxn id="2455"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2456" name="Shape 2456"/>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2457" name="Shape 2457"/>
            <p:cNvSpPr/>
            <p:nvPr/>
          </p:nvSpPr>
          <p:spPr>
            <a:xfrm>
              <a:off x="3581400" y="49530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55" name="Shape 2455"/>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2458" name="Shape 2458"/>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2459" name="Shape 2459"/>
            <p:cNvCxnSpPr>
              <a:stCxn id="2458" idx="0"/>
              <a:endCxn id="2455"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2460" name="Shape 2460"/>
            <p:cNvCxnSpPr>
              <a:stCxn id="2461"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2461" name="Shape 2461"/>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2462" name="Shape 2462"/>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First Dunning Generated in Peg </a:t>
              </a:r>
            </a:p>
          </p:txBody>
        </p:sp>
        <p:cxnSp>
          <p:nvCxnSpPr>
            <p:cNvPr id="2463" name="Shape 2463"/>
            <p:cNvCxnSpPr>
              <a:endCxn id="2461"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2464" name="Shape 2464"/>
            <p:cNvCxnSpPr>
              <a:endCxn id="2453" idx="2"/>
            </p:cNvCxnSpPr>
            <p:nvPr/>
          </p:nvCxnSpPr>
          <p:spPr>
            <a:xfrm rot="10800000">
              <a:off x="1904999" y="3527850"/>
              <a:ext cx="0" cy="434400"/>
            </a:xfrm>
            <a:prstGeom prst="straightConnector1">
              <a:avLst/>
            </a:prstGeom>
            <a:noFill/>
            <a:ln cap="flat" cmpd="sng" w="9525">
              <a:solidFill>
                <a:srgbClr val="B5DADD"/>
              </a:solidFill>
              <a:prstDash val="solid"/>
              <a:round/>
              <a:headEnd len="med" w="med" type="none"/>
              <a:tailEnd len="med" w="med" type="none"/>
            </a:ln>
          </p:spPr>
        </p:cxnSp>
        <p:cxnSp>
          <p:nvCxnSpPr>
            <p:cNvPr id="2465" name="Shape 2465"/>
            <p:cNvCxnSpPr>
              <a:stCxn id="2453" idx="0"/>
            </p:cNvCxnSpPr>
            <p:nvPr/>
          </p:nvCxnSpPr>
          <p:spPr>
            <a:xfrm rot="10800000">
              <a:off x="1904999" y="2602334"/>
              <a:ext cx="0" cy="287700"/>
            </a:xfrm>
            <a:prstGeom prst="straightConnector1">
              <a:avLst/>
            </a:prstGeom>
            <a:noFill/>
            <a:ln cap="flat" cmpd="sng" w="9525">
              <a:solidFill>
                <a:srgbClr val="B5DADD"/>
              </a:solidFill>
              <a:prstDash val="solid"/>
              <a:round/>
              <a:headEnd len="med" w="med" type="none"/>
              <a:tailEnd len="med" w="med" type="none"/>
            </a:ln>
          </p:spPr>
        </p:cxnSp>
        <p:cxnSp>
          <p:nvCxnSpPr>
            <p:cNvPr id="2466" name="Shape 2466"/>
            <p:cNvCxnSpPr>
              <a:endCxn id="2462"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2467" name="Shape 2467"/>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68" name="Shape 2468"/>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grpSp>
    </p:spTree>
  </p:cSld>
  <p:clrMapOvr>
    <a:masterClrMapping/>
  </p:clrMapOvr>
  <p:transition spd="slow">
    <p:cut/>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3" name="Shape 2473"/>
        <p:cNvGrpSpPr/>
        <p:nvPr/>
      </p:nvGrpSpPr>
      <p:grpSpPr>
        <a:xfrm>
          <a:off x="0" y="0"/>
          <a:ext cx="0" cy="0"/>
          <a:chOff x="0" y="0"/>
          <a:chExt cx="0" cy="0"/>
        </a:xfrm>
      </p:grpSpPr>
      <p:sp>
        <p:nvSpPr>
          <p:cNvPr id="2474" name="Shape 24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75" name="Shape 2475"/>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Dunning – Region 7 Manual Entry (Cont.)</a:t>
            </a:r>
          </a:p>
        </p:txBody>
      </p:sp>
      <p:sp>
        <p:nvSpPr>
          <p:cNvPr id="2476" name="Shape 2476"/>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7 PRG Program Office timeline </a:t>
            </a:r>
          </a:p>
        </p:txBody>
      </p:sp>
      <p:sp>
        <p:nvSpPr>
          <p:cNvPr id="2477" name="Shape 24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478" name="Shape 2478"/>
          <p:cNvGrpSpPr/>
          <p:nvPr/>
        </p:nvGrpSpPr>
        <p:grpSpPr>
          <a:xfrm>
            <a:off x="739999" y="1650358"/>
            <a:ext cx="7117961" cy="4858433"/>
            <a:chOff x="530986" y="1566643"/>
            <a:chExt cx="7117961" cy="4858433"/>
          </a:xfrm>
        </p:grpSpPr>
        <p:grpSp>
          <p:nvGrpSpPr>
            <p:cNvPr id="2479" name="Shape 2479"/>
            <p:cNvGrpSpPr/>
            <p:nvPr/>
          </p:nvGrpSpPr>
          <p:grpSpPr>
            <a:xfrm>
              <a:off x="530986" y="1566643"/>
              <a:ext cx="7117961" cy="4858433"/>
              <a:chOff x="685800" y="731102"/>
              <a:chExt cx="7772400" cy="5593496"/>
            </a:xfrm>
          </p:grpSpPr>
          <p:cxnSp>
            <p:nvCxnSpPr>
              <p:cNvPr id="2480" name="Shape 2480"/>
              <p:cNvCxnSpPr>
                <a:stCxn id="2481" idx="0"/>
              </p:cNvCxnSpPr>
              <p:nvPr/>
            </p:nvCxnSpPr>
            <p:spPr>
              <a:xfrm rot="10800000">
                <a:off x="4890448" y="2478916"/>
                <a:ext cx="0" cy="1638600"/>
              </a:xfrm>
              <a:prstGeom prst="straightConnector1">
                <a:avLst/>
              </a:prstGeom>
              <a:noFill/>
              <a:ln cap="flat" cmpd="sng" w="9525">
                <a:solidFill>
                  <a:srgbClr val="B5DADD"/>
                </a:solidFill>
                <a:prstDash val="solid"/>
                <a:round/>
                <a:headEnd len="med" w="med" type="none"/>
                <a:tailEnd len="med" w="med" type="none"/>
              </a:ln>
            </p:spPr>
          </p:cxnSp>
          <p:cxnSp>
            <p:nvCxnSpPr>
              <p:cNvPr id="2482" name="Shape 2482"/>
              <p:cNvCxnSpPr>
                <a:endCxn id="2483" idx="2"/>
              </p:cNvCxnSpPr>
              <p:nvPr/>
            </p:nvCxnSpPr>
            <p:spPr>
              <a:xfrm rot="10800000">
                <a:off x="3673240" y="3349739"/>
                <a:ext cx="6300" cy="386100"/>
              </a:xfrm>
              <a:prstGeom prst="straightConnector1">
                <a:avLst/>
              </a:prstGeom>
              <a:noFill/>
              <a:ln cap="flat" cmpd="sng" w="9525">
                <a:solidFill>
                  <a:srgbClr val="B5DADD"/>
                </a:solidFill>
                <a:prstDash val="solid"/>
                <a:round/>
                <a:headEnd len="med" w="med" type="none"/>
                <a:tailEnd len="med" w="med" type="none"/>
              </a:ln>
            </p:spPr>
          </p:cxnSp>
          <p:sp>
            <p:nvSpPr>
              <p:cNvPr id="2484" name="Shape 2484"/>
              <p:cNvSpPr/>
              <p:nvPr/>
            </p:nvSpPr>
            <p:spPr>
              <a:xfrm>
                <a:off x="3679348" y="3659939"/>
                <a:ext cx="892650" cy="169827"/>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85" name="Shape 2485"/>
              <p:cNvSpPr/>
              <p:nvPr/>
            </p:nvSpPr>
            <p:spPr>
              <a:xfrm>
                <a:off x="1229946" y="2032972"/>
                <a:ext cx="1225050" cy="547895"/>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86" name="Shape 2486"/>
              <p:cNvSpPr txBox="1"/>
              <p:nvPr/>
            </p:nvSpPr>
            <p:spPr>
              <a:xfrm>
                <a:off x="1298480" y="2127475"/>
                <a:ext cx="1063720"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2487" name="Shape 2487"/>
              <p:cNvSpPr txBox="1"/>
              <p:nvPr/>
            </p:nvSpPr>
            <p:spPr>
              <a:xfrm>
                <a:off x="2519358" y="2127476"/>
                <a:ext cx="1069454"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2488" name="Shape 2488"/>
              <p:cNvSpPr txBox="1"/>
              <p:nvPr/>
            </p:nvSpPr>
            <p:spPr>
              <a:xfrm>
                <a:off x="3744971" y="2120598"/>
                <a:ext cx="1055257" cy="42521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2489" name="Shape 2489"/>
              <p:cNvSpPr txBox="1"/>
              <p:nvPr/>
            </p:nvSpPr>
            <p:spPr>
              <a:xfrm>
                <a:off x="729243" y="2974193"/>
                <a:ext cx="1001408"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R7</a:t>
                </a:r>
              </a:p>
            </p:txBody>
          </p:sp>
          <p:sp>
            <p:nvSpPr>
              <p:cNvPr id="2490" name="Shape 2490"/>
              <p:cNvSpPr/>
              <p:nvPr/>
            </p:nvSpPr>
            <p:spPr>
              <a:xfrm>
                <a:off x="4890448" y="5222521"/>
                <a:ext cx="1023470" cy="152401"/>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91" name="Shape 2491"/>
              <p:cNvSpPr txBox="1"/>
              <p:nvPr/>
            </p:nvSpPr>
            <p:spPr>
              <a:xfrm>
                <a:off x="5415044" y="497981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8/1 IP&amp;A Assessed 7/1–7/31 in Peg </a:t>
                </a:r>
              </a:p>
            </p:txBody>
          </p:sp>
          <p:cxnSp>
            <p:nvCxnSpPr>
              <p:cNvPr id="2492" name="Shape 2492"/>
              <p:cNvCxnSpPr>
                <a:endCxn id="2491" idx="2"/>
              </p:cNvCxnSpPr>
              <p:nvPr/>
            </p:nvCxnSpPr>
            <p:spPr>
              <a:xfrm rot="10800000">
                <a:off x="6100844" y="5617630"/>
                <a:ext cx="0" cy="49800"/>
              </a:xfrm>
              <a:prstGeom prst="straightConnector1">
                <a:avLst/>
              </a:prstGeom>
              <a:noFill/>
              <a:ln cap="flat" cmpd="sng" w="9525">
                <a:solidFill>
                  <a:srgbClr val="B5DADD"/>
                </a:solidFill>
                <a:prstDash val="solid"/>
                <a:round/>
                <a:headEnd len="med" w="med" type="none"/>
                <a:tailEnd len="med" w="med" type="none"/>
              </a:ln>
            </p:spPr>
          </p:cxnSp>
          <p:sp>
            <p:nvSpPr>
              <p:cNvPr id="2493" name="Shape 2493"/>
              <p:cNvSpPr txBox="1"/>
              <p:nvPr/>
            </p:nvSpPr>
            <p:spPr>
              <a:xfrm>
                <a:off x="4218262" y="3417073"/>
                <a:ext cx="1335112"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Interest Assessed 6/1 – 6/30 in Peg</a:t>
                </a:r>
              </a:p>
            </p:txBody>
          </p:sp>
          <p:cxnSp>
            <p:nvCxnSpPr>
              <p:cNvPr id="2494" name="Shape 2494"/>
              <p:cNvCxnSpPr>
                <a:stCxn id="2489" idx="0"/>
              </p:cNvCxnSpPr>
              <p:nvPr/>
            </p:nvCxnSpPr>
            <p:spPr>
              <a:xfrm rot="10800000">
                <a:off x="1220347" y="2580893"/>
                <a:ext cx="9600" cy="393300"/>
              </a:xfrm>
              <a:prstGeom prst="straightConnector1">
                <a:avLst/>
              </a:prstGeom>
              <a:noFill/>
              <a:ln cap="flat" cmpd="sng" w="9525">
                <a:solidFill>
                  <a:srgbClr val="B5DADD"/>
                </a:solidFill>
                <a:prstDash val="solid"/>
                <a:round/>
                <a:headEnd len="med" w="med" type="none"/>
                <a:tailEnd len="med" w="med" type="none"/>
              </a:ln>
            </p:spPr>
          </p:cxnSp>
          <p:sp>
            <p:nvSpPr>
              <p:cNvPr id="2495" name="Shape 2495"/>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496" name="Shape 2496"/>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sp>
            <p:nvSpPr>
              <p:cNvPr id="2483" name="Shape 2483"/>
              <p:cNvSpPr txBox="1"/>
              <p:nvPr/>
            </p:nvSpPr>
            <p:spPr>
              <a:xfrm>
                <a:off x="3030660" y="2711923"/>
                <a:ext cx="128515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First Demand Letter Sent from Pegasys</a:t>
                </a:r>
              </a:p>
            </p:txBody>
          </p:sp>
        </p:grpSp>
        <p:grpSp>
          <p:nvGrpSpPr>
            <p:cNvPr id="2497" name="Shape 2497"/>
            <p:cNvGrpSpPr/>
            <p:nvPr/>
          </p:nvGrpSpPr>
          <p:grpSpPr>
            <a:xfrm>
              <a:off x="2151217" y="2697428"/>
              <a:ext cx="4481675" cy="3558408"/>
              <a:chOff x="2151217" y="2697428"/>
              <a:chExt cx="4481675" cy="3558408"/>
            </a:xfrm>
          </p:grpSpPr>
          <p:sp>
            <p:nvSpPr>
              <p:cNvPr id="2498" name="Shape 2498"/>
              <p:cNvSpPr txBox="1"/>
              <p:nvPr/>
            </p:nvSpPr>
            <p:spPr>
              <a:xfrm>
                <a:off x="4454991" y="2773540"/>
                <a:ext cx="960871" cy="36933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July</a:t>
                </a:r>
              </a:p>
            </p:txBody>
          </p:sp>
          <p:sp>
            <p:nvSpPr>
              <p:cNvPr id="2481" name="Shape 2481"/>
              <p:cNvSpPr txBox="1"/>
              <p:nvPr/>
            </p:nvSpPr>
            <p:spPr>
              <a:xfrm>
                <a:off x="3774494" y="4508035"/>
                <a:ext cx="1214215" cy="553997"/>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Second Dunning Generated in Peg </a:t>
                </a:r>
              </a:p>
            </p:txBody>
          </p:sp>
          <p:sp>
            <p:nvSpPr>
              <p:cNvPr id="2499" name="Shape 2499"/>
              <p:cNvSpPr txBox="1"/>
              <p:nvPr/>
            </p:nvSpPr>
            <p:spPr>
              <a:xfrm>
                <a:off x="4862026" y="5855726"/>
                <a:ext cx="1285055" cy="400109"/>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8/1 Third Dunning Generated in Peg </a:t>
                </a:r>
              </a:p>
            </p:txBody>
          </p:sp>
          <p:sp>
            <p:nvSpPr>
              <p:cNvPr id="2500" name="Shape 2500"/>
              <p:cNvSpPr txBox="1"/>
              <p:nvPr/>
            </p:nvSpPr>
            <p:spPr>
              <a:xfrm>
                <a:off x="5573071" y="2779515"/>
                <a:ext cx="1001934" cy="36933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August</a:t>
                </a:r>
              </a:p>
            </p:txBody>
          </p:sp>
          <p:sp>
            <p:nvSpPr>
              <p:cNvPr id="2501" name="Shape 2501"/>
              <p:cNvSpPr/>
              <p:nvPr/>
            </p:nvSpPr>
            <p:spPr>
              <a:xfrm>
                <a:off x="2151217" y="2697428"/>
                <a:ext cx="1115666"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02" name="Shape 2502"/>
              <p:cNvSpPr/>
              <p:nvPr/>
            </p:nvSpPr>
            <p:spPr>
              <a:xfrm>
                <a:off x="3266884" y="2697428"/>
                <a:ext cx="1114717"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03" name="Shape 2503"/>
              <p:cNvSpPr/>
              <p:nvPr/>
            </p:nvSpPr>
            <p:spPr>
              <a:xfrm>
                <a:off x="4381601" y="2697428"/>
                <a:ext cx="1108481"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04" name="Shape 2504"/>
              <p:cNvSpPr/>
              <p:nvPr/>
            </p:nvSpPr>
            <p:spPr>
              <a:xfrm>
                <a:off x="5490083" y="2697428"/>
                <a:ext cx="1142809" cy="475894"/>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cxnSp>
            <p:nvCxnSpPr>
              <p:cNvPr id="2505" name="Shape 2505"/>
              <p:cNvCxnSpPr>
                <a:stCxn id="2483" idx="0"/>
              </p:cNvCxnSpPr>
              <p:nvPr/>
            </p:nvCxnSpPr>
            <p:spPr>
              <a:xfrm rot="10800000">
                <a:off x="3266884" y="3173456"/>
                <a:ext cx="0" cy="113700"/>
              </a:xfrm>
              <a:prstGeom prst="straightConnector1">
                <a:avLst/>
              </a:prstGeom>
              <a:noFill/>
              <a:ln cap="flat" cmpd="sng" w="9525">
                <a:solidFill>
                  <a:srgbClr val="B5DADD"/>
                </a:solidFill>
                <a:prstDash val="solid"/>
                <a:round/>
                <a:headEnd len="med" w="med" type="none"/>
                <a:tailEnd len="med" w="med" type="none"/>
              </a:ln>
            </p:spPr>
          </p:cxnSp>
          <p:cxnSp>
            <p:nvCxnSpPr>
              <p:cNvPr id="2506" name="Shape 2506"/>
              <p:cNvCxnSpPr>
                <a:stCxn id="2491" idx="0"/>
              </p:cNvCxnSpPr>
              <p:nvPr/>
            </p:nvCxnSpPr>
            <p:spPr>
              <a:xfrm rot="10800000">
                <a:off x="5490083" y="3073315"/>
                <a:ext cx="0" cy="2183700"/>
              </a:xfrm>
              <a:prstGeom prst="straightConnector1">
                <a:avLst/>
              </a:prstGeom>
              <a:noFill/>
              <a:ln cap="flat" cmpd="sng" w="9525">
                <a:solidFill>
                  <a:srgbClr val="B5DADD"/>
                </a:solidFill>
                <a:prstDash val="solid"/>
                <a:round/>
                <a:headEnd len="med" w="med" type="none"/>
                <a:tailEnd len="med" w="med" type="none"/>
              </a:ln>
            </p:spPr>
          </p:cxnSp>
        </p:grpSp>
      </p:grpSp>
      <p:cxnSp>
        <p:nvCxnSpPr>
          <p:cNvPr id="2507" name="Shape 2507"/>
          <p:cNvCxnSpPr>
            <a:stCxn id="2490" idx="1"/>
            <a:endCxn id="2481" idx="2"/>
          </p:cNvCxnSpPr>
          <p:nvPr/>
        </p:nvCxnSpPr>
        <p:spPr>
          <a:xfrm rot="10800000">
            <a:off x="4590614" y="5145829"/>
            <a:ext cx="0" cy="471900"/>
          </a:xfrm>
          <a:prstGeom prst="straightConnector1">
            <a:avLst/>
          </a:prstGeom>
          <a:noFill/>
          <a:ln cap="flat" cmpd="sng" w="9525">
            <a:solidFill>
              <a:srgbClr val="B5DADD"/>
            </a:solidFill>
            <a:prstDash val="solid"/>
            <a:round/>
            <a:headEnd len="med" w="med" type="none"/>
            <a:tailEnd len="med" w="med" type="none"/>
          </a:ln>
        </p:spPr>
      </p:cxnSp>
    </p:spTree>
  </p:cSld>
  <p:clrMapOvr>
    <a:masterClrMapping/>
  </p:clrMapOvr>
  <p:transition spd="slow">
    <p:cut/>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2" name="Shape 2512"/>
        <p:cNvGrpSpPr/>
        <p:nvPr/>
      </p:nvGrpSpPr>
      <p:grpSpPr>
        <a:xfrm>
          <a:off x="0" y="0"/>
          <a:ext cx="0" cy="0"/>
          <a:chOff x="0" y="0"/>
          <a:chExt cx="0" cy="0"/>
        </a:xfrm>
      </p:grpSpPr>
      <p:sp>
        <p:nvSpPr>
          <p:cNvPr id="2513" name="Shape 251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14" name="Shape 2514"/>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2515" name="Shape 2515"/>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a:t>
            </a:r>
          </a:p>
        </p:txBody>
      </p:sp>
      <p:sp>
        <p:nvSpPr>
          <p:cNvPr id="2516" name="Shape 251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517" name="Shape 2517"/>
          <p:cNvGrpSpPr/>
          <p:nvPr/>
        </p:nvGrpSpPr>
        <p:grpSpPr>
          <a:xfrm>
            <a:off x="1258549" y="1643110"/>
            <a:ext cx="6491176" cy="4858433"/>
            <a:chOff x="685800" y="731102"/>
            <a:chExt cx="7772400" cy="5593496"/>
          </a:xfrm>
        </p:grpSpPr>
        <p:sp>
          <p:nvSpPr>
            <p:cNvPr id="2518" name="Shape 2518"/>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19" name="Shape 2519"/>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20" name="Shape 2520"/>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21" name="Shape 2521"/>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2522" name="Shape 2522"/>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2523" name="Shape 2523"/>
            <p:cNvSpPr txBox="1"/>
            <p:nvPr/>
          </p:nvSpPr>
          <p:spPr>
            <a:xfrm>
              <a:off x="1240767" y="128852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Peg</a:t>
              </a:r>
            </a:p>
          </p:txBody>
        </p:sp>
        <p:cxnSp>
          <p:nvCxnSpPr>
            <p:cNvPr id="2524" name="Shape 2524"/>
            <p:cNvCxnSpPr>
              <a:endCxn id="2523" idx="2"/>
            </p:cNvCxnSpPr>
            <p:nvPr/>
          </p:nvCxnSpPr>
          <p:spPr>
            <a:xfrm rot="10800000">
              <a:off x="1926567" y="1926340"/>
              <a:ext cx="0" cy="138300"/>
            </a:xfrm>
            <a:prstGeom prst="straightConnector1">
              <a:avLst/>
            </a:prstGeom>
            <a:noFill/>
            <a:ln cap="flat" cmpd="sng" w="9525">
              <a:solidFill>
                <a:srgbClr val="B5DADD"/>
              </a:solidFill>
              <a:prstDash val="solid"/>
              <a:round/>
              <a:headEnd len="med" w="med" type="none"/>
              <a:tailEnd len="med" w="med" type="none"/>
            </a:ln>
          </p:spPr>
        </p:cxnSp>
        <p:sp>
          <p:nvSpPr>
            <p:cNvPr id="2525" name="Shape 2525"/>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26" name="Shape 2526"/>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2527" name="Shape 2527"/>
            <p:cNvSpPr txBox="1"/>
            <p:nvPr/>
          </p:nvSpPr>
          <p:spPr>
            <a:xfrm>
              <a:off x="1227888" y="2847943"/>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Debt Package Sent to R6</a:t>
              </a:r>
            </a:p>
          </p:txBody>
        </p:sp>
        <p:cxnSp>
          <p:nvCxnSpPr>
            <p:cNvPr id="2528" name="Shape 2528"/>
            <p:cNvCxnSpPr>
              <a:stCxn id="2529"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2530" name="Shape 2530"/>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2531" name="Shape 2531"/>
            <p:cNvSpPr/>
            <p:nvPr/>
          </p:nvSpPr>
          <p:spPr>
            <a:xfrm>
              <a:off x="3581400" y="4953000"/>
              <a:ext cx="1676399" cy="160151"/>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29" name="Shape 2529"/>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2532" name="Shape 2532"/>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3</a:t>
              </a:r>
              <a:r>
                <a:rPr b="0" baseline="30000" i="0" lang="en-US" sz="1000" u="none" cap="none" strike="noStrike">
                  <a:solidFill>
                    <a:schemeClr val="dk1"/>
                  </a:solidFill>
                  <a:latin typeface="Arial"/>
                  <a:ea typeface="Arial"/>
                  <a:cs typeface="Arial"/>
                  <a:sym typeface="Arial"/>
                </a:rPr>
                <a:t>rd</a:t>
              </a:r>
              <a:r>
                <a:rPr b="0" baseline="0" i="0" lang="en-US" sz="1000" u="none" cap="none" strike="noStrike">
                  <a:solidFill>
                    <a:schemeClr val="dk1"/>
                  </a:solidFill>
                  <a:latin typeface="Arial"/>
                  <a:ea typeface="Arial"/>
                  <a:cs typeface="Arial"/>
                  <a:sym typeface="Arial"/>
                </a:rPr>
                <a:t> Dunning Generated in Peg </a:t>
              </a:r>
            </a:p>
          </p:txBody>
        </p:sp>
        <p:cxnSp>
          <p:nvCxnSpPr>
            <p:cNvPr id="2533" name="Shape 2533"/>
            <p:cNvCxnSpPr>
              <a:stCxn id="2532" idx="0"/>
              <a:endCxn id="2529"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2534" name="Shape 2534"/>
            <p:cNvCxnSpPr>
              <a:stCxn id="2535"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2535" name="Shape 2535"/>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2536" name="Shape 2536"/>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2537" name="Shape 2537"/>
            <p:cNvCxnSpPr>
              <a:endCxn id="2535"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2538" name="Shape 2538"/>
            <p:cNvCxnSpPr>
              <a:endCxn id="2527" idx="2"/>
            </p:cNvCxnSpPr>
            <p:nvPr/>
          </p:nvCxnSpPr>
          <p:spPr>
            <a:xfrm rot="10800000">
              <a:off x="1913688" y="3485759"/>
              <a:ext cx="0" cy="476700"/>
            </a:xfrm>
            <a:prstGeom prst="straightConnector1">
              <a:avLst/>
            </a:prstGeom>
            <a:noFill/>
            <a:ln cap="flat" cmpd="sng" w="9525">
              <a:solidFill>
                <a:srgbClr val="B5DADD"/>
              </a:solidFill>
              <a:prstDash val="solid"/>
              <a:round/>
              <a:headEnd len="med" w="med" type="none"/>
              <a:tailEnd len="med" w="med" type="none"/>
            </a:ln>
          </p:spPr>
        </p:cxnSp>
        <p:cxnSp>
          <p:nvCxnSpPr>
            <p:cNvPr id="2539" name="Shape 2539"/>
            <p:cNvCxnSpPr>
              <a:stCxn id="2527" idx="0"/>
            </p:cNvCxnSpPr>
            <p:nvPr/>
          </p:nvCxnSpPr>
          <p:spPr>
            <a:xfrm rot="10800000">
              <a:off x="1913688" y="2590543"/>
              <a:ext cx="0" cy="257400"/>
            </a:xfrm>
            <a:prstGeom prst="straightConnector1">
              <a:avLst/>
            </a:prstGeom>
            <a:noFill/>
            <a:ln cap="flat" cmpd="sng" w="9525">
              <a:solidFill>
                <a:srgbClr val="B5DADD"/>
              </a:solidFill>
              <a:prstDash val="solid"/>
              <a:round/>
              <a:headEnd len="med" w="med" type="none"/>
              <a:tailEnd len="med" w="med" type="none"/>
            </a:ln>
          </p:spPr>
        </p:cxnSp>
        <p:cxnSp>
          <p:nvCxnSpPr>
            <p:cNvPr id="2540" name="Shape 2540"/>
            <p:cNvCxnSpPr>
              <a:endCxn id="2536"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2541" name="Shape 2541"/>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42" name="Shape 2542"/>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Non-Program Office Claims</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no lag)</a:t>
              </a:r>
            </a:p>
          </p:txBody>
        </p:sp>
      </p:grpSp>
    </p:spTree>
  </p:cSld>
  <p:clrMapOvr>
    <a:masterClrMapping/>
  </p:clrMapOvr>
  <p:transition spd="slow">
    <p:cut/>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7" name="Shape 2547"/>
        <p:cNvGrpSpPr/>
        <p:nvPr/>
      </p:nvGrpSpPr>
      <p:grpSpPr>
        <a:xfrm>
          <a:off x="0" y="0"/>
          <a:ext cx="0" cy="0"/>
          <a:chOff x="0" y="0"/>
          <a:chExt cx="0" cy="0"/>
        </a:xfrm>
      </p:grpSpPr>
      <p:sp>
        <p:nvSpPr>
          <p:cNvPr id="2548" name="Shape 25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49" name="Shape 2549"/>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2550" name="Shape 2550"/>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 (Cont.)</a:t>
            </a:r>
          </a:p>
        </p:txBody>
      </p:sp>
      <p:sp>
        <p:nvSpPr>
          <p:cNvPr id="2551" name="Shape 255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552" name="Shape 2552"/>
          <p:cNvGrpSpPr/>
          <p:nvPr/>
        </p:nvGrpSpPr>
        <p:grpSpPr>
          <a:xfrm>
            <a:off x="1258549" y="1643110"/>
            <a:ext cx="6491176" cy="4858433"/>
            <a:chOff x="685800" y="731102"/>
            <a:chExt cx="7772400" cy="5593496"/>
          </a:xfrm>
        </p:grpSpPr>
        <p:sp>
          <p:nvSpPr>
            <p:cNvPr id="2553" name="Shape 2553"/>
            <p:cNvSpPr/>
            <p:nvPr/>
          </p:nvSpPr>
          <p:spPr>
            <a:xfrm>
              <a:off x="1913689" y="3655367"/>
              <a:ext cx="1969492" cy="151455"/>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54" name="Shape 2554"/>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55" name="Shape 2555"/>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56" name="Shape 2556"/>
            <p:cNvSpPr txBox="1"/>
            <p:nvPr/>
          </p:nvSpPr>
          <p:spPr>
            <a:xfrm>
              <a:off x="2054382"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2557" name="Shape 2557"/>
            <p:cNvSpPr txBox="1"/>
            <p:nvPr/>
          </p:nvSpPr>
          <p:spPr>
            <a:xfrm>
              <a:off x="3733800" y="2140802"/>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2558" name="Shape 2558"/>
            <p:cNvSpPr txBox="1"/>
            <p:nvPr/>
          </p:nvSpPr>
          <p:spPr>
            <a:xfrm>
              <a:off x="1219200" y="1143000"/>
              <a:ext cx="1371599" cy="8149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Program Office</a:t>
              </a:r>
            </a:p>
          </p:txBody>
        </p:sp>
        <p:cxnSp>
          <p:nvCxnSpPr>
            <p:cNvPr id="2559" name="Shape 2559"/>
            <p:cNvCxnSpPr>
              <a:endCxn id="2558" idx="2"/>
            </p:cNvCxnSpPr>
            <p:nvPr/>
          </p:nvCxnSpPr>
          <p:spPr>
            <a:xfrm rot="10800000">
              <a:off x="1904999" y="1957986"/>
              <a:ext cx="0" cy="106800"/>
            </a:xfrm>
            <a:prstGeom prst="straightConnector1">
              <a:avLst/>
            </a:prstGeom>
            <a:noFill/>
            <a:ln cap="flat" cmpd="sng" w="9525">
              <a:solidFill>
                <a:srgbClr val="B5DADD"/>
              </a:solidFill>
              <a:prstDash val="solid"/>
              <a:round/>
              <a:headEnd len="med" w="med" type="none"/>
              <a:tailEnd len="med" w="med" type="none"/>
            </a:ln>
          </p:spPr>
        </p:cxnSp>
        <p:sp>
          <p:nvSpPr>
            <p:cNvPr id="2560" name="Shape 2560"/>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61" name="Shape 2561"/>
            <p:cNvSpPr txBox="1"/>
            <p:nvPr/>
          </p:nvSpPr>
          <p:spPr>
            <a:xfrm>
              <a:off x="5410200" y="2140801"/>
              <a:ext cx="1371599" cy="381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2562" name="Shape 2562"/>
            <p:cNvSpPr txBox="1"/>
            <p:nvPr/>
          </p:nvSpPr>
          <p:spPr>
            <a:xfrm>
              <a:off x="1435254" y="289003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4/5 Debt Package Sent to R6</a:t>
              </a:r>
            </a:p>
          </p:txBody>
        </p:sp>
        <p:cxnSp>
          <p:nvCxnSpPr>
            <p:cNvPr id="2563" name="Shape 2563"/>
            <p:cNvCxnSpPr>
              <a:stCxn id="2564" idx="0"/>
            </p:cNvCxnSpPr>
            <p:nvPr/>
          </p:nvCxnSpPr>
          <p:spPr>
            <a:xfrm rot="10800000">
              <a:off x="5257801" y="2602444"/>
              <a:ext cx="0" cy="2191800"/>
            </a:xfrm>
            <a:prstGeom prst="straightConnector1">
              <a:avLst/>
            </a:prstGeom>
            <a:noFill/>
            <a:ln cap="flat" cmpd="sng" w="9525">
              <a:solidFill>
                <a:srgbClr val="B5DADD"/>
              </a:solidFill>
              <a:prstDash val="solid"/>
              <a:round/>
              <a:headEnd len="med" w="med" type="none"/>
              <a:tailEnd len="med" w="med" type="none"/>
            </a:ln>
          </p:spPr>
        </p:cxnSp>
        <p:cxnSp>
          <p:nvCxnSpPr>
            <p:cNvPr id="2565" name="Shape 2565"/>
            <p:cNvCxnSpPr/>
            <p:nvPr/>
          </p:nvCxnSpPr>
          <p:spPr>
            <a:xfrm rot="10800000">
              <a:off x="3581400" y="2602467"/>
              <a:ext cx="0" cy="224134"/>
            </a:xfrm>
            <a:prstGeom prst="straightConnector1">
              <a:avLst/>
            </a:prstGeom>
            <a:noFill/>
            <a:ln cap="flat" cmpd="sng" w="9525">
              <a:solidFill>
                <a:srgbClr val="B5DADD"/>
              </a:solidFill>
              <a:prstDash val="solid"/>
              <a:round/>
              <a:headEnd len="med" w="med" type="none"/>
              <a:tailEnd len="med" w="med" type="none"/>
            </a:ln>
          </p:spPr>
        </p:cxnSp>
        <p:sp>
          <p:nvSpPr>
            <p:cNvPr id="2566" name="Shape 2566"/>
            <p:cNvSpPr/>
            <p:nvPr/>
          </p:nvSpPr>
          <p:spPr>
            <a:xfrm>
              <a:off x="3581400" y="49530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64" name="Shape 2564"/>
            <p:cNvSpPr txBox="1"/>
            <p:nvPr/>
          </p:nvSpPr>
          <p:spPr>
            <a:xfrm>
              <a:off x="4572001" y="4794244"/>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5/1–5/31 in Peg </a:t>
              </a:r>
            </a:p>
          </p:txBody>
        </p:sp>
        <p:sp>
          <p:nvSpPr>
            <p:cNvPr id="2567" name="Shape 2567"/>
            <p:cNvSpPr txBox="1"/>
            <p:nvPr/>
          </p:nvSpPr>
          <p:spPr>
            <a:xfrm>
              <a:off x="4572001" y="54819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cxnSp>
          <p:nvCxnSpPr>
            <p:cNvPr id="2568" name="Shape 2568"/>
            <p:cNvCxnSpPr>
              <a:stCxn id="2567" idx="0"/>
              <a:endCxn id="2564" idx="2"/>
            </p:cNvCxnSpPr>
            <p:nvPr/>
          </p:nvCxnSpPr>
          <p:spPr>
            <a:xfrm rot="10800000">
              <a:off x="5257801" y="5432135"/>
              <a:ext cx="0" cy="49800"/>
            </a:xfrm>
            <a:prstGeom prst="straightConnector1">
              <a:avLst/>
            </a:prstGeom>
            <a:noFill/>
            <a:ln cap="flat" cmpd="sng" w="9525">
              <a:solidFill>
                <a:srgbClr val="B5DADD"/>
              </a:solidFill>
              <a:prstDash val="solid"/>
              <a:round/>
              <a:headEnd len="med" w="med" type="none"/>
              <a:tailEnd len="med" w="med" type="none"/>
            </a:ln>
          </p:spPr>
        </p:cxnSp>
        <p:cxnSp>
          <p:nvCxnSpPr>
            <p:cNvPr id="2569" name="Shape 2569"/>
            <p:cNvCxnSpPr>
              <a:stCxn id="2570" idx="0"/>
            </p:cNvCxnSpPr>
            <p:nvPr/>
          </p:nvCxnSpPr>
          <p:spPr>
            <a:xfrm rot="10800000">
              <a:off x="3581399" y="2590535"/>
              <a:ext cx="0" cy="910200"/>
            </a:xfrm>
            <a:prstGeom prst="straightConnector1">
              <a:avLst/>
            </a:prstGeom>
            <a:noFill/>
            <a:ln cap="flat" cmpd="sng" w="9525">
              <a:solidFill>
                <a:srgbClr val="B5DADD"/>
              </a:solidFill>
              <a:prstDash val="solid"/>
              <a:round/>
              <a:headEnd len="med" w="med" type="none"/>
              <a:tailEnd len="med" w="med" type="none"/>
            </a:ln>
          </p:spPr>
        </p:cxnSp>
        <p:sp>
          <p:nvSpPr>
            <p:cNvPr id="2570" name="Shape 2570"/>
            <p:cNvSpPr txBox="1"/>
            <p:nvPr/>
          </p:nvSpPr>
          <p:spPr>
            <a:xfrm>
              <a:off x="2895600" y="3500735"/>
              <a:ext cx="1371599" cy="637815"/>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Interest Assessed 4/1 – 4/30 in Peg</a:t>
              </a:r>
            </a:p>
          </p:txBody>
        </p:sp>
        <p:sp>
          <p:nvSpPr>
            <p:cNvPr id="2571" name="Shape 2571"/>
            <p:cNvSpPr txBox="1"/>
            <p:nvPr/>
          </p:nvSpPr>
          <p:spPr>
            <a:xfrm>
              <a:off x="2895600" y="4186535"/>
              <a:ext cx="1371599" cy="637815"/>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First Dunning Generated in Peg </a:t>
              </a:r>
            </a:p>
          </p:txBody>
        </p:sp>
        <p:cxnSp>
          <p:nvCxnSpPr>
            <p:cNvPr id="2572" name="Shape 2572"/>
            <p:cNvCxnSpPr>
              <a:endCxn id="2570" idx="2"/>
            </p:cNvCxnSpPr>
            <p:nvPr/>
          </p:nvCxnSpPr>
          <p:spPr>
            <a:xfrm rot="10800000">
              <a:off x="3581399" y="4138551"/>
              <a:ext cx="0" cy="48000"/>
            </a:xfrm>
            <a:prstGeom prst="straightConnector1">
              <a:avLst/>
            </a:prstGeom>
            <a:noFill/>
            <a:ln cap="flat" cmpd="sng" w="9525">
              <a:solidFill>
                <a:srgbClr val="B5DADD"/>
              </a:solidFill>
              <a:prstDash val="solid"/>
              <a:round/>
              <a:headEnd len="med" w="med" type="none"/>
              <a:tailEnd len="med" w="med" type="none"/>
            </a:ln>
          </p:spPr>
        </p:cxnSp>
        <p:cxnSp>
          <p:nvCxnSpPr>
            <p:cNvPr id="2573" name="Shape 2573"/>
            <p:cNvCxnSpPr/>
            <p:nvPr/>
          </p:nvCxnSpPr>
          <p:spPr>
            <a:xfrm flipH="1" rot="10800000">
              <a:off x="1913686" y="3527850"/>
              <a:ext cx="1" cy="434550"/>
            </a:xfrm>
            <a:prstGeom prst="straightConnector1">
              <a:avLst/>
            </a:prstGeom>
            <a:noFill/>
            <a:ln cap="flat" cmpd="sng" w="9525">
              <a:solidFill>
                <a:srgbClr val="B5DADD"/>
              </a:solidFill>
              <a:prstDash val="solid"/>
              <a:round/>
              <a:headEnd len="med" w="med" type="none"/>
              <a:tailEnd len="med" w="med" type="none"/>
            </a:ln>
          </p:spPr>
        </p:cxnSp>
        <p:cxnSp>
          <p:nvCxnSpPr>
            <p:cNvPr id="2574" name="Shape 2574"/>
            <p:cNvCxnSpPr/>
            <p:nvPr/>
          </p:nvCxnSpPr>
          <p:spPr>
            <a:xfrm rot="10800000">
              <a:off x="1913690" y="2590800"/>
              <a:ext cx="0" cy="299233"/>
            </a:xfrm>
            <a:prstGeom prst="straightConnector1">
              <a:avLst/>
            </a:prstGeom>
            <a:noFill/>
            <a:ln cap="flat" cmpd="sng" w="9525">
              <a:solidFill>
                <a:srgbClr val="B5DADD"/>
              </a:solidFill>
              <a:prstDash val="solid"/>
              <a:round/>
              <a:headEnd len="med" w="med" type="none"/>
              <a:tailEnd len="med" w="med" type="none"/>
            </a:ln>
          </p:spPr>
        </p:cxnSp>
        <p:cxnSp>
          <p:nvCxnSpPr>
            <p:cNvPr id="2575" name="Shape 2575"/>
            <p:cNvCxnSpPr>
              <a:endCxn id="2571" idx="2"/>
            </p:cNvCxnSpPr>
            <p:nvPr/>
          </p:nvCxnSpPr>
          <p:spPr>
            <a:xfrm rot="10800000">
              <a:off x="3581399" y="4824351"/>
              <a:ext cx="0" cy="477000"/>
            </a:xfrm>
            <a:prstGeom prst="straightConnector1">
              <a:avLst/>
            </a:prstGeom>
            <a:noFill/>
            <a:ln cap="flat" cmpd="sng" w="9525">
              <a:solidFill>
                <a:srgbClr val="B5DADD"/>
              </a:solidFill>
              <a:prstDash val="solid"/>
              <a:round/>
              <a:headEnd len="med" w="med" type="none"/>
              <a:tailEnd len="med" w="med" type="none"/>
            </a:ln>
          </p:spPr>
        </p:cxnSp>
        <p:sp>
          <p:nvSpPr>
            <p:cNvPr id="2576" name="Shape 2576"/>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77" name="Shape 2577"/>
            <p:cNvSpPr txBox="1"/>
            <p:nvPr/>
          </p:nvSpPr>
          <p:spPr>
            <a:xfrm>
              <a:off x="4114801" y="1066800"/>
              <a:ext cx="3810001" cy="566947"/>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 Small Lag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lag &lt; 30 days)</a:t>
              </a:r>
            </a:p>
          </p:txBody>
        </p:sp>
      </p:grpSp>
    </p:spTree>
  </p:cSld>
  <p:clrMapOvr>
    <a:masterClrMapping/>
  </p:clrMapOvr>
  <p:transition spd="slow">
    <p:cut/>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1" name="Shape 2581"/>
        <p:cNvGrpSpPr/>
        <p:nvPr/>
      </p:nvGrpSpPr>
      <p:grpSpPr>
        <a:xfrm>
          <a:off x="0" y="0"/>
          <a:ext cx="0" cy="0"/>
          <a:chOff x="0" y="0"/>
          <a:chExt cx="0" cy="0"/>
        </a:xfrm>
      </p:grpSpPr>
      <p:sp>
        <p:nvSpPr>
          <p:cNvPr id="2582" name="Shape 25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83" name="Shape 2583"/>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Delinquency Management - Dunning</a:t>
            </a:r>
          </a:p>
        </p:txBody>
      </p:sp>
      <p:sp>
        <p:nvSpPr>
          <p:cNvPr id="2584" name="Shape 2584"/>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Program Office vs. Non-Program Office timeline discrepancy (Cont.)</a:t>
            </a:r>
          </a:p>
        </p:txBody>
      </p:sp>
      <p:sp>
        <p:nvSpPr>
          <p:cNvPr id="2585" name="Shape 25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586" name="Shape 2586"/>
          <p:cNvGrpSpPr/>
          <p:nvPr/>
        </p:nvGrpSpPr>
        <p:grpSpPr>
          <a:xfrm>
            <a:off x="826659" y="1694352"/>
            <a:ext cx="7049386" cy="4787803"/>
            <a:chOff x="685800" y="731102"/>
            <a:chExt cx="7772400" cy="5593496"/>
          </a:xfrm>
        </p:grpSpPr>
        <p:sp>
          <p:nvSpPr>
            <p:cNvPr id="2587" name="Shape 2587"/>
            <p:cNvSpPr/>
            <p:nvPr/>
          </p:nvSpPr>
          <p:spPr>
            <a:xfrm>
              <a:off x="19050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88" name="Shape 2588"/>
            <p:cNvSpPr/>
            <p:nvPr/>
          </p:nvSpPr>
          <p:spPr>
            <a:xfrm>
              <a:off x="3581400" y="2064602"/>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89" name="Shape 2589"/>
            <p:cNvSpPr txBox="1"/>
            <p:nvPr/>
          </p:nvSpPr>
          <p:spPr>
            <a:xfrm>
              <a:off x="2054382" y="2140802"/>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2590" name="Shape 2590"/>
            <p:cNvSpPr txBox="1"/>
            <p:nvPr/>
          </p:nvSpPr>
          <p:spPr>
            <a:xfrm>
              <a:off x="3733800" y="2140802"/>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2591" name="Shape 2591"/>
            <p:cNvSpPr txBox="1"/>
            <p:nvPr/>
          </p:nvSpPr>
          <p:spPr>
            <a:xfrm>
              <a:off x="1524000" y="1066800"/>
              <a:ext cx="1371599" cy="646331"/>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First Demand Letter Sent from Program Office</a:t>
              </a:r>
            </a:p>
          </p:txBody>
        </p:sp>
        <p:cxnSp>
          <p:nvCxnSpPr>
            <p:cNvPr id="2592" name="Shape 2592"/>
            <p:cNvCxnSpPr/>
            <p:nvPr/>
          </p:nvCxnSpPr>
          <p:spPr>
            <a:xfrm rot="10800000">
              <a:off x="1913689" y="1713129"/>
              <a:ext cx="0" cy="351471"/>
            </a:xfrm>
            <a:prstGeom prst="straightConnector1">
              <a:avLst/>
            </a:prstGeom>
            <a:noFill/>
            <a:ln cap="flat" cmpd="sng" w="9525">
              <a:solidFill>
                <a:srgbClr val="B5DADD"/>
              </a:solidFill>
              <a:prstDash val="solid"/>
              <a:round/>
              <a:headEnd len="med" w="med" type="none"/>
              <a:tailEnd len="med" w="med" type="none"/>
            </a:ln>
          </p:spPr>
        </p:cxnSp>
        <p:sp>
          <p:nvSpPr>
            <p:cNvPr id="2593" name="Shape 2593"/>
            <p:cNvSpPr/>
            <p:nvPr/>
          </p:nvSpPr>
          <p:spPr>
            <a:xfrm>
              <a:off x="5257800" y="2064601"/>
              <a:ext cx="1676399" cy="533399"/>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94" name="Shape 2594"/>
            <p:cNvSpPr txBox="1"/>
            <p:nvPr/>
          </p:nvSpPr>
          <p:spPr>
            <a:xfrm>
              <a:off x="5410200" y="2140801"/>
              <a:ext cx="1371599" cy="381000"/>
            </a:xfrm>
            <a:prstGeom prst="rect">
              <a:avLst/>
            </a:pr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cxnSp>
          <p:nvCxnSpPr>
            <p:cNvPr id="2595" name="Shape 2595"/>
            <p:cNvCxnSpPr/>
            <p:nvPr/>
          </p:nvCxnSpPr>
          <p:spPr>
            <a:xfrm rot="10800000">
              <a:off x="1913689" y="2590800"/>
              <a:ext cx="0" cy="1600199"/>
            </a:xfrm>
            <a:prstGeom prst="straightConnector1">
              <a:avLst/>
            </a:prstGeom>
            <a:noFill/>
            <a:ln cap="flat" cmpd="sng" w="9525">
              <a:solidFill>
                <a:srgbClr val="B5DADD"/>
              </a:solidFill>
              <a:prstDash val="solid"/>
              <a:round/>
              <a:headEnd len="med" w="med" type="none"/>
              <a:tailEnd len="med" w="med" type="none"/>
            </a:ln>
          </p:spPr>
        </p:cxnSp>
        <p:sp>
          <p:nvSpPr>
            <p:cNvPr id="2596" name="Shape 2596"/>
            <p:cNvSpPr/>
            <p:nvPr/>
          </p:nvSpPr>
          <p:spPr>
            <a:xfrm>
              <a:off x="685800" y="731102"/>
              <a:ext cx="7772400" cy="5593496"/>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97" name="Shape 2597"/>
            <p:cNvSpPr txBox="1"/>
            <p:nvPr/>
          </p:nvSpPr>
          <p:spPr>
            <a:xfrm>
              <a:off x="4114800" y="1066800"/>
              <a:ext cx="3809999" cy="575312"/>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Program Office Claims - Large Lag </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(assumes lag &gt; 30 days)</a:t>
              </a:r>
            </a:p>
          </p:txBody>
        </p:sp>
        <p:cxnSp>
          <p:nvCxnSpPr>
            <p:cNvPr id="2598" name="Shape 2598"/>
            <p:cNvCxnSpPr>
              <a:stCxn id="2599" idx="0"/>
            </p:cNvCxnSpPr>
            <p:nvPr/>
          </p:nvCxnSpPr>
          <p:spPr>
            <a:xfrm rot="10800000">
              <a:off x="5263626" y="2590744"/>
              <a:ext cx="0" cy="2432100"/>
            </a:xfrm>
            <a:prstGeom prst="straightConnector1">
              <a:avLst/>
            </a:prstGeom>
            <a:noFill/>
            <a:ln cap="flat" cmpd="sng" w="9525">
              <a:solidFill>
                <a:srgbClr val="B5DADD"/>
              </a:solidFill>
              <a:prstDash val="solid"/>
              <a:round/>
              <a:headEnd len="med" w="med" type="none"/>
              <a:tailEnd len="med" w="med" type="none"/>
            </a:ln>
          </p:spPr>
        </p:cxnSp>
        <p:sp>
          <p:nvSpPr>
            <p:cNvPr id="2600" name="Shape 2600"/>
            <p:cNvSpPr txBox="1"/>
            <p:nvPr/>
          </p:nvSpPr>
          <p:spPr>
            <a:xfrm>
              <a:off x="3733800" y="4415133"/>
              <a:ext cx="1371599" cy="467440"/>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First Dunning Generated in Peg </a:t>
              </a:r>
            </a:p>
          </p:txBody>
        </p:sp>
        <p:sp>
          <p:nvSpPr>
            <p:cNvPr id="2601" name="Shape 2601"/>
            <p:cNvSpPr/>
            <p:nvPr/>
          </p:nvSpPr>
          <p:spPr>
            <a:xfrm>
              <a:off x="3587226" y="5181600"/>
              <a:ext cx="1676399"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2599" name="Shape 2599"/>
            <p:cNvSpPr txBox="1"/>
            <p:nvPr/>
          </p:nvSpPr>
          <p:spPr>
            <a:xfrm>
              <a:off x="4577826" y="5022844"/>
              <a:ext cx="1371599" cy="647224"/>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IP&amp;A Assessed 5/1–6/1 in Peg </a:t>
              </a:r>
            </a:p>
          </p:txBody>
        </p:sp>
        <p:sp>
          <p:nvSpPr>
            <p:cNvPr id="2602" name="Shape 2602"/>
            <p:cNvSpPr txBox="1"/>
            <p:nvPr/>
          </p:nvSpPr>
          <p:spPr>
            <a:xfrm>
              <a:off x="5410201" y="5775558"/>
              <a:ext cx="1371599" cy="467440"/>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6/15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sp>
          <p:nvSpPr>
            <p:cNvPr id="2603" name="Shape 2603"/>
            <p:cNvSpPr txBox="1"/>
            <p:nvPr/>
          </p:nvSpPr>
          <p:spPr>
            <a:xfrm>
              <a:off x="3738112" y="3041643"/>
              <a:ext cx="1371599" cy="647224"/>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Debt Package Sent to R6</a:t>
              </a:r>
            </a:p>
          </p:txBody>
        </p:sp>
        <p:cxnSp>
          <p:nvCxnSpPr>
            <p:cNvPr id="2604" name="Shape 2604"/>
            <p:cNvCxnSpPr>
              <a:stCxn id="2603" idx="0"/>
            </p:cNvCxnSpPr>
            <p:nvPr/>
          </p:nvCxnSpPr>
          <p:spPr>
            <a:xfrm rot="10800000">
              <a:off x="4423912" y="2591043"/>
              <a:ext cx="0" cy="450600"/>
            </a:xfrm>
            <a:prstGeom prst="straightConnector1">
              <a:avLst/>
            </a:prstGeom>
            <a:noFill/>
            <a:ln cap="flat" cmpd="sng" w="9525">
              <a:solidFill>
                <a:srgbClr val="B5DADD"/>
              </a:solidFill>
              <a:prstDash val="solid"/>
              <a:round/>
              <a:headEnd len="med" w="med" type="none"/>
              <a:tailEnd len="med" w="med" type="none"/>
            </a:ln>
          </p:spPr>
        </p:cxnSp>
        <p:sp>
          <p:nvSpPr>
            <p:cNvPr id="2605" name="Shape 2605"/>
            <p:cNvSpPr txBox="1"/>
            <p:nvPr/>
          </p:nvSpPr>
          <p:spPr>
            <a:xfrm>
              <a:off x="3738112" y="3727444"/>
              <a:ext cx="1371599" cy="647224"/>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5/15 Interest Assessed 4/1–5/1 in Peg </a:t>
              </a:r>
            </a:p>
          </p:txBody>
        </p:sp>
        <p:cxnSp>
          <p:nvCxnSpPr>
            <p:cNvPr id="2606" name="Shape 2606"/>
            <p:cNvCxnSpPr>
              <a:stCxn id="2605" idx="0"/>
              <a:endCxn id="2603" idx="2"/>
            </p:cNvCxnSpPr>
            <p:nvPr/>
          </p:nvCxnSpPr>
          <p:spPr>
            <a:xfrm rot="10800000">
              <a:off x="4423912" y="3688744"/>
              <a:ext cx="0" cy="38700"/>
            </a:xfrm>
            <a:prstGeom prst="straightConnector1">
              <a:avLst/>
            </a:prstGeom>
            <a:noFill/>
            <a:ln cap="flat" cmpd="sng" w="9525">
              <a:solidFill>
                <a:srgbClr val="B5DADD"/>
              </a:solidFill>
              <a:prstDash val="solid"/>
              <a:round/>
              <a:headEnd len="med" w="med" type="none"/>
              <a:tailEnd len="med" w="med" type="none"/>
            </a:ln>
          </p:spPr>
        </p:cxnSp>
        <p:cxnSp>
          <p:nvCxnSpPr>
            <p:cNvPr id="2607" name="Shape 2607"/>
            <p:cNvCxnSpPr>
              <a:endCxn id="2605" idx="2"/>
            </p:cNvCxnSpPr>
            <p:nvPr/>
          </p:nvCxnSpPr>
          <p:spPr>
            <a:xfrm rot="10800000">
              <a:off x="4423912" y="4374669"/>
              <a:ext cx="0" cy="40200"/>
            </a:xfrm>
            <a:prstGeom prst="straightConnector1">
              <a:avLst/>
            </a:prstGeom>
            <a:noFill/>
            <a:ln cap="flat" cmpd="sng" w="9525">
              <a:solidFill>
                <a:srgbClr val="B5DADD"/>
              </a:solidFill>
              <a:prstDash val="solid"/>
              <a:round/>
              <a:headEnd len="med" w="med" type="none"/>
              <a:tailEnd len="med" w="med" type="none"/>
            </a:ln>
          </p:spPr>
        </p:cxnSp>
        <p:sp>
          <p:nvSpPr>
            <p:cNvPr id="2608" name="Shape 2608"/>
            <p:cNvSpPr/>
            <p:nvPr/>
          </p:nvSpPr>
          <p:spPr>
            <a:xfrm>
              <a:off x="1913690" y="3866687"/>
              <a:ext cx="1824424" cy="152399"/>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cxnSp>
          <p:nvCxnSpPr>
            <p:cNvPr id="2609" name="Shape 2609"/>
            <p:cNvCxnSpPr/>
            <p:nvPr/>
          </p:nvCxnSpPr>
          <p:spPr>
            <a:xfrm rot="10800000">
              <a:off x="3591539" y="2598003"/>
              <a:ext cx="0" cy="2984132"/>
            </a:xfrm>
            <a:prstGeom prst="straightConnector1">
              <a:avLst/>
            </a:prstGeom>
            <a:noFill/>
            <a:ln cap="flat" cmpd="sng" w="9525">
              <a:solidFill>
                <a:srgbClr val="B5DADD"/>
              </a:solidFill>
              <a:prstDash val="solid"/>
              <a:round/>
              <a:headEnd len="med" w="med" type="none"/>
              <a:tailEnd len="med" w="med" type="none"/>
            </a:ln>
          </p:spPr>
        </p:cxnSp>
      </p:grpSp>
      <p:cxnSp>
        <p:nvCxnSpPr>
          <p:cNvPr id="2610" name="Shape 2610"/>
          <p:cNvCxnSpPr>
            <a:stCxn id="2602" idx="0"/>
            <a:endCxn id="2593" idx="2"/>
          </p:cNvCxnSpPr>
          <p:nvPr/>
        </p:nvCxnSpPr>
        <p:spPr>
          <a:xfrm rot="10800000">
            <a:off x="5733585" y="3292400"/>
            <a:ext cx="0" cy="2719800"/>
          </a:xfrm>
          <a:prstGeom prst="straightConnector1">
            <a:avLst/>
          </a:prstGeom>
          <a:noFill/>
          <a:ln cap="flat" cmpd="sng" w="9525">
            <a:solidFill>
              <a:srgbClr val="B5DADD"/>
            </a:solidFill>
            <a:prstDash val="solid"/>
            <a:round/>
            <a:headEnd len="med" w="med" type="none"/>
            <a:tailEnd len="med" w="med" type="none"/>
          </a:ln>
        </p:spPr>
      </p:cxnSp>
    </p:spTree>
  </p:cSld>
  <p:clrMapOvr>
    <a:masterClrMapping/>
  </p:clrMapOvr>
  <p:transition spd="slow">
    <p:cut/>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4" name="Shape 2614"/>
        <p:cNvGrpSpPr/>
        <p:nvPr/>
      </p:nvGrpSpPr>
      <p:grpSpPr>
        <a:xfrm>
          <a:off x="0" y="0"/>
          <a:ext cx="0" cy="0"/>
          <a:chOff x="0" y="0"/>
          <a:chExt cx="0" cy="0"/>
        </a:xfrm>
      </p:grpSpPr>
      <p:sp>
        <p:nvSpPr>
          <p:cNvPr id="2615" name="Shape 261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616" name="Shape 2616"/>
          <p:cNvSpPr txBox="1"/>
          <p:nvPr>
            <p:ph idx="12" type="sldNum"/>
          </p:nvPr>
        </p:nvSpPr>
        <p:spPr>
          <a:xfrm>
            <a:off x="0" y="6597570"/>
            <a:ext cx="451413" cy="24931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617" name="Shape 2617"/>
          <p:cNvSpPr/>
          <p:nvPr/>
        </p:nvSpPr>
        <p:spPr>
          <a:xfrm>
            <a:off x="353028" y="6581000"/>
            <a:ext cx="4572000"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618" name="Shape 2618"/>
          <p:cNvSpPr txBox="1"/>
          <p:nvPr/>
        </p:nvSpPr>
        <p:spPr>
          <a:xfrm>
            <a:off x="353028" y="1078891"/>
            <a:ext cx="8555382" cy="248080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Interest is assessed on a monthly interval only on the Debt Account’s </a:t>
            </a:r>
            <a:r>
              <a:rPr b="0" baseline="0" i="0" lang="en-US" sz="1600" u="sng" cap="none" strike="noStrike">
                <a:solidFill>
                  <a:srgbClr val="000000"/>
                </a:solidFill>
                <a:latin typeface="Arial"/>
                <a:ea typeface="Arial"/>
                <a:cs typeface="Arial"/>
                <a:sym typeface="Arial"/>
              </a:rPr>
              <a:t>outstanding principal amount</a:t>
            </a:r>
          </a:p>
          <a:p>
            <a:pPr indent="-225425" lvl="1" marL="568325" marR="0" rtl="0" algn="l">
              <a:spcBef>
                <a:spcPts val="10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Additional interest is </a:t>
            </a:r>
            <a:r>
              <a:rPr b="1" baseline="0" i="0" lang="en-US" sz="1600" u="sng" cap="none" strike="noStrike">
                <a:solidFill>
                  <a:srgbClr val="000000"/>
                </a:solidFill>
                <a:latin typeface="Arial"/>
                <a:ea typeface="Arial"/>
                <a:cs typeface="Arial"/>
                <a:sym typeface="Arial"/>
              </a:rPr>
              <a:t>NOT</a:t>
            </a:r>
            <a:r>
              <a:rPr b="0" baseline="0" i="0" lang="en-US" sz="1600" u="none" cap="none" strike="noStrike">
                <a:solidFill>
                  <a:srgbClr val="000000"/>
                </a:solidFill>
                <a:latin typeface="Arial"/>
                <a:ea typeface="Arial"/>
                <a:cs typeface="Arial"/>
                <a:sym typeface="Arial"/>
              </a:rPr>
              <a:t> calculated on the prior month’s interest</a:t>
            </a:r>
          </a:p>
          <a:p>
            <a:pPr indent="-225425" lvl="1" marL="568325" marR="0" rtl="0" algn="l">
              <a:spcBef>
                <a:spcPts val="10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Pegasys begins calculations on interest charges </a:t>
            </a:r>
            <a:r>
              <a:rPr b="0" baseline="0" i="1" lang="en-US" sz="1600" u="none" cap="none" strike="noStrike">
                <a:solidFill>
                  <a:srgbClr val="000000"/>
                </a:solidFill>
                <a:latin typeface="Arial"/>
                <a:ea typeface="Arial"/>
                <a:cs typeface="Arial"/>
                <a:sym typeface="Arial"/>
              </a:rPr>
              <a:t>monthly</a:t>
            </a:r>
            <a:r>
              <a:rPr b="0" baseline="0" i="0" lang="en-US" sz="1600" u="none" cap="none" strike="noStrike">
                <a:solidFill>
                  <a:srgbClr val="000000"/>
                </a:solidFill>
                <a:latin typeface="Arial"/>
                <a:ea typeface="Arial"/>
                <a:cs typeface="Arial"/>
                <a:sym typeface="Arial"/>
              </a:rPr>
              <a:t> beginning 30 days after the Interest Begin Date</a:t>
            </a:r>
          </a:p>
          <a:p>
            <a:pPr indent="-225425" lvl="2" marL="1025525" marR="0" rtl="0" algn="l">
              <a:spcBef>
                <a:spcPts val="100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Note: Interest Begin Date = First Demand Letter Generated Date</a:t>
            </a:r>
          </a:p>
          <a:p>
            <a:pPr indent="-225425" lvl="1" marL="568325" marR="0" rtl="0" algn="l">
              <a:spcBef>
                <a:spcPts val="10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Interest is assessed monthly thereafter</a:t>
            </a:r>
          </a:p>
          <a:p>
            <a:pPr indent="-225425" lvl="1" marL="568325" marR="0" rtl="0" algn="l">
              <a:spcBef>
                <a:spcPts val="10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The interest rate applied is at the fixed Treasury Current Value rate, APR</a:t>
            </a:r>
          </a:p>
          <a:p>
            <a:pPr indent="-149225" lvl="1" marL="568325" marR="0" rtl="0" algn="l">
              <a:spcBef>
                <a:spcPts val="1100"/>
              </a:spcBef>
              <a:spcAft>
                <a:spcPts val="60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p:txBody>
      </p:sp>
      <p:sp>
        <p:nvSpPr>
          <p:cNvPr id="2619" name="Shape 2619"/>
          <p:cNvSpPr/>
          <p:nvPr/>
        </p:nvSpPr>
        <p:spPr>
          <a:xfrm>
            <a:off x="1792347" y="3628860"/>
            <a:ext cx="5890251" cy="3186751"/>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4999"/>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September 1</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$10000 Debt Account is Established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rgbClr val="3C8C92"/>
              </a:buClr>
              <a:buSzPct val="100000"/>
              <a:buFont typeface="Arial"/>
              <a:buChar char="•"/>
            </a:pPr>
            <a:r>
              <a:rPr b="1" baseline="0" i="1" lang="en-US" sz="1800" u="none" cap="none" strike="noStrike">
                <a:solidFill>
                  <a:srgbClr val="3C8C92"/>
                </a:solidFill>
                <a:latin typeface="Arial"/>
                <a:ea typeface="Arial"/>
                <a:cs typeface="Arial"/>
                <a:sym typeface="Arial"/>
              </a:rPr>
              <a:t>Interest Calculation Days Start </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10000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October 1</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$10000 Debt is due,</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 Not yet paid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Interest Rate = 1% APR</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10k * 0.01 * (30/360)= </a:t>
            </a:r>
            <a:r>
              <a:rPr b="0" baseline="0" i="0" lang="en-US" sz="1800" u="none" cap="none" strike="noStrike">
                <a:solidFill>
                  <a:srgbClr val="FF0000"/>
                </a:solidFill>
                <a:latin typeface="Arial"/>
                <a:ea typeface="Arial"/>
                <a:cs typeface="Arial"/>
                <a:sym typeface="Arial"/>
              </a:rPr>
              <a:t>$8.33</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10008.33</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October 31</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$10008.33 Debt is due, </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Still not paid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Interest Rate = 1% APR</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10k * 0.01 * (30/360)= </a:t>
            </a:r>
            <a:r>
              <a:rPr b="0" baseline="0" i="0" lang="en-US" sz="1800" u="none" cap="none" strike="noStrike">
                <a:solidFill>
                  <a:srgbClr val="FF0000"/>
                </a:solidFill>
                <a:latin typeface="Arial"/>
                <a:ea typeface="Arial"/>
                <a:cs typeface="Arial"/>
                <a:sym typeface="Arial"/>
              </a:rPr>
              <a:t>$8.33</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10016.66</a:t>
            </a:r>
          </a:p>
          <a:p>
            <a:pPr indent="0" lvl="2" marL="228600" marR="0" rtl="0" algn="l">
              <a:lnSpc>
                <a:spcPct val="75000"/>
              </a:lnSpc>
              <a:spcBef>
                <a:spcPts val="18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20" name="Shape 2620"/>
          <p:cNvSpPr txBox="1"/>
          <p:nvPr/>
        </p:nvSpPr>
        <p:spPr>
          <a:xfrm>
            <a:off x="1178409" y="4128403"/>
            <a:ext cx="697627"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Status</a:t>
            </a:r>
            <a:r>
              <a:rPr b="0" baseline="0" i="0" lang="en-US" sz="1200" u="none" cap="none" strike="noStrike">
                <a:solidFill>
                  <a:srgbClr val="404040"/>
                </a:solidFill>
                <a:latin typeface="Arial"/>
                <a:ea typeface="Arial"/>
                <a:cs typeface="Arial"/>
                <a:sym typeface="Arial"/>
              </a:rPr>
              <a:t>:</a:t>
            </a:r>
          </a:p>
        </p:txBody>
      </p:sp>
      <p:sp>
        <p:nvSpPr>
          <p:cNvPr id="2621" name="Shape 2621"/>
          <p:cNvSpPr txBox="1"/>
          <p:nvPr/>
        </p:nvSpPr>
        <p:spPr>
          <a:xfrm>
            <a:off x="1094366" y="4889171"/>
            <a:ext cx="865713"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Interest </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Rate:</a:t>
            </a:r>
          </a:p>
        </p:txBody>
      </p:sp>
      <p:sp>
        <p:nvSpPr>
          <p:cNvPr id="2622" name="Shape 2622"/>
          <p:cNvSpPr txBox="1"/>
          <p:nvPr/>
        </p:nvSpPr>
        <p:spPr>
          <a:xfrm>
            <a:off x="1250404" y="5709210"/>
            <a:ext cx="541943"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Total</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Due:</a:t>
            </a:r>
          </a:p>
        </p:txBody>
      </p:sp>
      <p:cxnSp>
        <p:nvCxnSpPr>
          <p:cNvPr id="2623" name="Shape 2623"/>
          <p:cNvCxnSpPr/>
          <p:nvPr/>
        </p:nvCxnSpPr>
        <p:spPr>
          <a:xfrm rot="-5400000">
            <a:off x="2856435" y="4867883"/>
            <a:ext cx="1732200" cy="708600"/>
          </a:xfrm>
          <a:prstGeom prst="curvedConnector3">
            <a:avLst>
              <a:gd fmla="val 110804" name="adj1"/>
            </a:avLst>
          </a:prstGeom>
          <a:solidFill>
            <a:srgbClr val="ED171F"/>
          </a:solidFill>
          <a:ln cap="flat" cmpd="sng" w="28575">
            <a:solidFill>
              <a:srgbClr val="C00000">
                <a:alpha val="74901"/>
              </a:srgbClr>
            </a:solidFill>
            <a:prstDash val="solid"/>
            <a:round/>
            <a:headEnd len="med" w="med" type="none"/>
            <a:tailEnd len="lg" w="lg" type="stealth"/>
          </a:ln>
        </p:spPr>
      </p:cxnSp>
      <p:cxnSp>
        <p:nvCxnSpPr>
          <p:cNvPr id="2624" name="Shape 2624"/>
          <p:cNvCxnSpPr/>
          <p:nvPr/>
        </p:nvCxnSpPr>
        <p:spPr>
          <a:xfrm rot="-5400000">
            <a:off x="4918658" y="4867883"/>
            <a:ext cx="1732200" cy="708600"/>
          </a:xfrm>
          <a:prstGeom prst="curvedConnector3">
            <a:avLst>
              <a:gd fmla="val 115482" name="adj1"/>
            </a:avLst>
          </a:prstGeom>
          <a:solidFill>
            <a:srgbClr val="ED171F"/>
          </a:solidFill>
          <a:ln cap="flat" cmpd="sng" w="28575">
            <a:solidFill>
              <a:srgbClr val="C00000">
                <a:alpha val="74901"/>
              </a:srgbClr>
            </a:solidFill>
            <a:prstDash val="solid"/>
            <a:round/>
            <a:headEnd len="med" w="med" type="none"/>
            <a:tailEnd len="lg" w="lg" type="stealth"/>
          </a:ln>
        </p:spPr>
      </p:cxnSp>
    </p:spTree>
  </p:cSld>
  <p:clrMapOvr>
    <a:masterClrMapping/>
  </p:clrMapOvr>
  <p:transition spd="slow">
    <p:cut/>
  </p:transition>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8" name="Shape 2628"/>
        <p:cNvGrpSpPr/>
        <p:nvPr/>
      </p:nvGrpSpPr>
      <p:grpSpPr>
        <a:xfrm>
          <a:off x="0" y="0"/>
          <a:ext cx="0" cy="0"/>
          <a:chOff x="0" y="0"/>
          <a:chExt cx="0" cy="0"/>
        </a:xfrm>
      </p:grpSpPr>
      <p:sp>
        <p:nvSpPr>
          <p:cNvPr id="2629" name="Shape 26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630" name="Shape 2630"/>
          <p:cNvSpPr txBox="1"/>
          <p:nvPr>
            <p:ph idx="12" type="sldNum"/>
          </p:nvPr>
        </p:nvSpPr>
        <p:spPr>
          <a:xfrm>
            <a:off x="0" y="6597570"/>
            <a:ext cx="451413" cy="24931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631" name="Shape 2631"/>
          <p:cNvSpPr/>
          <p:nvPr/>
        </p:nvSpPr>
        <p:spPr>
          <a:xfrm>
            <a:off x="353028" y="6581000"/>
            <a:ext cx="4572000"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632" name="Shape 2632"/>
          <p:cNvSpPr/>
          <p:nvPr/>
        </p:nvSpPr>
        <p:spPr>
          <a:xfrm>
            <a:off x="1346153" y="3418196"/>
            <a:ext cx="6569131" cy="2762485"/>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September 1st</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$10000 Debt is Established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Penalty Begin Date</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10000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October 1</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$10000 Debt is Due</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Not yet paid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No Penalty charges – within 30 days</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10000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October 31</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$10000 Debt is Due</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 Still not paid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rgbClr val="3C8C92"/>
              </a:buClr>
              <a:buSzPct val="100000"/>
              <a:buFont typeface="Arial"/>
              <a:buChar char="•"/>
            </a:pPr>
            <a:r>
              <a:rPr b="1" baseline="0" i="1" lang="en-US" sz="1800" u="none" cap="none" strike="noStrike">
                <a:solidFill>
                  <a:srgbClr val="3C8C92"/>
                </a:solidFill>
                <a:latin typeface="Arial"/>
                <a:ea typeface="Arial"/>
                <a:cs typeface="Arial"/>
                <a:sym typeface="Arial"/>
              </a:rPr>
              <a:t>Penalty Calculation Days start </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10k * 0.06 * (30/360)= </a:t>
            </a:r>
            <a:r>
              <a:rPr b="0" baseline="0" i="0" lang="en-US" sz="1800" u="none" cap="none" strike="noStrike">
                <a:solidFill>
                  <a:srgbClr val="FF0000"/>
                </a:solidFill>
                <a:latin typeface="Arial"/>
                <a:ea typeface="Arial"/>
                <a:cs typeface="Arial"/>
                <a:sym typeface="Arial"/>
              </a:rPr>
              <a:t>$50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10050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404040"/>
              </a:buClr>
              <a:buSzPct val="100000"/>
              <a:buFont typeface="Arial"/>
              <a:buChar char="•"/>
            </a:pPr>
            <a:r>
              <a:rPr b="1" baseline="0" i="0" lang="en-US" sz="1600" u="none" cap="none" strike="noStrike">
                <a:solidFill>
                  <a:srgbClr val="404040"/>
                </a:solidFill>
                <a:latin typeface="Arial"/>
                <a:ea typeface="Arial"/>
                <a:cs typeface="Arial"/>
                <a:sym typeface="Arial"/>
              </a:rPr>
              <a:t>November 30</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$10050 Debt is Due</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Still not paid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10k * 0.06 * (30/360)= </a:t>
            </a:r>
            <a:r>
              <a:rPr b="0" baseline="0" i="0" lang="en-US" sz="1800" u="none" cap="none" strike="noStrike">
                <a:solidFill>
                  <a:srgbClr val="FF0000"/>
                </a:solidFill>
                <a:latin typeface="Arial"/>
                <a:ea typeface="Arial"/>
                <a:cs typeface="Arial"/>
                <a:sym typeface="Arial"/>
              </a:rPr>
              <a:t>$50</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Total Due: </a:t>
            </a:r>
            <a:r>
              <a:rPr b="0" baseline="0" i="0" lang="en-US" sz="1800" u="none" cap="none" strike="noStrike">
                <a:solidFill>
                  <a:srgbClr val="FF0000"/>
                </a:solidFill>
                <a:latin typeface="Arial"/>
                <a:ea typeface="Arial"/>
                <a:cs typeface="Arial"/>
                <a:sym typeface="Arial"/>
              </a:rPr>
              <a:t>$</a:t>
            </a:r>
            <a:r>
              <a:rPr b="1" baseline="0" i="0" lang="en-US" sz="1800" u="none" cap="none" strike="noStrike">
                <a:solidFill>
                  <a:srgbClr val="FF0000"/>
                </a:solidFill>
                <a:latin typeface="Arial"/>
                <a:ea typeface="Arial"/>
                <a:cs typeface="Arial"/>
                <a:sym typeface="Arial"/>
              </a:rPr>
              <a:t>10100</a:t>
            </a:r>
          </a:p>
          <a:p>
            <a:pPr indent="0" lvl="2" marL="228600" marR="0" rtl="0" algn="l">
              <a:lnSpc>
                <a:spcPct val="75000"/>
              </a:lnSpc>
              <a:spcBef>
                <a:spcPts val="18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33" name="Shape 2633"/>
          <p:cNvSpPr txBox="1"/>
          <p:nvPr/>
        </p:nvSpPr>
        <p:spPr>
          <a:xfrm>
            <a:off x="793606" y="4016630"/>
            <a:ext cx="617456" cy="23733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Status</a:t>
            </a:r>
            <a:r>
              <a:rPr b="0" baseline="0" i="0" lang="en-US" sz="1200" u="none" cap="none" strike="noStrike">
                <a:solidFill>
                  <a:srgbClr val="404040"/>
                </a:solidFill>
                <a:latin typeface="Arial"/>
                <a:ea typeface="Arial"/>
                <a:cs typeface="Arial"/>
                <a:sym typeface="Arial"/>
              </a:rPr>
              <a:t>:</a:t>
            </a:r>
          </a:p>
        </p:txBody>
      </p:sp>
      <p:sp>
        <p:nvSpPr>
          <p:cNvPr id="2634" name="Shape 2634"/>
          <p:cNvSpPr txBox="1"/>
          <p:nvPr/>
        </p:nvSpPr>
        <p:spPr>
          <a:xfrm>
            <a:off x="777425" y="4601658"/>
            <a:ext cx="766226" cy="39555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Penalty</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Rate:</a:t>
            </a:r>
          </a:p>
        </p:txBody>
      </p:sp>
      <p:sp>
        <p:nvSpPr>
          <p:cNvPr id="2635" name="Shape 2635"/>
          <p:cNvSpPr txBox="1"/>
          <p:nvPr/>
        </p:nvSpPr>
        <p:spPr>
          <a:xfrm>
            <a:off x="920707" y="5250957"/>
            <a:ext cx="479663" cy="39555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Total</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Due:</a:t>
            </a:r>
          </a:p>
        </p:txBody>
      </p:sp>
      <p:cxnSp>
        <p:nvCxnSpPr>
          <p:cNvPr id="2636" name="Shape 2636"/>
          <p:cNvCxnSpPr/>
          <p:nvPr/>
        </p:nvCxnSpPr>
        <p:spPr>
          <a:xfrm rot="-5400000">
            <a:off x="4254561" y="4525187"/>
            <a:ext cx="1432200" cy="414900"/>
          </a:xfrm>
          <a:prstGeom prst="curvedConnector3">
            <a:avLst>
              <a:gd fmla="val 101221" name="adj1"/>
            </a:avLst>
          </a:prstGeom>
          <a:solidFill>
            <a:srgbClr val="ED171F"/>
          </a:solidFill>
          <a:ln cap="flat" cmpd="sng" w="28575">
            <a:solidFill>
              <a:srgbClr val="C00000">
                <a:alpha val="74901"/>
              </a:srgbClr>
            </a:solidFill>
            <a:prstDash val="solid"/>
            <a:round/>
            <a:headEnd len="med" w="med" type="none"/>
            <a:tailEnd len="lg" w="lg" type="stealth"/>
          </a:ln>
        </p:spPr>
      </p:cxnSp>
      <p:sp>
        <p:nvSpPr>
          <p:cNvPr id="2637" name="Shape 2637"/>
          <p:cNvSpPr txBox="1"/>
          <p:nvPr>
            <p:ph idx="1" type="body"/>
          </p:nvPr>
        </p:nvSpPr>
        <p:spPr>
          <a:xfrm>
            <a:off x="486891" y="1146541"/>
            <a:ext cx="8686800" cy="28301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Penalty charges are applied as monthly (30-day period) </a:t>
            </a:r>
            <a:r>
              <a:rPr b="0" baseline="0" i="0" lang="en-US" sz="1800" u="sng" cap="none" strike="noStrike">
                <a:solidFill>
                  <a:schemeClr val="dk1"/>
                </a:solidFill>
                <a:latin typeface="Arial"/>
                <a:ea typeface="Arial"/>
                <a:cs typeface="Arial"/>
                <a:sym typeface="Arial"/>
              </a:rPr>
              <a:t>simple interest</a:t>
            </a:r>
            <a:r>
              <a:rPr b="0" baseline="0" i="0" lang="en-US" sz="1800" u="none" cap="none" strike="noStrike">
                <a:solidFill>
                  <a:srgbClr val="000000"/>
                </a:solidFill>
                <a:latin typeface="Arial"/>
                <a:ea typeface="Arial"/>
                <a:cs typeface="Arial"/>
                <a:sym typeface="Arial"/>
              </a:rPr>
              <a:t> on DA’s </a:t>
            </a:r>
            <a:r>
              <a:rPr b="0" baseline="0" i="0" lang="en-US" sz="1800" u="sng" cap="none" strike="noStrike">
                <a:solidFill>
                  <a:srgbClr val="000000"/>
                </a:solidFill>
                <a:latin typeface="Arial"/>
                <a:ea typeface="Arial"/>
                <a:cs typeface="Arial"/>
                <a:sym typeface="Arial"/>
              </a:rPr>
              <a:t>outstanding principal amount</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Pegasys begins penalty calculations </a:t>
            </a:r>
            <a:r>
              <a:rPr b="1" baseline="0" i="1" lang="en-US" sz="1800" u="sng" cap="none" strike="noStrike">
                <a:solidFill>
                  <a:srgbClr val="000000"/>
                </a:solidFill>
                <a:latin typeface="Arial"/>
                <a:ea typeface="Arial"/>
                <a:cs typeface="Arial"/>
                <a:sym typeface="Arial"/>
              </a:rPr>
              <a:t>60 days after</a:t>
            </a:r>
            <a:r>
              <a:rPr b="0" baseline="0" i="1" lang="en-US" sz="1800" u="none" cap="none" strike="noStrike">
                <a:solidFill>
                  <a:srgbClr val="000000"/>
                </a:solidFill>
                <a:latin typeface="Arial"/>
                <a:ea typeface="Arial"/>
                <a:cs typeface="Arial"/>
                <a:sym typeface="Arial"/>
              </a:rPr>
              <a:t> </a:t>
            </a:r>
            <a:r>
              <a:rPr b="0" baseline="0" i="0" lang="en-US" sz="1800" u="none" cap="none" strike="noStrike">
                <a:solidFill>
                  <a:srgbClr val="000000"/>
                </a:solidFill>
                <a:latin typeface="Arial"/>
                <a:ea typeface="Arial"/>
                <a:cs typeface="Arial"/>
                <a:sym typeface="Arial"/>
              </a:rPr>
              <a:t> the </a:t>
            </a:r>
            <a:r>
              <a:rPr b="1" baseline="0" i="0" lang="en-US" sz="1800" u="sng" cap="none" strike="noStrike">
                <a:solidFill>
                  <a:srgbClr val="000000"/>
                </a:solidFill>
                <a:latin typeface="Arial"/>
                <a:ea typeface="Arial"/>
                <a:cs typeface="Arial"/>
                <a:sym typeface="Arial"/>
              </a:rPr>
              <a:t>Penalty Begin Date</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If Collection is not received 60 days after the DA’s Penalty Begin Date, penalty of </a:t>
            </a:r>
            <a:r>
              <a:rPr b="0" baseline="0" i="0" lang="en-US" sz="1600" u="none" cap="none" strike="noStrike">
                <a:solidFill>
                  <a:schemeClr val="dk1"/>
                </a:solidFill>
                <a:latin typeface="Arial"/>
                <a:ea typeface="Arial"/>
                <a:cs typeface="Arial"/>
                <a:sym typeface="Arial"/>
              </a:rPr>
              <a:t>6% APR </a:t>
            </a:r>
            <a:r>
              <a:rPr b="0" baseline="0" i="0" lang="en-US" sz="1600" u="none" cap="none" strike="noStrike">
                <a:solidFill>
                  <a:srgbClr val="000000"/>
                </a:solidFill>
                <a:latin typeface="Arial"/>
                <a:ea typeface="Arial"/>
                <a:cs typeface="Arial"/>
                <a:sym typeface="Arial"/>
              </a:rPr>
              <a:t>will be applied </a:t>
            </a:r>
          </a:p>
          <a:p>
            <a:pPr indent="-225425" lvl="1" marL="568325" marR="0" rtl="0" algn="l">
              <a:spcBef>
                <a:spcPts val="1200"/>
              </a:spcBef>
              <a:spcAft>
                <a:spcPts val="60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Every month afterwards when AROVERDUE runs, 6% APR will be assessed </a:t>
            </a:r>
          </a:p>
        </p:txBody>
      </p:sp>
      <p:cxnSp>
        <p:nvCxnSpPr>
          <p:cNvPr id="2638" name="Shape 2638"/>
          <p:cNvCxnSpPr/>
          <p:nvPr/>
        </p:nvCxnSpPr>
        <p:spPr>
          <a:xfrm rot="-5400000">
            <a:off x="5815689" y="4525186"/>
            <a:ext cx="1432200" cy="414900"/>
          </a:xfrm>
          <a:prstGeom prst="curvedConnector3">
            <a:avLst>
              <a:gd fmla="val 101221" name="adj1"/>
            </a:avLst>
          </a:prstGeom>
          <a:solidFill>
            <a:srgbClr val="ED171F"/>
          </a:solidFill>
          <a:ln cap="flat" cmpd="sng" w="28575">
            <a:solidFill>
              <a:srgbClr val="C00000">
                <a:alpha val="74901"/>
              </a:srgbClr>
            </a:solidFill>
            <a:prstDash val="solid"/>
            <a:round/>
            <a:headEnd len="med" w="med" type="none"/>
            <a:tailEnd len="lg" w="lg" type="stealth"/>
          </a:ln>
        </p:spPr>
      </p:cxnSp>
    </p:spTree>
  </p:cSld>
  <p:clrMapOvr>
    <a:masterClrMapping/>
  </p:clrMapOvr>
  <p:transition spd="slow">
    <p:cut/>
  </p:transition>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2" name="Shape 2642"/>
        <p:cNvGrpSpPr/>
        <p:nvPr/>
      </p:nvGrpSpPr>
      <p:grpSpPr>
        <a:xfrm>
          <a:off x="0" y="0"/>
          <a:ext cx="0" cy="0"/>
          <a:chOff x="0" y="0"/>
          <a:chExt cx="0" cy="0"/>
        </a:xfrm>
      </p:grpSpPr>
      <p:sp>
        <p:nvSpPr>
          <p:cNvPr id="2643" name="Shape 264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644" name="Shape 2644"/>
          <p:cNvSpPr txBox="1"/>
          <p:nvPr>
            <p:ph idx="12" type="sldNum"/>
          </p:nvPr>
        </p:nvSpPr>
        <p:spPr>
          <a:xfrm>
            <a:off x="0" y="6562846"/>
            <a:ext cx="457199" cy="14275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645" name="Shape 2645"/>
          <p:cNvSpPr txBox="1"/>
          <p:nvPr>
            <p:ph idx="1" type="body"/>
          </p:nvPr>
        </p:nvSpPr>
        <p:spPr>
          <a:xfrm>
            <a:off x="457200" y="1188720"/>
            <a:ext cx="8686800" cy="25187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Administrative charges are applied as bi-monthly (60-day period) </a:t>
            </a:r>
            <a:r>
              <a:rPr b="0" baseline="0" i="0" lang="en-US" sz="1800" u="sng" cap="none" strike="noStrike">
                <a:solidFill>
                  <a:schemeClr val="dk1"/>
                </a:solidFill>
                <a:latin typeface="Arial"/>
                <a:ea typeface="Arial"/>
                <a:cs typeface="Arial"/>
                <a:sym typeface="Arial"/>
              </a:rPr>
              <a:t>flat charge</a:t>
            </a:r>
            <a:r>
              <a:rPr b="0" baseline="0" i="0" lang="en-US" sz="1800" u="none" cap="none" strike="noStrike">
                <a:solidFill>
                  <a:schemeClr val="dk1"/>
                </a:solidFill>
                <a:latin typeface="Arial"/>
                <a:ea typeface="Arial"/>
                <a:cs typeface="Arial"/>
                <a:sym typeface="Arial"/>
              </a:rPr>
              <a:t> on DA’s </a:t>
            </a:r>
            <a:r>
              <a:rPr b="0" baseline="0" i="0" lang="en-US" sz="1800" u="sng" cap="none" strike="noStrike">
                <a:solidFill>
                  <a:schemeClr val="dk1"/>
                </a:solidFill>
                <a:latin typeface="Arial"/>
                <a:ea typeface="Arial"/>
                <a:cs typeface="Arial"/>
                <a:sym typeface="Arial"/>
              </a:rPr>
              <a:t>outstanding principal amount</a:t>
            </a:r>
          </a:p>
          <a:p>
            <a:pPr indent="-231775" lvl="0" marL="2317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begins administrative charge calculations the </a:t>
            </a:r>
            <a:r>
              <a:rPr b="1" baseline="0" i="1" lang="en-US" sz="1800" u="sng" cap="none" strike="noStrike">
                <a:solidFill>
                  <a:schemeClr val="dk1"/>
                </a:solidFill>
                <a:latin typeface="Arial"/>
                <a:ea typeface="Arial"/>
                <a:cs typeface="Arial"/>
                <a:sym typeface="Arial"/>
              </a:rPr>
              <a:t>day of</a:t>
            </a:r>
            <a:r>
              <a:rPr b="0" baseline="0" i="1"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 the </a:t>
            </a:r>
            <a:r>
              <a:rPr b="1" baseline="0" i="0" lang="en-US" sz="1800" u="sng" cap="none" strike="noStrike">
                <a:solidFill>
                  <a:schemeClr val="dk1"/>
                </a:solidFill>
                <a:latin typeface="Arial"/>
                <a:ea typeface="Arial"/>
                <a:cs typeface="Arial"/>
                <a:sym typeface="Arial"/>
              </a:rPr>
              <a:t>Admin Charge Begin Date</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Collection is not received 60 days after the DA’s Admin Charge Begin Date, flat administrative charge of $10 will be applied</a:t>
            </a:r>
          </a:p>
          <a:p>
            <a:pPr indent="-225425" lvl="1" marL="568325" marR="0" rtl="0" algn="l">
              <a:spcBef>
                <a:spcPts val="600"/>
              </a:spcBef>
              <a:spcAft>
                <a:spcPts val="3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Every other month afterwards when AROVERDUE runs, a $10 Administrative Charge will be assessed on the statement</a:t>
            </a:r>
          </a:p>
        </p:txBody>
      </p:sp>
      <p:grpSp>
        <p:nvGrpSpPr>
          <p:cNvPr id="2646" name="Shape 2646"/>
          <p:cNvGrpSpPr/>
          <p:nvPr/>
        </p:nvGrpSpPr>
        <p:grpSpPr>
          <a:xfrm>
            <a:off x="647699" y="3703877"/>
            <a:ext cx="6898490" cy="2388759"/>
            <a:chOff x="956929" y="4617869"/>
            <a:chExt cx="6550686" cy="1904760"/>
          </a:xfrm>
        </p:grpSpPr>
        <p:grpSp>
          <p:nvGrpSpPr>
            <p:cNvPr id="2647" name="Shape 2647"/>
            <p:cNvGrpSpPr/>
            <p:nvPr/>
          </p:nvGrpSpPr>
          <p:grpSpPr>
            <a:xfrm>
              <a:off x="956929" y="4617869"/>
              <a:ext cx="6550686" cy="1904760"/>
              <a:chOff x="514152" y="3859611"/>
              <a:chExt cx="7151873" cy="2635835"/>
            </a:xfrm>
          </p:grpSpPr>
          <p:grpSp>
            <p:nvGrpSpPr>
              <p:cNvPr id="2648" name="Shape 2648"/>
              <p:cNvGrpSpPr/>
              <p:nvPr/>
            </p:nvGrpSpPr>
            <p:grpSpPr>
              <a:xfrm>
                <a:off x="1295879" y="3859611"/>
                <a:ext cx="6370145" cy="2635835"/>
                <a:chOff x="220295" y="709"/>
                <a:chExt cx="6370145" cy="2635835"/>
              </a:xfrm>
            </p:grpSpPr>
            <p:sp>
              <p:nvSpPr>
                <p:cNvPr id="2649" name="Shape 2649"/>
                <p:cNvSpPr/>
                <p:nvPr/>
              </p:nvSpPr>
              <p:spPr>
                <a:xfrm>
                  <a:off x="220295" y="709"/>
                  <a:ext cx="1372738" cy="251414"/>
                </a:xfrm>
                <a:prstGeom prst="roundRect">
                  <a:avLst>
                    <a:gd fmla="val 10000" name="adj"/>
                  </a:avLst>
                </a:prstGeom>
                <a:solidFill>
                  <a:schemeClr val="accent1"/>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50" name="Shape 2650"/>
                <p:cNvSpPr txBox="1"/>
                <p:nvPr/>
              </p:nvSpPr>
              <p:spPr>
                <a:xfrm>
                  <a:off x="227660" y="8073"/>
                  <a:ext cx="1358010" cy="236685"/>
                </a:xfrm>
                <a:prstGeom prst="rect">
                  <a:avLst/>
                </a:prstGeom>
                <a:noFill/>
                <a:ln>
                  <a:noFill/>
                </a:ln>
              </p:spPr>
              <p:txBody>
                <a:bodyPr anchorCtr="0" anchor="ctr" bIns="17775" lIns="26650" rIns="26650" tIns="1777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rgbClr val="404040"/>
                      </a:solidFill>
                      <a:latin typeface="Arial"/>
                      <a:ea typeface="Arial"/>
                      <a:cs typeface="Arial"/>
                      <a:sym typeface="Arial"/>
                    </a:rPr>
                    <a:t>September 1</a:t>
                  </a:r>
                </a:p>
              </p:txBody>
            </p:sp>
            <p:sp>
              <p:nvSpPr>
                <p:cNvPr id="2651" name="Shape 2651"/>
                <p:cNvSpPr/>
                <p:nvPr/>
              </p:nvSpPr>
              <p:spPr>
                <a:xfrm>
                  <a:off x="357568" y="252123"/>
                  <a:ext cx="137272" cy="43959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52" name="Shape 2652"/>
                <p:cNvSpPr/>
                <p:nvPr/>
              </p:nvSpPr>
              <p:spPr>
                <a:xfrm>
                  <a:off x="494843" y="398657"/>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53" name="Shape 2653"/>
                <p:cNvSpPr txBox="1"/>
                <p:nvPr/>
              </p:nvSpPr>
              <p:spPr>
                <a:xfrm>
                  <a:off x="512010" y="415824"/>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0" baseline="0" i="0" lang="en-US" sz="900" u="none" cap="none" strike="noStrike">
                      <a:solidFill>
                        <a:schemeClr val="dk1"/>
                      </a:solidFill>
                      <a:latin typeface="Arial"/>
                      <a:ea typeface="Arial"/>
                      <a:cs typeface="Arial"/>
                      <a:sym typeface="Arial"/>
                    </a:rPr>
                    <a:t>$10000 Debt is Established</a:t>
                  </a:r>
                </a:p>
              </p:txBody>
            </p:sp>
            <p:sp>
              <p:nvSpPr>
                <p:cNvPr id="2654" name="Shape 2654"/>
                <p:cNvSpPr/>
                <p:nvPr/>
              </p:nvSpPr>
              <p:spPr>
                <a:xfrm>
                  <a:off x="357568" y="252123"/>
                  <a:ext cx="137272" cy="1253038"/>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55" name="Shape 2655"/>
                <p:cNvSpPr/>
                <p:nvPr/>
              </p:nvSpPr>
              <p:spPr>
                <a:xfrm>
                  <a:off x="494843" y="1131317"/>
                  <a:ext cx="937806" cy="74768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56" name="Shape 2656"/>
                <p:cNvSpPr txBox="1"/>
                <p:nvPr/>
              </p:nvSpPr>
              <p:spPr>
                <a:xfrm>
                  <a:off x="516741" y="1153216"/>
                  <a:ext cx="894007" cy="703890"/>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1" baseline="0" i="1" lang="en-US" sz="900" u="none" cap="none" strike="noStrike">
                      <a:solidFill>
                        <a:srgbClr val="3C8C92"/>
                      </a:solidFill>
                      <a:latin typeface="Arial"/>
                      <a:ea typeface="Arial"/>
                      <a:cs typeface="Arial"/>
                      <a:sym typeface="Arial"/>
                    </a:rPr>
                    <a:t>Admin Charge Begin Date</a:t>
                  </a:r>
                </a:p>
              </p:txBody>
            </p:sp>
            <p:sp>
              <p:nvSpPr>
                <p:cNvPr id="2657" name="Shape 2657"/>
                <p:cNvSpPr/>
                <p:nvPr/>
              </p:nvSpPr>
              <p:spPr>
                <a:xfrm>
                  <a:off x="357568" y="252123"/>
                  <a:ext cx="137272" cy="2066480"/>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58" name="Shape 2658"/>
                <p:cNvSpPr/>
                <p:nvPr/>
              </p:nvSpPr>
              <p:spPr>
                <a:xfrm>
                  <a:off x="494843" y="2025540"/>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59" name="Shape 2659"/>
                <p:cNvSpPr txBox="1"/>
                <p:nvPr/>
              </p:nvSpPr>
              <p:spPr>
                <a:xfrm>
                  <a:off x="512010" y="2042707"/>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0" baseline="0" i="0" lang="en-US" sz="900" u="none" cap="none" strike="noStrike">
                      <a:solidFill>
                        <a:schemeClr val="dk1"/>
                      </a:solidFill>
                      <a:latin typeface="Arial"/>
                      <a:ea typeface="Arial"/>
                      <a:cs typeface="Arial"/>
                      <a:sym typeface="Arial"/>
                    </a:rPr>
                    <a:t>Total Due: </a:t>
                  </a:r>
                  <a:r>
                    <a:rPr b="0" baseline="0" i="0" lang="en-US" sz="900" u="none" cap="none" strike="noStrike">
                      <a:solidFill>
                        <a:srgbClr val="FF0000"/>
                      </a:solidFill>
                      <a:latin typeface="Arial"/>
                      <a:ea typeface="Arial"/>
                      <a:cs typeface="Arial"/>
                      <a:sym typeface="Arial"/>
                    </a:rPr>
                    <a:t>$</a:t>
                  </a:r>
                  <a:r>
                    <a:rPr b="1" baseline="0" i="0" lang="en-US" sz="900" u="none" cap="none" strike="noStrike">
                      <a:solidFill>
                        <a:srgbClr val="FF0000"/>
                      </a:solidFill>
                      <a:latin typeface="Arial"/>
                      <a:ea typeface="Arial"/>
                      <a:cs typeface="Arial"/>
                      <a:sym typeface="Arial"/>
                    </a:rPr>
                    <a:t>10000</a:t>
                  </a:r>
                </a:p>
              </p:txBody>
            </p:sp>
            <p:sp>
              <p:nvSpPr>
                <p:cNvPr id="2660" name="Shape 2660"/>
                <p:cNvSpPr/>
                <p:nvPr/>
              </p:nvSpPr>
              <p:spPr>
                <a:xfrm>
                  <a:off x="1886098" y="709"/>
                  <a:ext cx="1372738" cy="251414"/>
                </a:xfrm>
                <a:prstGeom prst="roundRect">
                  <a:avLst>
                    <a:gd fmla="val 10000" name="adj"/>
                  </a:avLst>
                </a:prstGeom>
                <a:solidFill>
                  <a:schemeClr val="accent1"/>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61" name="Shape 2661"/>
                <p:cNvSpPr txBox="1"/>
                <p:nvPr/>
              </p:nvSpPr>
              <p:spPr>
                <a:xfrm>
                  <a:off x="1893461" y="8073"/>
                  <a:ext cx="1358010" cy="236685"/>
                </a:xfrm>
                <a:prstGeom prst="rect">
                  <a:avLst/>
                </a:prstGeom>
                <a:noFill/>
                <a:ln>
                  <a:noFill/>
                </a:ln>
              </p:spPr>
              <p:txBody>
                <a:bodyPr anchorCtr="0" anchor="ctr" bIns="17775" lIns="26650" rIns="26650" tIns="1777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rgbClr val="404040"/>
                      </a:solidFill>
                      <a:latin typeface="Arial"/>
                      <a:ea typeface="Arial"/>
                      <a:cs typeface="Arial"/>
                      <a:sym typeface="Arial"/>
                    </a:rPr>
                    <a:t>October 1</a:t>
                  </a:r>
                </a:p>
              </p:txBody>
            </p:sp>
            <p:sp>
              <p:nvSpPr>
                <p:cNvPr id="2662" name="Shape 2662"/>
                <p:cNvSpPr/>
                <p:nvPr/>
              </p:nvSpPr>
              <p:spPr>
                <a:xfrm>
                  <a:off x="2023372" y="252123"/>
                  <a:ext cx="137272" cy="43959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63" name="Shape 2663"/>
                <p:cNvSpPr/>
                <p:nvPr/>
              </p:nvSpPr>
              <p:spPr>
                <a:xfrm>
                  <a:off x="2160646" y="398657"/>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64" name="Shape 2664"/>
                <p:cNvSpPr txBox="1"/>
                <p:nvPr/>
              </p:nvSpPr>
              <p:spPr>
                <a:xfrm>
                  <a:off x="2177813" y="415824"/>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0"/>
                    </a:spcAft>
                    <a:buSzPct val="25000"/>
                    <a:buNone/>
                  </a:pPr>
                  <a:r>
                    <a:rPr b="0" baseline="0" i="0" lang="en-US" sz="900" u="none" cap="none" strike="noStrike">
                      <a:solidFill>
                        <a:schemeClr val="dk1"/>
                      </a:solidFill>
                      <a:latin typeface="Arial"/>
                      <a:ea typeface="Arial"/>
                      <a:cs typeface="Arial"/>
                      <a:sym typeface="Arial"/>
                    </a:rPr>
                    <a:t>$10000 Debt is Due</a:t>
                  </a:r>
                </a:p>
                <a:p>
                  <a:pPr indent="0" lvl="0" marL="0" marR="0" rtl="0" algn="ctr">
                    <a:lnSpc>
                      <a:spcPct val="90000"/>
                    </a:lnSpc>
                    <a:spcBef>
                      <a:spcPts val="315"/>
                    </a:spcBef>
                    <a:spcAft>
                      <a:spcPts val="315"/>
                    </a:spcAft>
                    <a:buSzPct val="25000"/>
                    <a:buNone/>
                  </a:pPr>
                  <a:r>
                    <a:rPr b="0" baseline="0" i="0" lang="en-US" sz="900" u="none" cap="none" strike="noStrike">
                      <a:solidFill>
                        <a:schemeClr val="dk1"/>
                      </a:solidFill>
                      <a:latin typeface="Arial"/>
                      <a:ea typeface="Arial"/>
                      <a:cs typeface="Arial"/>
                      <a:sym typeface="Arial"/>
                    </a:rPr>
                    <a:t>Not yet paid</a:t>
                  </a:r>
                </a:p>
              </p:txBody>
            </p:sp>
            <p:sp>
              <p:nvSpPr>
                <p:cNvPr id="2665" name="Shape 2665"/>
                <p:cNvSpPr/>
                <p:nvPr/>
              </p:nvSpPr>
              <p:spPr>
                <a:xfrm>
                  <a:off x="2023372" y="252123"/>
                  <a:ext cx="137272" cy="1260382"/>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66" name="Shape 2666"/>
                <p:cNvSpPr/>
                <p:nvPr/>
              </p:nvSpPr>
              <p:spPr>
                <a:xfrm>
                  <a:off x="2160646" y="1131317"/>
                  <a:ext cx="937806" cy="762378"/>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67" name="Shape 2667"/>
                <p:cNvSpPr txBox="1"/>
                <p:nvPr/>
              </p:nvSpPr>
              <p:spPr>
                <a:xfrm>
                  <a:off x="2182975" y="1153646"/>
                  <a:ext cx="893147" cy="717720"/>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1" baseline="0" i="1" lang="en-US" sz="900" u="none" cap="none" strike="noStrike">
                      <a:solidFill>
                        <a:srgbClr val="3C8C92"/>
                      </a:solidFill>
                      <a:latin typeface="Arial"/>
                      <a:ea typeface="Arial"/>
                      <a:cs typeface="Arial"/>
                      <a:sym typeface="Arial"/>
                    </a:rPr>
                    <a:t>Administrative Charge Calculation Days start</a:t>
                  </a:r>
                </a:p>
              </p:txBody>
            </p:sp>
            <p:sp>
              <p:nvSpPr>
                <p:cNvPr id="2668" name="Shape 2668"/>
                <p:cNvSpPr/>
                <p:nvPr/>
              </p:nvSpPr>
              <p:spPr>
                <a:xfrm>
                  <a:off x="2023372" y="252123"/>
                  <a:ext cx="137272" cy="2081169"/>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69" name="Shape 2669"/>
                <p:cNvSpPr/>
                <p:nvPr/>
              </p:nvSpPr>
              <p:spPr>
                <a:xfrm>
                  <a:off x="2160646" y="2040228"/>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70" name="Shape 2670"/>
                <p:cNvSpPr txBox="1"/>
                <p:nvPr/>
              </p:nvSpPr>
              <p:spPr>
                <a:xfrm>
                  <a:off x="2177813" y="2057396"/>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0" baseline="0" i="0" lang="en-US" sz="900" u="none" cap="none" strike="noStrike">
                      <a:solidFill>
                        <a:schemeClr val="dk1"/>
                      </a:solidFill>
                      <a:latin typeface="Arial"/>
                      <a:ea typeface="Arial"/>
                      <a:cs typeface="Arial"/>
                      <a:sym typeface="Arial"/>
                    </a:rPr>
                    <a:t>Total Due: </a:t>
                  </a:r>
                  <a:r>
                    <a:rPr b="0" baseline="0" i="0" lang="en-US" sz="900" u="none" cap="none" strike="noStrike">
                      <a:solidFill>
                        <a:srgbClr val="FF0000"/>
                      </a:solidFill>
                      <a:latin typeface="Arial"/>
                      <a:ea typeface="Arial"/>
                      <a:cs typeface="Arial"/>
                      <a:sym typeface="Arial"/>
                    </a:rPr>
                    <a:t>$</a:t>
                  </a:r>
                  <a:r>
                    <a:rPr b="1" baseline="0" i="0" lang="en-US" sz="900" u="none" cap="none" strike="noStrike">
                      <a:solidFill>
                        <a:srgbClr val="FF0000"/>
                      </a:solidFill>
                      <a:latin typeface="Arial"/>
                      <a:ea typeface="Arial"/>
                      <a:cs typeface="Arial"/>
                      <a:sym typeface="Arial"/>
                    </a:rPr>
                    <a:t>10000</a:t>
                  </a:r>
                </a:p>
              </p:txBody>
            </p:sp>
            <p:sp>
              <p:nvSpPr>
                <p:cNvPr id="2671" name="Shape 2671"/>
                <p:cNvSpPr/>
                <p:nvPr/>
              </p:nvSpPr>
              <p:spPr>
                <a:xfrm>
                  <a:off x="3551901" y="709"/>
                  <a:ext cx="1372738" cy="251414"/>
                </a:xfrm>
                <a:prstGeom prst="roundRect">
                  <a:avLst>
                    <a:gd fmla="val 10000" name="adj"/>
                  </a:avLst>
                </a:prstGeom>
                <a:solidFill>
                  <a:schemeClr val="accent1"/>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72" name="Shape 2672"/>
                <p:cNvSpPr txBox="1"/>
                <p:nvPr/>
              </p:nvSpPr>
              <p:spPr>
                <a:xfrm>
                  <a:off x="3559264" y="8073"/>
                  <a:ext cx="1358010" cy="236685"/>
                </a:xfrm>
                <a:prstGeom prst="rect">
                  <a:avLst/>
                </a:prstGeom>
                <a:noFill/>
                <a:ln>
                  <a:noFill/>
                </a:ln>
              </p:spPr>
              <p:txBody>
                <a:bodyPr anchorCtr="0" anchor="ctr" bIns="17775" lIns="26650" rIns="26650" tIns="1777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rgbClr val="404040"/>
                      </a:solidFill>
                      <a:latin typeface="Arial"/>
                      <a:ea typeface="Arial"/>
                      <a:cs typeface="Arial"/>
                      <a:sym typeface="Arial"/>
                    </a:rPr>
                    <a:t>October 31</a:t>
                  </a:r>
                </a:p>
              </p:txBody>
            </p:sp>
            <p:sp>
              <p:nvSpPr>
                <p:cNvPr id="2673" name="Shape 2673"/>
                <p:cNvSpPr/>
                <p:nvPr/>
              </p:nvSpPr>
              <p:spPr>
                <a:xfrm>
                  <a:off x="3689175" y="252123"/>
                  <a:ext cx="137272" cy="43959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74" name="Shape 2674"/>
                <p:cNvSpPr/>
                <p:nvPr/>
              </p:nvSpPr>
              <p:spPr>
                <a:xfrm>
                  <a:off x="3826448" y="398657"/>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75" name="Shape 2675"/>
                <p:cNvSpPr txBox="1"/>
                <p:nvPr/>
              </p:nvSpPr>
              <p:spPr>
                <a:xfrm>
                  <a:off x="3843616" y="415824"/>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0"/>
                    </a:spcAft>
                    <a:buSzPct val="25000"/>
                    <a:buNone/>
                  </a:pPr>
                  <a:r>
                    <a:rPr b="0" baseline="0" i="0" lang="en-US" sz="900" u="none" cap="none" strike="noStrike">
                      <a:solidFill>
                        <a:schemeClr val="dk1"/>
                      </a:solidFill>
                      <a:latin typeface="Arial"/>
                      <a:ea typeface="Arial"/>
                      <a:cs typeface="Arial"/>
                      <a:sym typeface="Arial"/>
                    </a:rPr>
                    <a:t>$10000 Debt is Due</a:t>
                  </a:r>
                </a:p>
                <a:p>
                  <a:pPr indent="0" lvl="0" marL="0" marR="0" rtl="0" algn="ctr">
                    <a:lnSpc>
                      <a:spcPct val="90000"/>
                    </a:lnSpc>
                    <a:spcBef>
                      <a:spcPts val="315"/>
                    </a:spcBef>
                    <a:spcAft>
                      <a:spcPts val="315"/>
                    </a:spcAft>
                    <a:buSzPct val="25000"/>
                    <a:buNone/>
                  </a:pPr>
                  <a:r>
                    <a:rPr b="0" baseline="0" i="0" lang="en-US" sz="900" u="none" cap="none" strike="noStrike">
                      <a:solidFill>
                        <a:schemeClr val="dk1"/>
                      </a:solidFill>
                      <a:latin typeface="Arial"/>
                      <a:ea typeface="Arial"/>
                      <a:cs typeface="Arial"/>
                      <a:sym typeface="Arial"/>
                    </a:rPr>
                    <a:t>Still not paid</a:t>
                  </a:r>
                </a:p>
              </p:txBody>
            </p:sp>
            <p:sp>
              <p:nvSpPr>
                <p:cNvPr id="2676" name="Shape 2676"/>
                <p:cNvSpPr/>
                <p:nvPr/>
              </p:nvSpPr>
              <p:spPr>
                <a:xfrm>
                  <a:off x="3689175" y="252123"/>
                  <a:ext cx="137272" cy="1265475"/>
                </a:xfrm>
                <a:custGeom>
                  <a:pathLst>
                    <a:path extrusionOk="0" h="120000" w="120000">
                      <a:moveTo>
                        <a:pt x="0" y="0"/>
                      </a:moveTo>
                      <a:lnTo>
                        <a:pt x="0" y="119999"/>
                      </a:lnTo>
                      <a:lnTo>
                        <a:pt x="120000" y="119999"/>
                      </a:lnTo>
                    </a:path>
                  </a:pathLst>
                </a:custGeom>
                <a:noFill/>
                <a:ln cap="flat" cmpd="sng" w="25400">
                  <a:solidFill>
                    <a:srgbClr val="93B1B3"/>
                  </a:solidFill>
                  <a:prstDash val="solid"/>
                  <a:round/>
                  <a:headEnd len="med" w="med" type="none"/>
                  <a:tailEnd len="med" w="med" type="none"/>
                </a:ln>
              </p:spPr>
            </p:sp>
            <p:sp>
              <p:nvSpPr>
                <p:cNvPr id="2677" name="Shape 2677"/>
                <p:cNvSpPr/>
                <p:nvPr/>
              </p:nvSpPr>
              <p:spPr>
                <a:xfrm>
                  <a:off x="3826448" y="1131317"/>
                  <a:ext cx="937806" cy="772564"/>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78" name="Shape 2678"/>
                <p:cNvSpPr txBox="1"/>
                <p:nvPr/>
              </p:nvSpPr>
              <p:spPr>
                <a:xfrm>
                  <a:off x="3849076" y="1153945"/>
                  <a:ext cx="892550" cy="727309"/>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0"/>
                    </a:spcAft>
                    <a:buSzPct val="25000"/>
                    <a:buNone/>
                  </a:pPr>
                  <a:r>
                    <a:rPr b="1" baseline="0" i="1" lang="en-US" sz="900" u="none" cap="none" strike="noStrike">
                      <a:solidFill>
                        <a:srgbClr val="3C8C92"/>
                      </a:solidFill>
                      <a:latin typeface="Arial"/>
                      <a:ea typeface="Arial"/>
                      <a:cs typeface="Arial"/>
                      <a:sym typeface="Arial"/>
                    </a:rPr>
                    <a:t>Administrative Charge Calculation Days start</a:t>
                  </a:r>
                </a:p>
                <a:p>
                  <a:pPr indent="0" lvl="0" marL="0" marR="0" rtl="0" algn="ctr">
                    <a:lnSpc>
                      <a:spcPct val="90000"/>
                    </a:lnSpc>
                    <a:spcBef>
                      <a:spcPts val="315"/>
                    </a:spcBef>
                    <a:spcAft>
                      <a:spcPts val="315"/>
                    </a:spcAft>
                    <a:buSzPct val="25000"/>
                    <a:buNone/>
                  </a:pPr>
                  <a:r>
                    <a:rPr b="0" baseline="0" i="0" lang="en-US" sz="900" u="none" cap="none" strike="noStrike">
                      <a:solidFill>
                        <a:schemeClr val="dk1"/>
                      </a:solidFill>
                      <a:latin typeface="Arial"/>
                      <a:ea typeface="Arial"/>
                      <a:cs typeface="Arial"/>
                      <a:sym typeface="Arial"/>
                    </a:rPr>
                    <a:t>(</a:t>
                  </a:r>
                  <a:r>
                    <a:rPr b="0" baseline="0" i="0" lang="en-US" sz="900" u="none" cap="none" strike="noStrike">
                      <a:solidFill>
                        <a:srgbClr val="FF0000"/>
                      </a:solidFill>
                      <a:latin typeface="Arial"/>
                      <a:ea typeface="Arial"/>
                      <a:cs typeface="Arial"/>
                      <a:sym typeface="Arial"/>
                    </a:rPr>
                    <a:t>$10</a:t>
                  </a:r>
                  <a:r>
                    <a:rPr b="0" baseline="0" i="0" lang="en-US" sz="900" u="none" cap="none" strike="noStrike">
                      <a:solidFill>
                        <a:schemeClr val="dk1"/>
                      </a:solidFill>
                      <a:latin typeface="Arial"/>
                      <a:ea typeface="Arial"/>
                      <a:cs typeface="Arial"/>
                      <a:sym typeface="Arial"/>
                    </a:rPr>
                    <a:t>)</a:t>
                  </a:r>
                </a:p>
              </p:txBody>
            </p:sp>
            <p:sp>
              <p:nvSpPr>
                <p:cNvPr id="2679" name="Shape 2679"/>
                <p:cNvSpPr/>
                <p:nvPr/>
              </p:nvSpPr>
              <p:spPr>
                <a:xfrm>
                  <a:off x="3689175" y="252123"/>
                  <a:ext cx="137272" cy="209135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80" name="Shape 2680"/>
                <p:cNvSpPr/>
                <p:nvPr/>
              </p:nvSpPr>
              <p:spPr>
                <a:xfrm>
                  <a:off x="3826448" y="2050416"/>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1" name="Shape 2681"/>
                <p:cNvSpPr txBox="1"/>
                <p:nvPr/>
              </p:nvSpPr>
              <p:spPr>
                <a:xfrm>
                  <a:off x="3843616" y="2067583"/>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0" baseline="0" i="0" lang="en-US" sz="900" u="none" cap="none" strike="noStrike">
                      <a:solidFill>
                        <a:schemeClr val="dk1"/>
                      </a:solidFill>
                      <a:latin typeface="Arial"/>
                      <a:ea typeface="Arial"/>
                      <a:cs typeface="Arial"/>
                      <a:sym typeface="Arial"/>
                    </a:rPr>
                    <a:t>Total Due: </a:t>
                  </a:r>
                  <a:r>
                    <a:rPr b="0" baseline="0" i="0" lang="en-US" sz="900" u="none" cap="none" strike="noStrike">
                      <a:solidFill>
                        <a:srgbClr val="FF0000"/>
                      </a:solidFill>
                      <a:latin typeface="Arial"/>
                      <a:ea typeface="Arial"/>
                      <a:cs typeface="Arial"/>
                      <a:sym typeface="Arial"/>
                    </a:rPr>
                    <a:t>$</a:t>
                  </a:r>
                  <a:r>
                    <a:rPr b="1" baseline="0" i="0" lang="en-US" sz="900" u="none" cap="none" strike="noStrike">
                      <a:solidFill>
                        <a:srgbClr val="FF0000"/>
                      </a:solidFill>
                      <a:latin typeface="Arial"/>
                      <a:ea typeface="Arial"/>
                      <a:cs typeface="Arial"/>
                      <a:sym typeface="Arial"/>
                    </a:rPr>
                    <a:t>10010</a:t>
                  </a:r>
                </a:p>
              </p:txBody>
            </p:sp>
            <p:sp>
              <p:nvSpPr>
                <p:cNvPr id="2682" name="Shape 2682"/>
                <p:cNvSpPr/>
                <p:nvPr/>
              </p:nvSpPr>
              <p:spPr>
                <a:xfrm>
                  <a:off x="5217703" y="709"/>
                  <a:ext cx="1372738" cy="251414"/>
                </a:xfrm>
                <a:prstGeom prst="roundRect">
                  <a:avLst>
                    <a:gd fmla="val 10000" name="adj"/>
                  </a:avLst>
                </a:prstGeom>
                <a:solidFill>
                  <a:schemeClr val="accent1"/>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3" name="Shape 2683"/>
                <p:cNvSpPr txBox="1"/>
                <p:nvPr/>
              </p:nvSpPr>
              <p:spPr>
                <a:xfrm>
                  <a:off x="5225067" y="8073"/>
                  <a:ext cx="1358010" cy="236685"/>
                </a:xfrm>
                <a:prstGeom prst="rect">
                  <a:avLst/>
                </a:prstGeom>
                <a:noFill/>
                <a:ln>
                  <a:noFill/>
                </a:ln>
              </p:spPr>
              <p:txBody>
                <a:bodyPr anchorCtr="0" anchor="ctr" bIns="17775" lIns="26650" rIns="26650" tIns="1777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rgbClr val="404040"/>
                      </a:solidFill>
                      <a:latin typeface="Arial"/>
                      <a:ea typeface="Arial"/>
                      <a:cs typeface="Arial"/>
                      <a:sym typeface="Arial"/>
                    </a:rPr>
                    <a:t>November 30</a:t>
                  </a:r>
                </a:p>
              </p:txBody>
            </p:sp>
            <p:sp>
              <p:nvSpPr>
                <p:cNvPr id="2684" name="Shape 2684"/>
                <p:cNvSpPr/>
                <p:nvPr/>
              </p:nvSpPr>
              <p:spPr>
                <a:xfrm>
                  <a:off x="5354978" y="252123"/>
                  <a:ext cx="137272" cy="43959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85" name="Shape 2685"/>
                <p:cNvSpPr/>
                <p:nvPr/>
              </p:nvSpPr>
              <p:spPr>
                <a:xfrm>
                  <a:off x="5492251" y="398657"/>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6" name="Shape 2686"/>
                <p:cNvSpPr txBox="1"/>
                <p:nvPr/>
              </p:nvSpPr>
              <p:spPr>
                <a:xfrm>
                  <a:off x="5509419" y="415824"/>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0"/>
                    </a:spcAft>
                    <a:buSzPct val="25000"/>
                    <a:buNone/>
                  </a:pPr>
                  <a:r>
                    <a:rPr b="0" baseline="0" i="0" lang="en-US" sz="900" u="none" cap="none" strike="noStrike">
                      <a:solidFill>
                        <a:schemeClr val="dk1"/>
                      </a:solidFill>
                      <a:latin typeface="Arial"/>
                      <a:ea typeface="Arial"/>
                      <a:cs typeface="Arial"/>
                      <a:sym typeface="Arial"/>
                    </a:rPr>
                    <a:t>$10010 Debt is Due</a:t>
                  </a:r>
                </a:p>
                <a:p>
                  <a:pPr indent="0" lvl="0" marL="0" marR="0" rtl="0" algn="ctr">
                    <a:lnSpc>
                      <a:spcPct val="90000"/>
                    </a:lnSpc>
                    <a:spcBef>
                      <a:spcPts val="315"/>
                    </a:spcBef>
                    <a:spcAft>
                      <a:spcPts val="315"/>
                    </a:spcAft>
                    <a:buSzPct val="25000"/>
                    <a:buNone/>
                  </a:pPr>
                  <a:r>
                    <a:rPr b="0" baseline="0" i="0" lang="en-US" sz="900" u="none" cap="none" strike="noStrike">
                      <a:solidFill>
                        <a:schemeClr val="dk1"/>
                      </a:solidFill>
                      <a:latin typeface="Arial"/>
                      <a:ea typeface="Arial"/>
                      <a:cs typeface="Arial"/>
                      <a:sym typeface="Arial"/>
                    </a:rPr>
                    <a:t>Still not paid</a:t>
                  </a:r>
                </a:p>
              </p:txBody>
            </p:sp>
            <p:sp>
              <p:nvSpPr>
                <p:cNvPr id="2687" name="Shape 2687"/>
                <p:cNvSpPr/>
                <p:nvPr/>
              </p:nvSpPr>
              <p:spPr>
                <a:xfrm>
                  <a:off x="5354978" y="252123"/>
                  <a:ext cx="137272" cy="1246385"/>
                </a:xfrm>
                <a:custGeom>
                  <a:pathLst>
                    <a:path extrusionOk="0" h="120000" w="120000">
                      <a:moveTo>
                        <a:pt x="0" y="0"/>
                      </a:moveTo>
                      <a:lnTo>
                        <a:pt x="0" y="119999"/>
                      </a:lnTo>
                      <a:lnTo>
                        <a:pt x="120000" y="119999"/>
                      </a:lnTo>
                    </a:path>
                  </a:pathLst>
                </a:custGeom>
                <a:noFill/>
                <a:ln cap="flat" cmpd="sng" w="25400">
                  <a:solidFill>
                    <a:srgbClr val="93B1B3"/>
                  </a:solidFill>
                  <a:prstDash val="solid"/>
                  <a:round/>
                  <a:headEnd len="med" w="med" type="none"/>
                  <a:tailEnd len="med" w="med" type="none"/>
                </a:ln>
              </p:spPr>
            </p:sp>
            <p:sp>
              <p:nvSpPr>
                <p:cNvPr id="2688" name="Shape 2688"/>
                <p:cNvSpPr/>
                <p:nvPr/>
              </p:nvSpPr>
              <p:spPr>
                <a:xfrm>
                  <a:off x="5492251" y="1131317"/>
                  <a:ext cx="937806" cy="734384"/>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9" name="Shape 2689"/>
                <p:cNvSpPr txBox="1"/>
                <p:nvPr/>
              </p:nvSpPr>
              <p:spPr>
                <a:xfrm>
                  <a:off x="5513760" y="1152826"/>
                  <a:ext cx="894787" cy="691366"/>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1" baseline="0" i="1" lang="en-US" sz="900" u="none" cap="none" strike="noStrike">
                      <a:solidFill>
                        <a:srgbClr val="3C8C92"/>
                      </a:solidFill>
                      <a:latin typeface="Arial"/>
                      <a:ea typeface="Arial"/>
                      <a:cs typeface="Arial"/>
                      <a:sym typeface="Arial"/>
                    </a:rPr>
                    <a:t>No Charges Assessed</a:t>
                  </a:r>
                </a:p>
              </p:txBody>
            </p:sp>
            <p:sp>
              <p:nvSpPr>
                <p:cNvPr id="2690" name="Shape 2690"/>
                <p:cNvSpPr/>
                <p:nvPr/>
              </p:nvSpPr>
              <p:spPr>
                <a:xfrm>
                  <a:off x="5354978" y="252123"/>
                  <a:ext cx="137272" cy="2053175"/>
                </a:xfrm>
                <a:custGeom>
                  <a:pathLst>
                    <a:path extrusionOk="0" h="120000" w="120000">
                      <a:moveTo>
                        <a:pt x="0" y="0"/>
                      </a:moveTo>
                      <a:lnTo>
                        <a:pt x="0" y="120000"/>
                      </a:lnTo>
                      <a:lnTo>
                        <a:pt x="120000" y="120000"/>
                      </a:lnTo>
                    </a:path>
                  </a:pathLst>
                </a:custGeom>
                <a:noFill/>
                <a:ln cap="flat" cmpd="sng" w="25400">
                  <a:solidFill>
                    <a:srgbClr val="93B1B3"/>
                  </a:solidFill>
                  <a:prstDash val="solid"/>
                  <a:round/>
                  <a:headEnd len="med" w="med" type="none"/>
                  <a:tailEnd len="med" w="med" type="none"/>
                </a:ln>
              </p:spPr>
            </p:sp>
            <p:sp>
              <p:nvSpPr>
                <p:cNvPr id="2691" name="Shape 2691"/>
                <p:cNvSpPr/>
                <p:nvPr/>
              </p:nvSpPr>
              <p:spPr>
                <a:xfrm>
                  <a:off x="5492251" y="2012234"/>
                  <a:ext cx="937806" cy="586129"/>
                </a:xfrm>
                <a:prstGeom prst="roundRect">
                  <a:avLst>
                    <a:gd fmla="val 10000" name="adj"/>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92" name="Shape 2692"/>
                <p:cNvSpPr txBox="1"/>
                <p:nvPr/>
              </p:nvSpPr>
              <p:spPr>
                <a:xfrm>
                  <a:off x="5509419" y="2029401"/>
                  <a:ext cx="903471" cy="551794"/>
                </a:xfrm>
                <a:prstGeom prst="rect">
                  <a:avLst/>
                </a:prstGeom>
                <a:noFill/>
                <a:ln>
                  <a:noFill/>
                </a:ln>
              </p:spPr>
              <p:txBody>
                <a:bodyPr anchorCtr="0" anchor="ctr" bIns="11425" lIns="17125" rIns="17125" tIns="11425">
                  <a:noAutofit/>
                </a:bodyPr>
                <a:lstStyle/>
                <a:p>
                  <a:pPr indent="0" lvl="0" marL="0" marR="0" rtl="0" algn="ctr">
                    <a:lnSpc>
                      <a:spcPct val="90000"/>
                    </a:lnSpc>
                    <a:spcBef>
                      <a:spcPts val="0"/>
                    </a:spcBef>
                    <a:spcAft>
                      <a:spcPts val="315"/>
                    </a:spcAft>
                    <a:buSzPct val="25000"/>
                    <a:buNone/>
                  </a:pPr>
                  <a:r>
                    <a:rPr b="0" baseline="0" i="0" lang="en-US" sz="900" u="none" cap="none" strike="noStrike">
                      <a:solidFill>
                        <a:schemeClr val="dk1"/>
                      </a:solidFill>
                      <a:latin typeface="Arial"/>
                      <a:ea typeface="Arial"/>
                      <a:cs typeface="Arial"/>
                      <a:sym typeface="Arial"/>
                    </a:rPr>
                    <a:t>Total Due: </a:t>
                  </a:r>
                  <a:r>
                    <a:rPr b="0" baseline="0" i="0" lang="en-US" sz="900" u="none" cap="none" strike="noStrike">
                      <a:solidFill>
                        <a:srgbClr val="FF0000"/>
                      </a:solidFill>
                      <a:latin typeface="Arial"/>
                      <a:ea typeface="Arial"/>
                      <a:cs typeface="Arial"/>
                      <a:sym typeface="Arial"/>
                    </a:rPr>
                    <a:t>$</a:t>
                  </a:r>
                  <a:r>
                    <a:rPr b="1" baseline="0" i="0" lang="en-US" sz="900" u="none" cap="none" strike="noStrike">
                      <a:solidFill>
                        <a:srgbClr val="FF0000"/>
                      </a:solidFill>
                      <a:latin typeface="Arial"/>
                      <a:ea typeface="Arial"/>
                      <a:cs typeface="Arial"/>
                      <a:sym typeface="Arial"/>
                    </a:rPr>
                    <a:t>10010</a:t>
                  </a:r>
                </a:p>
              </p:txBody>
            </p:sp>
          </p:grpSp>
          <p:cxnSp>
            <p:nvCxnSpPr>
              <p:cNvPr id="2693" name="Shape 2693"/>
              <p:cNvCxnSpPr/>
              <p:nvPr/>
            </p:nvCxnSpPr>
            <p:spPr>
              <a:xfrm rot="-5400000">
                <a:off x="1909890" y="4953032"/>
                <a:ext cx="2090636" cy="713776"/>
              </a:xfrm>
              <a:prstGeom prst="curvedConnector3">
                <a:avLst>
                  <a:gd fmla="val 151462" name="adj1"/>
                </a:avLst>
              </a:prstGeom>
              <a:solidFill>
                <a:srgbClr val="ED171F"/>
              </a:solidFill>
              <a:ln cap="flat" cmpd="sng" w="28575">
                <a:solidFill>
                  <a:srgbClr val="C00000">
                    <a:alpha val="74901"/>
                  </a:srgbClr>
                </a:solidFill>
                <a:prstDash val="solid"/>
                <a:round/>
                <a:headEnd len="med" w="med" type="none"/>
                <a:tailEnd len="lg" w="lg" type="stealth"/>
              </a:ln>
            </p:spPr>
          </p:cxnSp>
          <p:sp>
            <p:nvSpPr>
              <p:cNvPr id="2694" name="Shape 2694"/>
              <p:cNvSpPr txBox="1"/>
              <p:nvPr/>
            </p:nvSpPr>
            <p:spPr>
              <a:xfrm>
                <a:off x="573266" y="3987603"/>
                <a:ext cx="697627" cy="2769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Status</a:t>
                </a:r>
                <a:r>
                  <a:rPr b="0" baseline="0" i="0" lang="en-US" sz="1200" u="none" cap="none" strike="noStrike">
                    <a:solidFill>
                      <a:srgbClr val="404040"/>
                    </a:solidFill>
                    <a:latin typeface="Arial"/>
                    <a:ea typeface="Arial"/>
                    <a:cs typeface="Arial"/>
                    <a:sym typeface="Arial"/>
                  </a:rPr>
                  <a:t>:</a:t>
                </a:r>
              </a:p>
            </p:txBody>
          </p:sp>
          <p:sp>
            <p:nvSpPr>
              <p:cNvPr id="2695" name="Shape 2695"/>
              <p:cNvSpPr txBox="1"/>
              <p:nvPr/>
            </p:nvSpPr>
            <p:spPr>
              <a:xfrm>
                <a:off x="514152" y="4986069"/>
                <a:ext cx="920082" cy="56276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Admin</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Amount:</a:t>
                </a:r>
              </a:p>
            </p:txBody>
          </p:sp>
          <p:sp>
            <p:nvSpPr>
              <p:cNvPr id="2696" name="Shape 2696"/>
              <p:cNvSpPr txBox="1"/>
              <p:nvPr/>
            </p:nvSpPr>
            <p:spPr>
              <a:xfrm>
                <a:off x="604672" y="6026848"/>
                <a:ext cx="541943" cy="461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Total</a:t>
                </a:r>
              </a:p>
              <a:p>
                <a:pPr indent="0" lvl="0" marL="0" marR="0" rtl="0" algn="l">
                  <a:spcBef>
                    <a:spcPts val="0"/>
                  </a:spcBef>
                  <a:spcAft>
                    <a:spcPts val="0"/>
                  </a:spcAft>
                  <a:buSzPct val="25000"/>
                  <a:buNone/>
                </a:pPr>
                <a:r>
                  <a:rPr b="1" baseline="0" i="0" lang="en-US" sz="1200" u="none" cap="none" strike="noStrike">
                    <a:solidFill>
                      <a:srgbClr val="404040"/>
                    </a:solidFill>
                    <a:latin typeface="Arial"/>
                    <a:ea typeface="Arial"/>
                    <a:cs typeface="Arial"/>
                    <a:sym typeface="Arial"/>
                  </a:rPr>
                  <a:t>Due:</a:t>
                </a:r>
              </a:p>
            </p:txBody>
          </p:sp>
        </p:grpSp>
        <p:cxnSp>
          <p:nvCxnSpPr>
            <p:cNvPr id="2697" name="Shape 2697"/>
            <p:cNvCxnSpPr/>
            <p:nvPr/>
          </p:nvCxnSpPr>
          <p:spPr>
            <a:xfrm rot="-5400000">
              <a:off x="4002038" y="5339033"/>
              <a:ext cx="1510778" cy="653777"/>
            </a:xfrm>
            <a:prstGeom prst="curvedConnector3">
              <a:avLst>
                <a:gd fmla="val 60255" name="adj1"/>
              </a:avLst>
            </a:prstGeom>
            <a:solidFill>
              <a:srgbClr val="ED171F"/>
            </a:solidFill>
            <a:ln cap="flat" cmpd="sng" w="28575">
              <a:solidFill>
                <a:srgbClr val="C00000">
                  <a:alpha val="74901"/>
                </a:srgbClr>
              </a:solidFill>
              <a:prstDash val="solid"/>
              <a:round/>
              <a:headEnd len="med" w="med" type="none"/>
              <a:tailEnd len="lg" w="lg" type="stealth"/>
            </a:ln>
          </p:spPr>
        </p:cxnSp>
        <p:cxnSp>
          <p:nvCxnSpPr>
            <p:cNvPr id="2698" name="Shape 2698"/>
            <p:cNvCxnSpPr/>
            <p:nvPr/>
          </p:nvCxnSpPr>
          <p:spPr>
            <a:xfrm rot="-5400000">
              <a:off x="5582576" y="5399231"/>
              <a:ext cx="1510778" cy="653777"/>
            </a:xfrm>
            <a:prstGeom prst="curvedConnector3">
              <a:avLst>
                <a:gd fmla="val 64194" name="adj1"/>
              </a:avLst>
            </a:prstGeom>
            <a:solidFill>
              <a:srgbClr val="ED171F"/>
            </a:solidFill>
            <a:ln cap="flat" cmpd="sng" w="28575">
              <a:solidFill>
                <a:srgbClr val="C00000">
                  <a:alpha val="74901"/>
                </a:srgbClr>
              </a:solidFill>
              <a:prstDash val="solid"/>
              <a:round/>
              <a:headEnd len="med" w="med" type="none"/>
              <a:tailEnd len="lg" w="lg" type="stealth"/>
            </a:ln>
          </p:spPr>
        </p:cxnSp>
      </p:grpSp>
      <p:sp>
        <p:nvSpPr>
          <p:cNvPr id="2699" name="Shape 2699"/>
          <p:cNvSpPr txBox="1"/>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96" name="Shape 96"/>
          <p:cNvSpPr txBox="1"/>
          <p:nvPr>
            <p:ph idx="1" type="body"/>
          </p:nvPr>
        </p:nvSpPr>
        <p:spPr>
          <a:xfrm>
            <a:off x="594033" y="1228128"/>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 and Subsequent Dunning Generation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97" name="Shape 9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8" name="Shape 98"/>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Document Overview</a:t>
            </a:r>
          </a:p>
        </p:txBody>
      </p:sp>
      <p:sp>
        <p:nvSpPr>
          <p:cNvPr id="403" name="Shape 403"/>
          <p:cNvSpPr txBox="1"/>
          <p:nvPr>
            <p:ph idx="1" type="body"/>
          </p:nvPr>
        </p:nvSpPr>
        <p:spPr>
          <a:xfrm>
            <a:off x="617785" y="1240001"/>
            <a:ext cx="8229600" cy="452596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404" name="Shape 40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405" name="Shape 405"/>
          <p:cNvGraphicFramePr/>
          <p:nvPr/>
        </p:nvGraphicFramePr>
        <p:xfrm>
          <a:off x="1434274" y="2511205"/>
          <a:ext cx="3000000" cy="3000000"/>
        </p:xfrm>
        <a:graphic>
          <a:graphicData uri="http://schemas.openxmlformats.org/drawingml/2006/table">
            <a:tbl>
              <a:tblPr bandRow="1" firstRow="1">
                <a:noFill/>
                <a:tableStyleId>{CC74D83C-4DDF-4572-BC5D-C33FE31CE4DD}</a:tableStyleId>
              </a:tblPr>
              <a:tblGrid>
                <a:gridCol w="1068300"/>
                <a:gridCol w="930450"/>
                <a:gridCol w="1860875"/>
                <a:gridCol w="2409250"/>
              </a:tblGrid>
              <a:tr h="271300">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Region</a:t>
                      </a:r>
                    </a:p>
                  </a:txBody>
                  <a:tcPr marT="45725" marB="45725" marR="91450" marL="91450"/>
                </a:tc>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Doc Type</a:t>
                      </a:r>
                    </a:p>
                  </a:txBody>
                  <a:tcPr marT="45725" marB="45725" marR="91450" marL="91450"/>
                </a:tc>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Processing</a:t>
                      </a:r>
                    </a:p>
                  </a:txBody>
                  <a:tcPr marT="45725" marB="45725" marR="91450" marL="91450"/>
                </a:tc>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1600" u="none" cap="none" strike="noStrike"/>
                        <a:t>Document Type Name</a:t>
                      </a:r>
                    </a:p>
                  </a:txBody>
                  <a:tcPr marT="45725" marB="45725" marR="91450" marL="91450"/>
                </a:tc>
              </a:tr>
              <a:tr h="27130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Region 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DAV</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Automated</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R6 Vehicle Claims</a:t>
                      </a:r>
                    </a:p>
                  </a:txBody>
                  <a:tcPr marT="45725" marB="45725" marR="91450" marL="91450"/>
                </a:tc>
              </a:tr>
              <a:tr h="27130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Region 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D6M</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Manual</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R6 Claims – Manual</a:t>
                      </a:r>
                    </a:p>
                  </a:txBody>
                  <a:tcPr marT="45725" marB="45725" marR="91450" marL="91450"/>
                </a:tc>
              </a:tr>
              <a:tr h="41480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Region 6</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DES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Manual</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External Services Claims – Manual</a:t>
                      </a:r>
                    </a:p>
                  </a:txBody>
                  <a:tcPr marT="45725" marB="45725" marR="91450" marL="91450"/>
                </a:tc>
              </a:tr>
              <a:tr h="41480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Region 7</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D7M</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Manual</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R7 Claims – Manual</a:t>
                      </a:r>
                    </a:p>
                  </a:txBody>
                  <a:tcPr marT="45725" marB="45725" marR="91450" marL="91450"/>
                </a:tc>
              </a:tr>
            </a:tbl>
          </a:graphicData>
        </a:graphic>
      </p:graphicFrame>
      <p:sp>
        <p:nvSpPr>
          <p:cNvPr id="406" name="Shape 406"/>
          <p:cNvSpPr/>
          <p:nvPr/>
        </p:nvSpPr>
        <p:spPr>
          <a:xfrm>
            <a:off x="745066" y="1366333"/>
            <a:ext cx="4572000" cy="86177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60C30"/>
              </a:buClr>
              <a:buSzPct val="80000"/>
              <a:buFont typeface="Arial"/>
              <a:buChar char="•"/>
            </a:pPr>
            <a:r>
              <a:rPr b="0" baseline="0" i="0" lang="en-US" sz="2000" u="none" cap="none" strike="noStrike">
                <a:solidFill>
                  <a:schemeClr val="dk1"/>
                </a:solidFill>
                <a:latin typeface="Arial"/>
                <a:ea typeface="Arial"/>
                <a:cs typeface="Arial"/>
                <a:sym typeface="Arial"/>
              </a:rPr>
              <a:t>Debt Account Document Type:</a:t>
            </a:r>
          </a:p>
          <a:p>
            <a:pPr indent="-236537" lvl="2" marL="744538" marR="0" rtl="0" algn="l">
              <a:spcBef>
                <a:spcPts val="1200"/>
              </a:spcBef>
              <a:spcAft>
                <a:spcPts val="600"/>
              </a:spcAft>
              <a:buClr>
                <a:srgbClr val="C60C30"/>
              </a:buClr>
              <a:buSzPct val="80000"/>
              <a:buFont typeface="Arial"/>
              <a:buChar char="•"/>
            </a:pPr>
            <a:r>
              <a:rPr b="0" baseline="0" i="0" lang="en-US" sz="2000" u="none" cap="none" strike="noStrike">
                <a:solidFill>
                  <a:schemeClr val="dk1"/>
                </a:solidFill>
                <a:latin typeface="Arial"/>
                <a:ea typeface="Arial"/>
                <a:cs typeface="Arial"/>
                <a:sym typeface="Arial"/>
              </a:rPr>
              <a:t>Document Category = DA</a:t>
            </a:r>
          </a:p>
        </p:txBody>
      </p:sp>
      <p:sp>
        <p:nvSpPr>
          <p:cNvPr id="407" name="Shape 40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3" name="Shape 2703"/>
        <p:cNvGrpSpPr/>
        <p:nvPr/>
      </p:nvGrpSpPr>
      <p:grpSpPr>
        <a:xfrm>
          <a:off x="0" y="0"/>
          <a:ext cx="0" cy="0"/>
          <a:chOff x="0" y="0"/>
          <a:chExt cx="0" cy="0"/>
        </a:xfrm>
      </p:grpSpPr>
      <p:sp>
        <p:nvSpPr>
          <p:cNvPr id="2704" name="Shape 2704"/>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05" name="Shape 270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706" name="Shape 2706"/>
          <p:cNvSpPr txBox="1"/>
          <p:nvPr>
            <p:ph idx="12" type="sldNum"/>
          </p:nvPr>
        </p:nvSpPr>
        <p:spPr>
          <a:xfrm>
            <a:off x="-118752" y="6562846"/>
            <a:ext cx="593764" cy="295153"/>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707" name="Shape 2707"/>
          <p:cNvSpPr txBox="1"/>
          <p:nvPr>
            <p:ph idx="1" type="body"/>
          </p:nvPr>
        </p:nvSpPr>
        <p:spPr>
          <a:xfrm>
            <a:off x="457200" y="1188720"/>
            <a:ext cx="3948668" cy="25187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Use </a:t>
            </a:r>
            <a:r>
              <a:rPr b="1" baseline="0" i="0" lang="en-US" sz="1800" u="none" cap="none" strike="noStrike">
                <a:solidFill>
                  <a:schemeClr val="dk1"/>
                </a:solidFill>
                <a:latin typeface="Arial"/>
                <a:ea typeface="Arial"/>
                <a:cs typeface="Arial"/>
                <a:sym typeface="Arial"/>
              </a:rPr>
              <a:t>Copy Forward To: </a:t>
            </a:r>
            <a:r>
              <a:rPr b="0" baseline="0" i="0" lang="en-US" sz="1800" u="none" cap="none" strike="noStrike">
                <a:solidFill>
                  <a:schemeClr val="dk1"/>
                </a:solidFill>
                <a:latin typeface="Arial"/>
                <a:ea typeface="Arial"/>
                <a:cs typeface="Arial"/>
                <a:sym typeface="Arial"/>
              </a:rPr>
              <a:t>button on the Debt Account Query to generate a Cash Receipt to liquidate the outstanding debt</a:t>
            </a: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60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The Copy Forward logic will automatically generate the </a:t>
            </a:r>
            <a:r>
              <a:rPr b="1" baseline="0" i="0" lang="en-US" sz="1800" u="none" cap="none" strike="noStrike">
                <a:solidFill>
                  <a:schemeClr val="dk1"/>
                </a:solidFill>
                <a:latin typeface="Arial"/>
                <a:ea typeface="Arial"/>
                <a:cs typeface="Arial"/>
                <a:sym typeface="Arial"/>
              </a:rPr>
              <a:t>Cash Receipt IP&amp;A Charge Lines </a:t>
            </a:r>
            <a:r>
              <a:rPr b="0" baseline="0" i="0" lang="en-US" sz="1800" u="none" cap="none" strike="noStrike">
                <a:solidFill>
                  <a:schemeClr val="dk1"/>
                </a:solidFill>
                <a:latin typeface="Arial"/>
                <a:ea typeface="Arial"/>
                <a:cs typeface="Arial"/>
                <a:sym typeface="Arial"/>
              </a:rPr>
              <a:t>if:</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referenced Debt Account contains Charge Lines</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Debt Account Charge Lines possess an </a:t>
            </a:r>
            <a:r>
              <a:rPr b="1" baseline="0" i="0" lang="en-US" sz="1600" u="none" cap="none" strike="noStrike">
                <a:solidFill>
                  <a:schemeClr val="dk1"/>
                </a:solidFill>
                <a:latin typeface="Arial"/>
                <a:ea typeface="Arial"/>
                <a:cs typeface="Arial"/>
                <a:sym typeface="Arial"/>
              </a:rPr>
              <a:t>outstanding balance</a:t>
            </a:r>
          </a:p>
          <a:p>
            <a:pPr indent="0" lvl="0" marL="0" marR="0" rtl="0" algn="l">
              <a:spcBef>
                <a:spcPts val="600"/>
              </a:spcBef>
              <a:spcAft>
                <a:spcPts val="3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708" name="Shape 2708"/>
          <p:cNvSpPr txBox="1"/>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pic>
        <p:nvPicPr>
          <p:cNvPr id="2709" name="Shape 2709"/>
          <p:cNvPicPr preferRelativeResize="0"/>
          <p:nvPr/>
        </p:nvPicPr>
        <p:blipFill rotWithShape="1">
          <a:blip r:embed="rId3">
            <a:alphaModFix/>
          </a:blip>
          <a:srcRect b="0" l="0" r="0" t="0"/>
          <a:stretch/>
        </p:blipFill>
        <p:spPr>
          <a:xfrm>
            <a:off x="4429619" y="1303511"/>
            <a:ext cx="4583752" cy="1506321"/>
          </a:xfrm>
          <a:prstGeom prst="rect">
            <a:avLst/>
          </a:prstGeom>
          <a:noFill/>
          <a:ln>
            <a:noFill/>
          </a:ln>
        </p:spPr>
      </p:pic>
      <p:pic>
        <p:nvPicPr>
          <p:cNvPr id="2710" name="Shape 2710"/>
          <p:cNvPicPr preferRelativeResize="0"/>
          <p:nvPr/>
        </p:nvPicPr>
        <p:blipFill rotWithShape="1">
          <a:blip r:embed="rId4">
            <a:alphaModFix/>
          </a:blip>
          <a:srcRect b="0" l="0" r="0" t="0"/>
          <a:stretch/>
        </p:blipFill>
        <p:spPr>
          <a:xfrm>
            <a:off x="4405867" y="3188727"/>
            <a:ext cx="4451616" cy="3194259"/>
          </a:xfrm>
          <a:prstGeom prst="rect">
            <a:avLst/>
          </a:prstGeom>
          <a:noFill/>
          <a:ln>
            <a:noFill/>
          </a:ln>
        </p:spPr>
      </p:pic>
    </p:spTree>
  </p:cSld>
  <p:clrMapOvr>
    <a:masterClrMapping/>
  </p:clrMapOvr>
  <p:transition spd="slow">
    <p:cut/>
  </p:transition>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4" name="Shape 2714"/>
        <p:cNvGrpSpPr/>
        <p:nvPr/>
      </p:nvGrpSpPr>
      <p:grpSpPr>
        <a:xfrm>
          <a:off x="0" y="0"/>
          <a:ext cx="0" cy="0"/>
          <a:chOff x="0" y="0"/>
          <a:chExt cx="0" cy="0"/>
        </a:xfrm>
      </p:grpSpPr>
      <p:sp>
        <p:nvSpPr>
          <p:cNvPr id="2715" name="Shape 271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716" name="Shape 2716"/>
          <p:cNvSpPr txBox="1"/>
          <p:nvPr>
            <p:ph idx="12" type="sldNum"/>
          </p:nvPr>
        </p:nvSpPr>
        <p:spPr>
          <a:xfrm>
            <a:off x="-95001" y="6551221"/>
            <a:ext cx="546264" cy="29368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717" name="Shape 2717"/>
          <p:cNvSpPr txBox="1"/>
          <p:nvPr>
            <p:ph idx="1" type="body"/>
          </p:nvPr>
        </p:nvSpPr>
        <p:spPr>
          <a:xfrm>
            <a:off x="457200" y="1188720"/>
            <a:ext cx="8686800" cy="25187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Debt Account Entity </a:t>
            </a:r>
            <a:r>
              <a:rPr b="1" baseline="0" i="0" lang="en-US" sz="1800" u="sng" cap="none" strike="noStrike">
                <a:solidFill>
                  <a:schemeClr val="dk1"/>
                </a:solidFill>
                <a:latin typeface="Arial"/>
                <a:ea typeface="Arial"/>
                <a:cs typeface="Arial"/>
                <a:sym typeface="Arial"/>
              </a:rPr>
              <a:t>Before</a:t>
            </a:r>
            <a:r>
              <a:rPr b="0" baseline="0" i="0" lang="en-US" sz="1800" u="none" cap="none" strike="noStrike">
                <a:solidFill>
                  <a:schemeClr val="dk1"/>
                </a:solidFill>
                <a:latin typeface="Arial"/>
                <a:ea typeface="Arial"/>
                <a:cs typeface="Arial"/>
                <a:sym typeface="Arial"/>
              </a:rPr>
              <a:t> Overdue Charges Assessed:</a:t>
            </a: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Debt Account Entity </a:t>
            </a:r>
            <a:r>
              <a:rPr b="1" baseline="0" i="0" lang="en-US" sz="1800" u="sng" cap="none" strike="noStrike">
                <a:solidFill>
                  <a:srgbClr val="000000"/>
                </a:solidFill>
                <a:latin typeface="Arial"/>
                <a:ea typeface="Arial"/>
                <a:cs typeface="Arial"/>
                <a:sym typeface="Arial"/>
              </a:rPr>
              <a:t>After</a:t>
            </a:r>
            <a:r>
              <a:rPr b="0" baseline="0" i="0" lang="en-US" sz="1800" u="none" cap="none" strike="noStrike">
                <a:solidFill>
                  <a:srgbClr val="000000"/>
                </a:solidFill>
                <a:latin typeface="Arial"/>
                <a:ea typeface="Arial"/>
                <a:cs typeface="Arial"/>
                <a:sym typeface="Arial"/>
              </a:rPr>
              <a:t> Overdue Charges Assessed:</a:t>
            </a:r>
          </a:p>
          <a:p>
            <a:pPr indent="-225425" lvl="1" marL="568325" marR="0" rtl="0" algn="l">
              <a:spcBef>
                <a:spcPts val="600"/>
              </a:spcBef>
              <a:spcAft>
                <a:spcPts val="300"/>
              </a:spcAft>
              <a:buClr>
                <a:srgbClr val="AF242B"/>
              </a:buClr>
              <a:buSzPct val="75000"/>
              <a:buFont typeface="Noto Sans Symbols"/>
              <a:buChar char="•"/>
            </a:pPr>
            <a:r>
              <a:rPr b="1" baseline="0" i="0" lang="en-US" sz="1400" u="sng" cap="none" strike="noStrike">
                <a:solidFill>
                  <a:srgbClr val="000000"/>
                </a:solidFill>
                <a:latin typeface="Arial"/>
                <a:ea typeface="Arial"/>
                <a:cs typeface="Arial"/>
                <a:sym typeface="Arial"/>
              </a:rPr>
              <a:t>Increase</a:t>
            </a:r>
            <a:r>
              <a:rPr b="0" baseline="0" i="0" lang="en-US" sz="1400" u="none" cap="none" strike="noStrike">
                <a:solidFill>
                  <a:srgbClr val="000000"/>
                </a:solidFill>
                <a:latin typeface="Arial"/>
                <a:ea typeface="Arial"/>
                <a:cs typeface="Arial"/>
                <a:sym typeface="Arial"/>
              </a:rPr>
              <a:t> to Original and Outstanding Interest, Penalty, and Admin Charge amounts</a:t>
            </a:r>
          </a:p>
        </p:txBody>
      </p:sp>
      <p:sp>
        <p:nvSpPr>
          <p:cNvPr id="2718" name="Shape 2718"/>
          <p:cNvSpPr txBox="1"/>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pic>
        <p:nvPicPr>
          <p:cNvPr id="2719" name="Shape 2719"/>
          <p:cNvPicPr preferRelativeResize="0"/>
          <p:nvPr/>
        </p:nvPicPr>
        <p:blipFill rotWithShape="1">
          <a:blip r:embed="rId3">
            <a:alphaModFix/>
          </a:blip>
          <a:srcRect b="0" l="0" r="0" t="0"/>
          <a:stretch/>
        </p:blipFill>
        <p:spPr>
          <a:xfrm>
            <a:off x="457200" y="1685459"/>
            <a:ext cx="7273635" cy="1829630"/>
          </a:xfrm>
          <a:prstGeom prst="rect">
            <a:avLst/>
          </a:prstGeom>
          <a:noFill/>
          <a:ln>
            <a:noFill/>
          </a:ln>
        </p:spPr>
      </p:pic>
      <p:pic>
        <p:nvPicPr>
          <p:cNvPr id="2720" name="Shape 2720"/>
          <p:cNvPicPr preferRelativeResize="0"/>
          <p:nvPr/>
        </p:nvPicPr>
        <p:blipFill rotWithShape="1">
          <a:blip r:embed="rId4">
            <a:alphaModFix/>
          </a:blip>
          <a:srcRect b="0" l="0" r="0" t="0"/>
          <a:stretch/>
        </p:blipFill>
        <p:spPr>
          <a:xfrm>
            <a:off x="457200" y="4448444"/>
            <a:ext cx="7273635" cy="1843497"/>
          </a:xfrm>
          <a:prstGeom prst="rect">
            <a:avLst/>
          </a:prstGeom>
          <a:noFill/>
          <a:ln>
            <a:noFill/>
          </a:ln>
        </p:spPr>
      </p:pic>
    </p:spTree>
  </p:cSld>
  <p:clrMapOvr>
    <a:masterClrMapping/>
  </p:clrMapOvr>
  <p:transition spd="slow">
    <p:cut/>
  </p:transition>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4" name="Shape 2724"/>
        <p:cNvGrpSpPr/>
        <p:nvPr/>
      </p:nvGrpSpPr>
      <p:grpSpPr>
        <a:xfrm>
          <a:off x="0" y="0"/>
          <a:ext cx="0" cy="0"/>
          <a:chOff x="0" y="0"/>
          <a:chExt cx="0" cy="0"/>
        </a:xfrm>
      </p:grpSpPr>
      <p:sp>
        <p:nvSpPr>
          <p:cNvPr id="2725" name="Shape 272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Overdue Charges</a:t>
            </a:r>
          </a:p>
        </p:txBody>
      </p:sp>
      <p:sp>
        <p:nvSpPr>
          <p:cNvPr id="2726" name="Shape 2726"/>
          <p:cNvSpPr txBox="1"/>
          <p:nvPr>
            <p:ph idx="12" type="sldNum"/>
          </p:nvPr>
        </p:nvSpPr>
        <p:spPr>
          <a:xfrm>
            <a:off x="-96010" y="6553200"/>
            <a:ext cx="553211" cy="29368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727" name="Shape 2727"/>
          <p:cNvSpPr txBox="1"/>
          <p:nvPr>
            <p:ph idx="1" type="body"/>
          </p:nvPr>
        </p:nvSpPr>
        <p:spPr>
          <a:xfrm>
            <a:off x="457200" y="1188720"/>
            <a:ext cx="8686800" cy="48320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Debt Account Entity </a:t>
            </a:r>
            <a:r>
              <a:rPr b="1" baseline="0" i="0" lang="en-US" sz="1800" u="sng" cap="none" strike="noStrike">
                <a:solidFill>
                  <a:schemeClr val="dk1"/>
                </a:solidFill>
                <a:latin typeface="Arial"/>
                <a:ea typeface="Arial"/>
                <a:cs typeface="Arial"/>
                <a:sym typeface="Arial"/>
              </a:rPr>
              <a:t>After</a:t>
            </a:r>
            <a:r>
              <a:rPr b="0" baseline="0" i="0" lang="en-US" sz="1800" u="none" cap="none" strike="noStrike">
                <a:solidFill>
                  <a:schemeClr val="dk1"/>
                </a:solidFill>
                <a:latin typeface="Arial"/>
                <a:ea typeface="Arial"/>
                <a:cs typeface="Arial"/>
                <a:sym typeface="Arial"/>
              </a:rPr>
              <a:t> Collection of Principal + IP&amp;A:</a:t>
            </a:r>
          </a:p>
          <a:p>
            <a:pPr indent="-225425" lvl="1" marL="568325" marR="0" rtl="0" algn="l">
              <a:spcBef>
                <a:spcPts val="6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Increase</a:t>
            </a:r>
            <a:r>
              <a:rPr b="0" baseline="0" i="0" lang="en-US" sz="1600" u="none" cap="none" strike="noStrike">
                <a:solidFill>
                  <a:schemeClr val="dk1"/>
                </a:solidFill>
                <a:latin typeface="Arial"/>
                <a:ea typeface="Arial"/>
                <a:cs typeface="Arial"/>
                <a:sym typeface="Arial"/>
              </a:rPr>
              <a:t> to Collected Principal, Interest, Admin Charges, and Penalty Amounts</a:t>
            </a:r>
          </a:p>
          <a:p>
            <a:pPr indent="-225425" lvl="1" marL="568325" marR="0" rtl="0" algn="l">
              <a:spcBef>
                <a:spcPts val="6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Decrease</a:t>
            </a:r>
            <a:r>
              <a:rPr b="0" baseline="0" i="0" lang="en-US" sz="1600" u="none" cap="none" strike="noStrike">
                <a:solidFill>
                  <a:schemeClr val="dk1"/>
                </a:solidFill>
                <a:latin typeface="Arial"/>
                <a:ea typeface="Arial"/>
                <a:cs typeface="Arial"/>
                <a:sym typeface="Arial"/>
              </a:rPr>
              <a:t> to Outstanding Principal, Interest, Admin Charges, and Penalty Amounts</a:t>
            </a:r>
          </a:p>
          <a:p>
            <a:pPr indent="-149225" lvl="1" marL="568325" marR="0" rtl="0" algn="l">
              <a:spcBef>
                <a:spcPts val="6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a:p>
            <a:pPr indent="-146050" lvl="0" marL="231775" marR="0" rtl="0" algn="l">
              <a:spcBef>
                <a:spcPts val="600"/>
              </a:spcBef>
              <a:spcAft>
                <a:spcPts val="300"/>
              </a:spcAft>
              <a:buClr>
                <a:srgbClr val="AF242B"/>
              </a:buClr>
              <a:buFont typeface="Noto Sans Symbols"/>
              <a:buNone/>
            </a:pPr>
            <a:r>
              <a:t/>
            </a:r>
            <a:endParaRPr b="0" baseline="0" i="0" sz="1800" u="none" cap="none" strike="noStrike">
              <a:solidFill>
                <a:srgbClr val="000000"/>
              </a:solidFill>
              <a:latin typeface="Arial"/>
              <a:ea typeface="Arial"/>
              <a:cs typeface="Arial"/>
              <a:sym typeface="Arial"/>
            </a:endParaRPr>
          </a:p>
        </p:txBody>
      </p:sp>
      <p:sp>
        <p:nvSpPr>
          <p:cNvPr id="2728" name="Shape 2728"/>
          <p:cNvSpPr txBox="1"/>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pic>
        <p:nvPicPr>
          <p:cNvPr id="2729" name="Shape 2729"/>
          <p:cNvPicPr preferRelativeResize="0"/>
          <p:nvPr/>
        </p:nvPicPr>
        <p:blipFill rotWithShape="1">
          <a:blip r:embed="rId3">
            <a:alphaModFix/>
          </a:blip>
          <a:srcRect b="0" l="0" r="0" t="0"/>
          <a:stretch/>
        </p:blipFill>
        <p:spPr>
          <a:xfrm>
            <a:off x="664316" y="2662164"/>
            <a:ext cx="7173397" cy="1873365"/>
          </a:xfrm>
          <a:prstGeom prst="rect">
            <a:avLst/>
          </a:prstGeom>
          <a:noFill/>
          <a:ln>
            <a:noFill/>
          </a:ln>
        </p:spPr>
      </p:pic>
    </p:spTree>
  </p:cSld>
  <p:clrMapOvr>
    <a:masterClrMapping/>
  </p:clrMapOvr>
  <p:transition spd="slow">
    <p:cut/>
  </p:transition>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3" name="Shape 2733"/>
        <p:cNvGrpSpPr/>
        <p:nvPr/>
      </p:nvGrpSpPr>
      <p:grpSpPr>
        <a:xfrm>
          <a:off x="0" y="0"/>
          <a:ext cx="0" cy="0"/>
          <a:chOff x="0" y="0"/>
          <a:chExt cx="0" cy="0"/>
        </a:xfrm>
      </p:grpSpPr>
      <p:sp>
        <p:nvSpPr>
          <p:cNvPr id="2734" name="Shape 2734"/>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Dunning</a:t>
            </a:r>
          </a:p>
        </p:txBody>
      </p:sp>
      <p:sp>
        <p:nvSpPr>
          <p:cNvPr id="2735" name="Shape 273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36" name="Shape 273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37" name="Shape 2737"/>
          <p:cNvSpPr txBox="1"/>
          <p:nvPr>
            <p:ph idx="1" type="body"/>
          </p:nvPr>
        </p:nvSpPr>
        <p:spPr>
          <a:xfrm>
            <a:off x="414670" y="1099545"/>
            <a:ext cx="8420099" cy="5535171"/>
          </a:xfrm>
          <a:prstGeom prst="rect">
            <a:avLst/>
          </a:prstGeom>
          <a:noFill/>
          <a:ln>
            <a:noFill/>
          </a:ln>
        </p:spPr>
        <p:txBody>
          <a:bodyPr anchorCtr="0" anchor="t" bIns="45700" lIns="91425" rIns="91425" tIns="45700">
            <a:noAutofit/>
          </a:bodyPr>
          <a:lstStyle/>
          <a:p>
            <a:pPr indent="-171450" lvl="1" marL="171450" marR="0" rtl="0" algn="l">
              <a:spcBef>
                <a:spcPts val="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Subsequent Dunning Notices</a:t>
            </a:r>
            <a:r>
              <a:rPr b="1" baseline="0" i="0" lang="en-US" sz="1800" u="none" cap="none" strike="noStrike">
                <a:solidFill>
                  <a:srgbClr val="363534"/>
                </a:solidFill>
                <a:latin typeface="Arial"/>
                <a:ea typeface="Arial"/>
                <a:cs typeface="Arial"/>
                <a:sym typeface="Arial"/>
              </a:rPr>
              <a:t> </a:t>
            </a:r>
            <a:r>
              <a:rPr b="0" baseline="0" i="0" lang="en-US" sz="1800" u="none" cap="none" strike="noStrike">
                <a:solidFill>
                  <a:srgbClr val="363534"/>
                </a:solidFill>
                <a:latin typeface="Arial"/>
                <a:ea typeface="Arial"/>
                <a:cs typeface="Arial"/>
                <a:sym typeface="Arial"/>
              </a:rPr>
              <a:t>are generated in Pegasys should the debtor not pay by the specified due date</a:t>
            </a:r>
          </a:p>
          <a:p>
            <a:pPr indent="-177800" lvl="1" marL="508000" marR="0" rtl="0" algn="l">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Dunning Notices are sent periodically (every 30 days) to debtors displaying any outstanding principal, interest, penalty, and/or administrative charges</a:t>
            </a:r>
          </a:p>
          <a:p>
            <a:pPr indent="-177800" lvl="1" marL="508000" marR="0" rtl="0" algn="l">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All subsequent Dunning Notices are </a:t>
            </a:r>
            <a:r>
              <a:rPr b="1" baseline="0" i="0" lang="en-US" sz="1800" u="sng" cap="none" strike="noStrike">
                <a:solidFill>
                  <a:srgbClr val="363534"/>
                </a:solidFill>
                <a:latin typeface="Arial"/>
                <a:ea typeface="Arial"/>
                <a:cs typeface="Arial"/>
                <a:sym typeface="Arial"/>
              </a:rPr>
              <a:t>generated via Pegasys</a:t>
            </a:r>
          </a:p>
          <a:p>
            <a:pPr indent="-177800" lvl="1" marL="508000" marR="0" rtl="0" algn="l">
              <a:spcBef>
                <a:spcPts val="120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Second Dunning Notice indicates:</a:t>
            </a:r>
          </a:p>
          <a:p>
            <a:pPr indent="-180975" lvl="2" marL="854075" marR="0" rtl="0" algn="l">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Interest and other late charges will continue to be assessed</a:t>
            </a:r>
          </a:p>
          <a:p>
            <a:pPr indent="-177800" lvl="1" marL="508000" marR="0" rtl="0" algn="l">
              <a:spcBef>
                <a:spcPts val="120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Third Dunning Notice indicates:</a:t>
            </a:r>
          </a:p>
          <a:p>
            <a:pPr indent="-180975" lvl="2" marL="854075" marR="0" rtl="0" algn="l">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The outstanding debt will be referred to the U.S. Treasury Financial Management Service Center for collection action after 30 days</a:t>
            </a:r>
          </a:p>
          <a:p>
            <a:pPr indent="0" lvl="0" marL="0" marR="0" rtl="0" algn="l">
              <a:spcBef>
                <a:spcPts val="900"/>
              </a:spcBef>
              <a:spcAft>
                <a:spcPts val="0"/>
              </a:spcAft>
              <a:buClr>
                <a:srgbClr val="C00000"/>
              </a:buClr>
              <a:buFont typeface="Noto Sans Symbols"/>
              <a:buNone/>
            </a:pPr>
            <a:r>
              <a:t/>
            </a:r>
            <a:endParaRPr b="0" baseline="0" i="0" sz="1600" u="none" cap="none" strike="noStrike">
              <a:solidFill>
                <a:srgbClr val="363534"/>
              </a:solidFill>
              <a:latin typeface="Arial"/>
              <a:ea typeface="Arial"/>
              <a:cs typeface="Arial"/>
              <a:sym typeface="Arial"/>
            </a:endParaRPr>
          </a:p>
          <a:p>
            <a:pPr indent="0" lvl="0" marL="0" marR="0" rtl="0" algn="l">
              <a:spcBef>
                <a:spcPts val="8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2" name="Shape 2742"/>
        <p:cNvGrpSpPr/>
        <p:nvPr/>
      </p:nvGrpSpPr>
      <p:grpSpPr>
        <a:xfrm>
          <a:off x="0" y="0"/>
          <a:ext cx="0" cy="0"/>
          <a:chOff x="0" y="0"/>
          <a:chExt cx="0" cy="0"/>
        </a:xfrm>
      </p:grpSpPr>
      <p:sp>
        <p:nvSpPr>
          <p:cNvPr id="2743" name="Shape 2743"/>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Dunning</a:t>
            </a:r>
          </a:p>
        </p:txBody>
      </p:sp>
      <p:sp>
        <p:nvSpPr>
          <p:cNvPr id="2744" name="Shape 274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45" name="Shape 274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46" name="Shape 2746"/>
          <p:cNvSpPr txBox="1"/>
          <p:nvPr>
            <p:ph idx="1" type="body"/>
          </p:nvPr>
        </p:nvSpPr>
        <p:spPr>
          <a:xfrm>
            <a:off x="414670" y="1099545"/>
            <a:ext cx="8420099" cy="553517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Two step process to create subsequent Dunning Notices: </a:t>
            </a:r>
          </a:p>
          <a:p>
            <a:pPr indent="-177800" lvl="1" marL="508000" marR="0" rtl="0" algn="l">
              <a:spcBef>
                <a:spcPts val="8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ARDUNNING batch job</a:t>
            </a:r>
            <a:r>
              <a:rPr b="0" baseline="0" i="0" lang="en-US" sz="1600" u="none" cap="none" strike="noStrike">
                <a:solidFill>
                  <a:srgbClr val="363534"/>
                </a:solidFill>
                <a:latin typeface="Arial"/>
                <a:ea typeface="Arial"/>
                <a:cs typeface="Arial"/>
                <a:sym typeface="Arial"/>
              </a:rPr>
              <a:t> – selects eligible Debt Accounts and generates PDF letter</a:t>
            </a:r>
          </a:p>
          <a:p>
            <a:pPr indent="-177800" lvl="1" marL="508000" marR="0" rtl="0" algn="l">
              <a:spcBef>
                <a:spcPts val="800"/>
              </a:spcBef>
              <a:spcAft>
                <a:spcPts val="0"/>
              </a:spcAft>
              <a:buClr>
                <a:srgbClr val="C00000"/>
              </a:buClr>
              <a:buSzPct val="75000"/>
              <a:buFont typeface="Arial"/>
              <a:buChar char="•"/>
            </a:pPr>
            <a:r>
              <a:rPr b="1" baseline="0" i="0" lang="en-US" sz="1600" u="none" cap="none" strike="noStrike">
                <a:solidFill>
                  <a:srgbClr val="363534"/>
                </a:solidFill>
                <a:latin typeface="Arial"/>
                <a:ea typeface="Arial"/>
                <a:cs typeface="Arial"/>
                <a:sym typeface="Arial"/>
              </a:rPr>
              <a:t>Physical Generation</a:t>
            </a:r>
            <a:r>
              <a:rPr b="0" baseline="0" i="0" lang="en-US" sz="1600" u="none" cap="none" strike="noStrike">
                <a:solidFill>
                  <a:srgbClr val="363534"/>
                </a:solidFill>
                <a:latin typeface="Arial"/>
                <a:ea typeface="Arial"/>
                <a:cs typeface="Arial"/>
                <a:sym typeface="Arial"/>
              </a:rPr>
              <a:t> – GSA/USDA prints and mails letters to each debtor</a:t>
            </a:r>
          </a:p>
          <a:p>
            <a:pPr indent="-171450" lvl="1" marL="171450" marR="0" rtl="0" algn="l">
              <a:spcBef>
                <a:spcPts val="8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Several </a:t>
            </a:r>
            <a:r>
              <a:rPr b="1" baseline="0" i="0" lang="en-US" sz="1600" u="sng" cap="none" strike="noStrike">
                <a:solidFill>
                  <a:srgbClr val="363534"/>
                </a:solidFill>
                <a:latin typeface="Arial"/>
                <a:ea typeface="Arial"/>
                <a:cs typeface="Arial"/>
                <a:sym typeface="Arial"/>
              </a:rPr>
              <a:t>ARDUNNING batch instances</a:t>
            </a:r>
            <a:r>
              <a:rPr b="0" baseline="0" i="0" lang="en-US" sz="1600" u="none" cap="none" strike="noStrike">
                <a:solidFill>
                  <a:srgbClr val="363534"/>
                </a:solidFill>
                <a:latin typeface="Arial"/>
                <a:ea typeface="Arial"/>
                <a:cs typeface="Arial"/>
                <a:sym typeface="Arial"/>
              </a:rPr>
              <a:t> are pre-configured. These instances distinguish:</a:t>
            </a:r>
          </a:p>
          <a:p>
            <a:pPr indent="-180975" lvl="2" marL="854075" marR="0" rtl="0" algn="l">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text/fields to be printed on the demand letter</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Dunning Counts</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Auto-generation of the demand letter</a:t>
            </a:r>
          </a:p>
          <a:p>
            <a:pPr indent="-180975" lvl="2" marL="854075" marR="0" rtl="0" algn="l">
              <a:spcBef>
                <a:spcPts val="4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Receivable Types</a:t>
            </a:r>
          </a:p>
          <a:p>
            <a:pPr indent="-177800" lvl="1" marL="508000" marR="0" rtl="0" algn="l">
              <a:spcBef>
                <a:spcPts val="6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A full list of the configured batch instances may be found on the next slide</a:t>
            </a:r>
          </a:p>
          <a:p>
            <a:pPr indent="-95250" lvl="0" marL="171450" marR="0" rtl="0" algn="l">
              <a:spcBef>
                <a:spcPts val="700"/>
              </a:spcBef>
              <a:spcAft>
                <a:spcPts val="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a:p>
            <a:pPr indent="0" lvl="0" marL="0" marR="0" rtl="0" algn="l">
              <a:spcBef>
                <a:spcPts val="8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1" name="Shape 2751"/>
        <p:cNvGrpSpPr/>
        <p:nvPr/>
      </p:nvGrpSpPr>
      <p:grpSpPr>
        <a:xfrm>
          <a:off x="0" y="0"/>
          <a:ext cx="0" cy="0"/>
          <a:chOff x="0" y="0"/>
          <a:chExt cx="0" cy="0"/>
        </a:xfrm>
      </p:grpSpPr>
      <p:sp>
        <p:nvSpPr>
          <p:cNvPr id="2752" name="Shape 2752"/>
          <p:cNvSpPr txBox="1"/>
          <p:nvPr>
            <p:ph type="title"/>
          </p:nvPr>
        </p:nvSpPr>
        <p:spPr>
          <a:xfrm>
            <a:off x="455612" y="238518"/>
            <a:ext cx="8486774" cy="75010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Dunning Configured Batch Instances</a:t>
            </a:r>
          </a:p>
        </p:txBody>
      </p:sp>
      <p:sp>
        <p:nvSpPr>
          <p:cNvPr id="2753" name="Shape 275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754" name="Shape 2754"/>
          <p:cNvGraphicFramePr/>
          <p:nvPr/>
        </p:nvGraphicFramePr>
        <p:xfrm>
          <a:off x="485775" y="1225550"/>
          <a:ext cx="3000000" cy="3000000"/>
        </p:xfrm>
        <a:graphic>
          <a:graphicData uri="http://schemas.openxmlformats.org/drawingml/2006/table">
            <a:tbl>
              <a:tblPr bandRow="1" firstRow="1">
                <a:noFill/>
                <a:tableStyleId>{551182CC-196B-4811-8853-297D9E2B69BB}</a:tableStyleId>
              </a:tblPr>
              <a:tblGrid>
                <a:gridCol w="2524125"/>
                <a:gridCol w="5819775"/>
              </a:tblGrid>
              <a:tr h="370850">
                <a:tc>
                  <a:txBody>
                    <a:bodyPr>
                      <a:noAutofit/>
                    </a:bodyPr>
                    <a:lstStyle/>
                    <a:p>
                      <a:pPr indent="0" lvl="0" marL="0" marR="0" rtl="0" algn="l">
                        <a:spcBef>
                          <a:spcPts val="0"/>
                        </a:spcBef>
                        <a:buSzPct val="25000"/>
                        <a:buNone/>
                      </a:pPr>
                      <a:r>
                        <a:rPr baseline="0" lang="en-US" sz="1800" u="none" cap="none" strike="noStrike"/>
                        <a:t>Batch Instance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Types</a:t>
                      </a:r>
                    </a:p>
                  </a:txBody>
                  <a:tcPr marT="45725" marB="45725" marR="91450" marL="91450"/>
                </a:tc>
              </a:tr>
              <a:tr h="370850">
                <a:tc gridSpan="2">
                  <a:txBody>
                    <a:bodyPr>
                      <a:noAutofit/>
                    </a:bodyPr>
                    <a:lstStyle/>
                    <a:p>
                      <a:pPr indent="0" lvl="0" marL="0" marR="0" rtl="0" algn="l">
                        <a:spcBef>
                          <a:spcPts val="0"/>
                        </a:spcBef>
                        <a:buSzPct val="25000"/>
                        <a:buNone/>
                      </a:pPr>
                      <a:r>
                        <a:rPr baseline="0" lang="en-US" sz="1400" u="none" cap="none" strike="noStrike"/>
                        <a:t>All Region 7 Claims:</a:t>
                      </a:r>
                    </a:p>
                  </a:txBody>
                  <a:tcPr marT="45725" marB="45725" marR="91450" marL="91450"/>
                </a:tc>
                <a:tc hMerge="1"/>
              </a:tr>
              <a:tr h="370850">
                <a:tc>
                  <a:txBody>
                    <a:bodyPr>
                      <a:noAutofit/>
                    </a:bodyPr>
                    <a:lstStyle/>
                    <a:p>
                      <a:pPr indent="0" lvl="0" marL="0" marR="0" rtl="0" algn="l">
                        <a:spcBef>
                          <a:spcPts val="0"/>
                        </a:spcBef>
                        <a:buSzPct val="25000"/>
                        <a:buNone/>
                      </a:pPr>
                      <a:r>
                        <a:rPr baseline="0" lang="en-US" sz="1400" u="none" cap="none" strike="noStrike"/>
                        <a:t>ARDUNINGR7C23NF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PRCLAIMR7, FRCLAIMR7, LDCLAIMR7, CDCLAIMR7, DPCLAIMR7, ETCLAIMR7, EPCLAIMR7, LTCLAIMR7, RSCLAIMR7, STCLAIMR7, UCCLAIMR7</a:t>
                      </a:r>
                    </a:p>
                  </a:txBody>
                  <a:tcPr marT="45725" marB="45725" marR="91450" marL="91450"/>
                </a:tc>
              </a:tr>
            </a:tbl>
          </a:graphicData>
        </a:graphic>
      </p:graphicFrame>
      <p:graphicFrame>
        <p:nvGraphicFramePr>
          <p:cNvPr id="2755" name="Shape 2755"/>
          <p:cNvGraphicFramePr/>
          <p:nvPr/>
        </p:nvGraphicFramePr>
        <p:xfrm>
          <a:off x="455612" y="2865855"/>
          <a:ext cx="3000000" cy="3000000"/>
        </p:xfrm>
        <a:graphic>
          <a:graphicData uri="http://schemas.openxmlformats.org/drawingml/2006/table">
            <a:tbl>
              <a:tblPr bandRow="1" firstRow="1">
                <a:noFill/>
                <a:tableStyleId>{44F29E16-4258-4C4B-B538-9E771EF56480}</a:tableStyleId>
              </a:tblPr>
              <a:tblGrid>
                <a:gridCol w="2524125"/>
                <a:gridCol w="5819775"/>
              </a:tblGrid>
              <a:tr h="370850">
                <a:tc>
                  <a:txBody>
                    <a:bodyPr>
                      <a:noAutofit/>
                    </a:bodyPr>
                    <a:lstStyle/>
                    <a:p>
                      <a:pPr indent="0" lvl="0" marL="0" marR="0" rtl="0" algn="l">
                        <a:spcBef>
                          <a:spcPts val="0"/>
                        </a:spcBef>
                        <a:buSzPct val="25000"/>
                        <a:buNone/>
                      </a:pPr>
                      <a:r>
                        <a:rPr baseline="0" lang="en-US" sz="1800" u="none" cap="none" strike="noStrike"/>
                        <a:t>Batch Instance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Types</a:t>
                      </a:r>
                    </a:p>
                  </a:txBody>
                  <a:tcPr marT="45725" marB="45725" marR="91450" marL="91450"/>
                </a:tc>
              </a:tr>
              <a:tr h="384800">
                <a:tc gridSpan="2">
                  <a:txBody>
                    <a:bodyPr>
                      <a:noAutofit/>
                    </a:bodyPr>
                    <a:lstStyle/>
                    <a:p>
                      <a:pPr indent="0" lvl="0" marL="0" marR="0" rtl="0" algn="l">
                        <a:spcBef>
                          <a:spcPts val="0"/>
                        </a:spcBef>
                        <a:buSzPct val="25000"/>
                        <a:buNone/>
                      </a:pPr>
                      <a:r>
                        <a:rPr baseline="0" lang="en-US" sz="1400" u="none" cap="none" strike="noStrike"/>
                        <a:t>Program Office Claims:</a:t>
                      </a:r>
                    </a:p>
                  </a:txBody>
                  <a:tcPr marT="45725" marB="45725" marR="91450" marL="91450"/>
                </a:tc>
                <a:tc hMerge="1"/>
              </a:tr>
              <a:tr h="370850">
                <a:tc>
                  <a:txBody>
                    <a:bodyPr>
                      <a:noAutofit/>
                    </a:bodyPr>
                    <a:lstStyle/>
                    <a:p>
                      <a:pPr indent="0" lvl="0" marL="0" marR="0" rtl="0" algn="l">
                        <a:spcBef>
                          <a:spcPts val="0"/>
                        </a:spcBef>
                        <a:buSzPct val="25000"/>
                        <a:buNone/>
                      </a:pPr>
                      <a:r>
                        <a:rPr baseline="0" lang="en-US" sz="1400" u="none" cap="none" strike="noStrike"/>
                        <a:t>ARDUNNR6POC1NF, ARDUNNR6POC2NF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ADCLAIMR6,  AUCLAIMR6, APCLAIMR6, ECCLAIMR6, FPCLAIMR6, FICLAIMR6, IFCLAIMR6, LDCLAIMR6, TACLAIMR6, VEHCLAIM</a:t>
                      </a:r>
                    </a:p>
                  </a:txBody>
                  <a:tcPr marT="45725" marB="45725" marR="91450" marL="91450"/>
                </a:tc>
              </a:tr>
              <a:tr h="370850">
                <a:tc gridSpan="2">
                  <a:txBody>
                    <a:bodyPr>
                      <a:noAutofit/>
                    </a:bodyPr>
                    <a:lstStyle/>
                    <a:p>
                      <a:pPr indent="0" lvl="0" marL="0" marR="0" rtl="0" algn="l">
                        <a:spcBef>
                          <a:spcPts val="0"/>
                        </a:spcBef>
                        <a:buSzPct val="25000"/>
                        <a:buNone/>
                      </a:pPr>
                      <a:r>
                        <a:rPr baseline="0" lang="en-US" sz="1400" u="none" cap="none" strike="noStrike"/>
                        <a:t>Standard Region 6 Claims:</a:t>
                      </a:r>
                    </a:p>
                  </a:txBody>
                  <a:tcPr marT="45725" marB="45725" marR="91450" marL="91450"/>
                </a:tc>
                <a:tc hMerge="1"/>
              </a:tr>
              <a:tr h="370850">
                <a:tc>
                  <a:txBody>
                    <a:bodyPr>
                      <a:noAutofit/>
                    </a:bodyPr>
                    <a:lstStyle/>
                    <a:p>
                      <a:pPr indent="0" lvl="0" marL="0" marR="0" rtl="0" algn="l">
                        <a:spcBef>
                          <a:spcPts val="0"/>
                        </a:spcBef>
                        <a:buSzPct val="25000"/>
                        <a:buNone/>
                      </a:pPr>
                      <a:r>
                        <a:rPr baseline="0" lang="en-US" sz="1400" u="none" cap="none" strike="noStrike"/>
                        <a:t>ARDUNNINGR6C23NF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VNCLAIMR6, WSCLAIMR6</a:t>
                      </a:r>
                    </a:p>
                  </a:txBody>
                  <a:tcPr marT="45725" marB="45725" marR="91450" marL="91450"/>
                </a:tc>
              </a:tr>
              <a:tr h="370850">
                <a:tc gridSpan="2">
                  <a:txBody>
                    <a:bodyPr>
                      <a:noAutofit/>
                    </a:bodyPr>
                    <a:lstStyle/>
                    <a:p>
                      <a:pPr indent="0" lvl="0" marL="0" marR="0" rtl="0" algn="l">
                        <a:spcBef>
                          <a:spcPts val="0"/>
                        </a:spcBef>
                        <a:buSzPct val="25000"/>
                        <a:buNone/>
                      </a:pPr>
                      <a:r>
                        <a:rPr baseline="0" lang="en-US" sz="1400" u="none" cap="none" strike="noStrike"/>
                        <a:t>Payroll Claims:</a:t>
                      </a:r>
                    </a:p>
                  </a:txBody>
                  <a:tcPr marT="45725" marB="45725" marR="91450" marL="91450"/>
                </a:tc>
                <a:tc hMerge="1"/>
              </a:tr>
              <a:tr h="370850">
                <a:tc>
                  <a:txBody>
                    <a:bodyPr>
                      <a:noAutofit/>
                    </a:bodyPr>
                    <a:lstStyle/>
                    <a:p>
                      <a:pPr indent="0" lvl="0" marL="0" marR="0" rtl="0" algn="l">
                        <a:spcBef>
                          <a:spcPts val="0"/>
                        </a:spcBef>
                        <a:buSzPct val="25000"/>
                        <a:buNone/>
                      </a:pPr>
                      <a:r>
                        <a:rPr baseline="0" lang="en-US" sz="1400" u="none" cap="none" strike="noStrike"/>
                        <a:t>ARDUNNR6PR23NF</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PRCLAIMR6</a:t>
                      </a:r>
                    </a:p>
                  </a:txBody>
                  <a:tcPr marT="45725" marB="45725" marR="91450" marL="91450"/>
                </a:tc>
              </a:tr>
            </a:tbl>
          </a:graphicData>
        </a:graphic>
      </p:graphicFrame>
      <p:sp>
        <p:nvSpPr>
          <p:cNvPr id="2756" name="Shape 27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1" name="Shape 2761"/>
        <p:cNvGrpSpPr/>
        <p:nvPr/>
      </p:nvGrpSpPr>
      <p:grpSpPr>
        <a:xfrm>
          <a:off x="0" y="0"/>
          <a:ext cx="0" cy="0"/>
          <a:chOff x="0" y="0"/>
          <a:chExt cx="0" cy="0"/>
        </a:xfrm>
      </p:grpSpPr>
      <p:sp>
        <p:nvSpPr>
          <p:cNvPr id="2762" name="Shape 2762"/>
          <p:cNvSpPr txBox="1"/>
          <p:nvPr>
            <p:ph type="title"/>
          </p:nvPr>
        </p:nvSpPr>
        <p:spPr>
          <a:xfrm>
            <a:off x="457200" y="359282"/>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 Dunning</a:t>
            </a:r>
          </a:p>
        </p:txBody>
      </p:sp>
      <p:sp>
        <p:nvSpPr>
          <p:cNvPr id="2763" name="Shape 276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64" name="Shape 276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65" name="Shape 2765"/>
          <p:cNvSpPr txBox="1"/>
          <p:nvPr>
            <p:ph idx="1" type="body"/>
          </p:nvPr>
        </p:nvSpPr>
        <p:spPr>
          <a:xfrm>
            <a:off x="414670" y="1099545"/>
            <a:ext cx="8420099" cy="553517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The Last Dunning Date and Dunning Count are updated after the successful generation of Subsequent Dunning Notices</a:t>
            </a:r>
          </a:p>
          <a:p>
            <a:pPr indent="-95250" lvl="0" marL="171450" marR="0" rtl="0" algn="l">
              <a:spcBef>
                <a:spcPts val="800"/>
              </a:spcBef>
              <a:spcAft>
                <a:spcPts val="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a:p>
            <a:pPr indent="-95250" lvl="0" marL="171450" marR="0" rtl="0" algn="l">
              <a:spcBef>
                <a:spcPts val="800"/>
              </a:spcBef>
              <a:spcAft>
                <a:spcPts val="0"/>
              </a:spcAft>
              <a:buClr>
                <a:srgbClr val="C00000"/>
              </a:buClr>
              <a:buFont typeface="Arial"/>
              <a:buNone/>
            </a:pPr>
            <a:r>
              <a:t/>
            </a:r>
            <a:endParaRPr b="0" baseline="0" i="0" sz="1600" u="none" cap="none" strike="noStrike">
              <a:solidFill>
                <a:srgbClr val="363534"/>
              </a:solidFill>
              <a:latin typeface="Arial"/>
              <a:ea typeface="Arial"/>
              <a:cs typeface="Arial"/>
              <a:sym typeface="Arial"/>
            </a:endParaRPr>
          </a:p>
          <a:p>
            <a:pPr indent="0" lvl="0" marL="0" marR="0" rtl="0" algn="l">
              <a:spcBef>
                <a:spcPts val="9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pic>
        <p:nvPicPr>
          <p:cNvPr id="2766" name="Shape 2766"/>
          <p:cNvPicPr preferRelativeResize="0"/>
          <p:nvPr/>
        </p:nvPicPr>
        <p:blipFill rotWithShape="1">
          <a:blip r:embed="rId3">
            <a:alphaModFix/>
          </a:blip>
          <a:srcRect b="0" l="0" r="0" t="0"/>
          <a:stretch/>
        </p:blipFill>
        <p:spPr>
          <a:xfrm>
            <a:off x="405204" y="2413000"/>
            <a:ext cx="8640762" cy="2038349"/>
          </a:xfrm>
          <a:prstGeom prst="rect">
            <a:avLst/>
          </a:prstGeom>
          <a:noFill/>
          <a:ln>
            <a:noFill/>
          </a:ln>
        </p:spPr>
      </p:pic>
    </p:spTree>
  </p:cSld>
  <p:clrMapOvr>
    <a:masterClrMapping/>
  </p:clrMapOvr>
  <p:transition spd="slow">
    <p:cut/>
  </p:transition>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1" name="Shape 2771"/>
        <p:cNvGrpSpPr/>
        <p:nvPr/>
      </p:nvGrpSpPr>
      <p:grpSpPr>
        <a:xfrm>
          <a:off x="0" y="0"/>
          <a:ext cx="0" cy="0"/>
          <a:chOff x="0" y="0"/>
          <a:chExt cx="0" cy="0"/>
        </a:xfrm>
      </p:grpSpPr>
      <p:sp>
        <p:nvSpPr>
          <p:cNvPr id="2772" name="Shape 277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 </a:t>
            </a:r>
          </a:p>
        </p:txBody>
      </p:sp>
      <p:sp>
        <p:nvSpPr>
          <p:cNvPr id="2773" name="Shape 2773"/>
          <p:cNvSpPr txBox="1"/>
          <p:nvPr>
            <p:ph idx="1" type="body"/>
          </p:nvPr>
        </p:nvSpPr>
        <p:spPr>
          <a:xfrm>
            <a:off x="489097" y="1227137"/>
            <a:ext cx="8452883" cy="5024806"/>
          </a:xfrm>
          <a:prstGeom prst="rect">
            <a:avLst/>
          </a:prstGeom>
          <a:noFill/>
          <a:ln>
            <a:noFill/>
          </a:ln>
        </p:spPr>
        <p:txBody>
          <a:bodyPr anchorCtr="0" anchor="t" bIns="45700" lIns="91425" rIns="91425" tIns="45700">
            <a:noAutofit/>
          </a:bodyPr>
          <a:lstStyle/>
          <a:p>
            <a:pPr indent="-171450" lvl="0" marL="171450" marR="0" rtl="0" algn="l">
              <a:lnSpc>
                <a:spcPct val="100000"/>
              </a:lnSpc>
              <a:spcBef>
                <a:spcPts val="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Write-Off Selection/Generation Eligibility</a:t>
            </a:r>
          </a:p>
          <a:p>
            <a:pPr indent="-228600" lvl="0" marL="457200" marR="0" rtl="0" algn="l">
              <a:lnSpc>
                <a:spcPct val="100000"/>
              </a:lnSpc>
              <a:spcBef>
                <a:spcPts val="1200"/>
              </a:spcBef>
              <a:spcAft>
                <a:spcPts val="0"/>
              </a:spcAft>
              <a:buClr>
                <a:srgbClr val="C00000"/>
              </a:buClr>
              <a:buSzPct val="75000"/>
              <a:buFont typeface="Arial"/>
              <a:buChar char="•"/>
            </a:pPr>
            <a:r>
              <a:rPr b="1" baseline="0" i="0" lang="en-US" sz="1800" u="sng" cap="none" strike="noStrike">
                <a:solidFill>
                  <a:srgbClr val="363534"/>
                </a:solidFill>
                <a:latin typeface="Arial"/>
                <a:ea typeface="Arial"/>
                <a:cs typeface="Arial"/>
                <a:sym typeface="Arial"/>
              </a:rPr>
              <a:t>30 days after First Demand Letter Generated Date</a:t>
            </a:r>
            <a:r>
              <a:rPr b="0" baseline="0" i="0" lang="en-US" sz="1800" u="none" cap="none" strike="noStrike">
                <a:solidFill>
                  <a:srgbClr val="363534"/>
                </a:solidFill>
                <a:latin typeface="Arial"/>
                <a:ea typeface="Arial"/>
                <a:cs typeface="Arial"/>
                <a:sym typeface="Arial"/>
              </a:rPr>
              <a:t>: </a:t>
            </a:r>
            <a:r>
              <a:rPr b="0" baseline="0" i="0" lang="en-US" sz="1700" u="none" cap="none" strike="noStrike">
                <a:solidFill>
                  <a:schemeClr val="dk1"/>
                </a:solidFill>
                <a:latin typeface="Arial"/>
                <a:ea typeface="Arial"/>
                <a:cs typeface="Arial"/>
                <a:sym typeface="Arial"/>
              </a:rPr>
              <a:t>ARWOSEL/ARWOGEN</a:t>
            </a:r>
          </a:p>
          <a:p>
            <a:pPr indent="-180975" lvl="2" marL="854075" marR="0" rtl="0" algn="l">
              <a:lnSpc>
                <a:spcPct val="100000"/>
              </a:lnSpc>
              <a:spcBef>
                <a:spcPts val="1200"/>
              </a:spcBef>
              <a:spcAft>
                <a:spcPts val="0"/>
              </a:spcAft>
              <a:buClr>
                <a:srgbClr val="C00000"/>
              </a:buClr>
              <a:buSzPct val="72916"/>
              <a:buFont typeface="Arial"/>
              <a:buChar char="•"/>
            </a:pPr>
            <a:r>
              <a:rPr b="0" baseline="0" i="0" lang="en-US" sz="1750" u="sng" cap="none" strike="noStrike">
                <a:solidFill>
                  <a:srgbClr val="363534"/>
                </a:solidFill>
                <a:latin typeface="Arial"/>
                <a:ea typeface="Arial"/>
                <a:cs typeface="Arial"/>
                <a:sym typeface="Arial"/>
              </a:rPr>
              <a:t>Write-Off Selection</a:t>
            </a:r>
            <a:r>
              <a:rPr b="0" baseline="0" i="0" lang="en-US" sz="1750" u="none" cap="none" strike="noStrike">
                <a:solidFill>
                  <a:srgbClr val="363534"/>
                </a:solidFill>
                <a:latin typeface="Arial"/>
                <a:ea typeface="Arial"/>
                <a:cs typeface="Arial"/>
                <a:sym typeface="Arial"/>
              </a:rPr>
              <a:t> (ARWOSEL):</a:t>
            </a:r>
          </a:p>
          <a:p>
            <a:pPr indent="-171450" lvl="3" marL="1200150" marR="0" rtl="0" algn="l">
              <a:lnSpc>
                <a:spcPct val="10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Selects Debt Accounts with </a:t>
            </a:r>
            <a:r>
              <a:rPr b="0" baseline="0" i="0" lang="en-US" sz="1800" u="sng" cap="none" strike="noStrike">
                <a:solidFill>
                  <a:srgbClr val="363534"/>
                </a:solidFill>
                <a:latin typeface="Arial"/>
                <a:ea typeface="Arial"/>
                <a:cs typeface="Arial"/>
                <a:sym typeface="Arial"/>
              </a:rPr>
              <a:t>outstanding balances</a:t>
            </a:r>
            <a:r>
              <a:rPr b="0" baseline="0" i="0" lang="en-US" sz="1800" u="none" cap="none" strike="noStrike">
                <a:solidFill>
                  <a:srgbClr val="363534"/>
                </a:solidFill>
                <a:latin typeface="Arial"/>
                <a:ea typeface="Arial"/>
                <a:cs typeface="Arial"/>
                <a:sym typeface="Arial"/>
              </a:rPr>
              <a:t> </a:t>
            </a:r>
          </a:p>
          <a:p>
            <a:pPr indent="-171450" lvl="3" marL="1200150" marR="0" rtl="0" algn="l">
              <a:lnSpc>
                <a:spcPct val="10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Creates new record on </a:t>
            </a:r>
            <a:r>
              <a:rPr b="0" baseline="0" i="0" lang="en-US" sz="1800" u="sng" cap="none" strike="noStrike">
                <a:solidFill>
                  <a:srgbClr val="363534"/>
                </a:solidFill>
                <a:latin typeface="Arial"/>
                <a:ea typeface="Arial"/>
                <a:cs typeface="Arial"/>
                <a:sym typeface="Arial"/>
              </a:rPr>
              <a:t>Write-Off Entry Query with status = Eligible</a:t>
            </a:r>
          </a:p>
          <a:p>
            <a:pPr indent="-171450" lvl="4" marL="1479550" marR="0" rtl="0" algn="l">
              <a:lnSpc>
                <a:spcPct val="100000"/>
              </a:lnSpc>
              <a:spcBef>
                <a:spcPts val="1200"/>
              </a:spcBef>
              <a:spcAft>
                <a:spcPts val="0"/>
              </a:spcAft>
              <a:buClr>
                <a:srgbClr val="C00000"/>
              </a:buClr>
              <a:buSzPct val="75000"/>
              <a:buFont typeface="Arial"/>
              <a:buChar char="•"/>
            </a:pPr>
            <a:r>
              <a:rPr b="1" baseline="0" i="0" lang="en-US" sz="1800" u="sng" cap="none" strike="noStrike">
                <a:solidFill>
                  <a:srgbClr val="FF0000"/>
                </a:solidFill>
                <a:latin typeface="Arial"/>
                <a:ea typeface="Arial"/>
                <a:cs typeface="Arial"/>
                <a:sym typeface="Arial"/>
              </a:rPr>
              <a:t>IF</a:t>
            </a:r>
            <a:r>
              <a:rPr b="0" baseline="0" i="0" lang="en-US" sz="1800" u="none" cap="none" strike="noStrike">
                <a:solidFill>
                  <a:srgbClr val="363534"/>
                </a:solidFill>
                <a:latin typeface="Arial"/>
                <a:ea typeface="Arial"/>
                <a:cs typeface="Arial"/>
                <a:sym typeface="Arial"/>
              </a:rPr>
              <a:t> GSA/USDA deems the Debt Account to be </a:t>
            </a:r>
            <a:r>
              <a:rPr b="0" baseline="0" i="0" lang="en-US" sz="1800" u="sng" cap="none" strike="noStrike">
                <a:solidFill>
                  <a:srgbClr val="363534"/>
                </a:solidFill>
                <a:latin typeface="Arial"/>
                <a:ea typeface="Arial"/>
                <a:cs typeface="Arial"/>
                <a:sym typeface="Arial"/>
              </a:rPr>
              <a:t>uncollectable</a:t>
            </a:r>
            <a:r>
              <a:rPr b="0" baseline="0" i="0" lang="en-US" sz="1800" u="none" cap="none" strike="noStrike">
                <a:solidFill>
                  <a:srgbClr val="363534"/>
                </a:solidFill>
                <a:latin typeface="Arial"/>
                <a:ea typeface="Arial"/>
                <a:cs typeface="Arial"/>
                <a:sym typeface="Arial"/>
              </a:rPr>
              <a:t> at this time, status </a:t>
            </a:r>
            <a:r>
              <a:rPr b="0" baseline="0" i="0" lang="en-US" sz="1800" u="sng" cap="none" strike="noStrike">
                <a:solidFill>
                  <a:srgbClr val="363534"/>
                </a:solidFill>
                <a:latin typeface="Arial"/>
                <a:ea typeface="Arial"/>
                <a:cs typeface="Arial"/>
                <a:sym typeface="Arial"/>
              </a:rPr>
              <a:t>manually updated to Authorized</a:t>
            </a:r>
          </a:p>
          <a:p>
            <a:pPr indent="-171450" lvl="5" marL="1936750" marR="0" rtl="0" algn="l">
              <a:lnSpc>
                <a:spcPct val="100000"/>
              </a:lnSpc>
              <a:spcBef>
                <a:spcPts val="120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Eligible after 30 days -- </a:t>
            </a:r>
            <a:r>
              <a:rPr b="0" baseline="0" i="0" lang="en-US" sz="1800" u="sng" cap="none" strike="noStrike">
                <a:solidFill>
                  <a:schemeClr val="dk1"/>
                </a:solidFill>
                <a:latin typeface="Arial"/>
                <a:ea typeface="Arial"/>
                <a:cs typeface="Arial"/>
                <a:sym typeface="Arial"/>
              </a:rPr>
              <a:t>must write off after 2 years</a:t>
            </a:r>
          </a:p>
          <a:p>
            <a:pPr indent="-180975" lvl="2" marL="854075" marR="0" rtl="0" algn="l">
              <a:lnSpc>
                <a:spcPct val="100000"/>
              </a:lnSpc>
              <a:spcBef>
                <a:spcPts val="1200"/>
              </a:spcBef>
              <a:spcAft>
                <a:spcPts val="0"/>
              </a:spcAft>
              <a:buClr>
                <a:srgbClr val="C00000"/>
              </a:buClr>
              <a:buSzPct val="75000"/>
              <a:buFont typeface="Arial"/>
              <a:buChar char="•"/>
            </a:pPr>
            <a:r>
              <a:rPr b="0" baseline="0" i="0" lang="en-US" sz="1900" u="sng" cap="none" strike="noStrike">
                <a:solidFill>
                  <a:srgbClr val="363534"/>
                </a:solidFill>
                <a:latin typeface="Arial"/>
                <a:ea typeface="Arial"/>
                <a:cs typeface="Arial"/>
                <a:sym typeface="Arial"/>
              </a:rPr>
              <a:t>Write-Off Generation</a:t>
            </a:r>
            <a:r>
              <a:rPr b="0" baseline="0" i="0" lang="en-US" sz="1900" u="none" cap="none" strike="noStrike">
                <a:solidFill>
                  <a:srgbClr val="363534"/>
                </a:solidFill>
                <a:latin typeface="Arial"/>
                <a:ea typeface="Arial"/>
                <a:cs typeface="Arial"/>
                <a:sym typeface="Arial"/>
              </a:rPr>
              <a:t> (ARWOGEN):</a:t>
            </a:r>
          </a:p>
          <a:p>
            <a:pPr indent="-171450" lvl="3" marL="1200150" marR="0" rtl="0" algn="l">
              <a:lnSpc>
                <a:spcPct val="100000"/>
              </a:lnSpc>
              <a:spcBef>
                <a:spcPts val="1200"/>
              </a:spcBef>
              <a:spcAft>
                <a:spcPts val="0"/>
              </a:spcAft>
              <a:buClr>
                <a:srgbClr val="C00000"/>
              </a:buClr>
              <a:buSzPct val="75000"/>
              <a:buFont typeface="Arial"/>
              <a:buChar char="•"/>
            </a:pPr>
            <a:r>
              <a:rPr b="0" baseline="0" i="0" lang="en-US" sz="1800" u="none" cap="none" strike="noStrike">
                <a:solidFill>
                  <a:srgbClr val="363534"/>
                </a:solidFill>
                <a:latin typeface="Arial"/>
                <a:ea typeface="Arial"/>
                <a:cs typeface="Arial"/>
                <a:sym typeface="Arial"/>
              </a:rPr>
              <a:t>Generates write-off Cash Receipt with </a:t>
            </a:r>
            <a:r>
              <a:rPr b="0" baseline="0" i="0" lang="en-US" sz="1800" u="sng" cap="none" strike="noStrike">
                <a:solidFill>
                  <a:srgbClr val="363534"/>
                </a:solidFill>
                <a:latin typeface="Arial"/>
                <a:ea typeface="Arial"/>
                <a:cs typeface="Arial"/>
                <a:sym typeface="Arial"/>
              </a:rPr>
              <a:t>Line Type = Write-Off</a:t>
            </a:r>
          </a:p>
          <a:p>
            <a:pPr indent="-228600" lvl="3" marL="342900" marR="0" rtl="0" algn="l">
              <a:lnSpc>
                <a:spcPct val="100000"/>
              </a:lnSpc>
              <a:spcBef>
                <a:spcPts val="1200"/>
              </a:spcBef>
              <a:spcAft>
                <a:spcPts val="0"/>
              </a:spcAft>
              <a:buClr>
                <a:srgbClr val="C00000"/>
              </a:buClr>
              <a:buSzPct val="75000"/>
              <a:buFont typeface="Arial"/>
              <a:buChar char="•"/>
            </a:pPr>
            <a:r>
              <a:rPr b="0" baseline="0" i="0" lang="en-US" sz="1600" u="none" cap="none" strike="noStrike">
                <a:solidFill>
                  <a:srgbClr val="363534"/>
                </a:solidFill>
                <a:latin typeface="Arial"/>
                <a:ea typeface="Arial"/>
                <a:cs typeface="Arial"/>
                <a:sym typeface="Arial"/>
              </a:rPr>
              <a:t>Note: The Write-Off process will be covered in greater detail in subsequent slides</a:t>
            </a:r>
          </a:p>
          <a:p>
            <a:pPr indent="-150018" lvl="0" marL="171450" marR="0" rtl="0" algn="l">
              <a:lnSpc>
                <a:spcPct val="80000"/>
              </a:lnSpc>
              <a:spcBef>
                <a:spcPts val="12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2774" name="Shape 27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75" name="Shape 27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0" name="Shape 2780"/>
        <p:cNvGrpSpPr/>
        <p:nvPr/>
      </p:nvGrpSpPr>
      <p:grpSpPr>
        <a:xfrm>
          <a:off x="0" y="0"/>
          <a:ext cx="0" cy="0"/>
          <a:chOff x="0" y="0"/>
          <a:chExt cx="0" cy="0"/>
        </a:xfrm>
      </p:grpSpPr>
      <p:sp>
        <p:nvSpPr>
          <p:cNvPr id="2781" name="Shape 278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2782" name="Shape 278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83" name="Shape 27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84" name="Shape 2784"/>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9: Process a manual collection to fully liquidate the Debt Account’s principal amount and IP&amp;A charge lines, and review updates to the Debt Account Query</a:t>
            </a:r>
          </a:p>
        </p:txBody>
      </p:sp>
    </p:spTree>
  </p:cSld>
  <p:clrMapOvr>
    <a:masterClrMapping/>
  </p:clrMapOvr>
  <p:transition spd="slow">
    <p:cut/>
  </p:transition>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9" name="Shape 2789"/>
        <p:cNvGrpSpPr/>
        <p:nvPr/>
      </p:nvGrpSpPr>
      <p:grpSpPr>
        <a:xfrm>
          <a:off x="0" y="0"/>
          <a:ext cx="0" cy="0"/>
          <a:chOff x="0" y="0"/>
          <a:chExt cx="0" cy="0"/>
        </a:xfrm>
      </p:grpSpPr>
      <p:sp>
        <p:nvSpPr>
          <p:cNvPr id="2790" name="Shape 2790"/>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791" name="Shape 2791"/>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Suspend Delinquency of a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a:t>
            </a:r>
          </a:p>
        </p:txBody>
      </p:sp>
      <p:sp>
        <p:nvSpPr>
          <p:cNvPr id="2792" name="Shape 2792"/>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793" name="Shape 279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DA Entity</a:t>
            </a:r>
          </a:p>
        </p:txBody>
      </p:sp>
      <p:sp>
        <p:nvSpPr>
          <p:cNvPr id="414" name="Shape 414"/>
          <p:cNvSpPr txBox="1"/>
          <p:nvPr>
            <p:ph idx="1" type="body"/>
          </p:nvPr>
        </p:nvSpPr>
        <p:spPr>
          <a:xfrm>
            <a:off x="393405" y="1124879"/>
            <a:ext cx="8750595" cy="498175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Debt Account Entity</a:t>
            </a:r>
          </a:p>
          <a:p>
            <a:pPr indent="-225425" lvl="1" marL="568325" marR="0" rtl="0" algn="l">
              <a:spcBef>
                <a:spcPts val="12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Established</a:t>
            </a:r>
            <a:r>
              <a:rPr b="0" baseline="0" i="0" lang="en-US" sz="1800" u="none" cap="none" strike="noStrike">
                <a:solidFill>
                  <a:schemeClr val="dk1"/>
                </a:solidFill>
                <a:latin typeface="Arial"/>
                <a:ea typeface="Arial"/>
                <a:cs typeface="Arial"/>
                <a:sym typeface="Arial"/>
              </a:rPr>
              <a:t> upon </a:t>
            </a:r>
            <a:r>
              <a:rPr b="0" baseline="0" i="0" lang="en-US" sz="1800" u="sng" cap="none" strike="noStrike">
                <a:solidFill>
                  <a:schemeClr val="dk1"/>
                </a:solidFill>
                <a:latin typeface="Arial"/>
                <a:ea typeface="Arial"/>
                <a:cs typeface="Arial"/>
                <a:sym typeface="Arial"/>
              </a:rPr>
              <a:t>processing of the Debt Account document</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Once a Debt Account Entity is established in Pegasys, </a:t>
            </a:r>
            <a:r>
              <a:rPr b="0" baseline="0" i="0" lang="en-US" sz="1800" u="sng" cap="none" strike="noStrike">
                <a:solidFill>
                  <a:schemeClr val="dk1"/>
                </a:solidFill>
                <a:latin typeface="Arial"/>
                <a:ea typeface="Arial"/>
                <a:cs typeface="Arial"/>
                <a:sym typeface="Arial"/>
              </a:rPr>
              <a:t>downstream processing activity</a:t>
            </a:r>
            <a:r>
              <a:rPr b="0" baseline="0" i="0" lang="en-US" sz="1800" u="none" cap="none" strike="noStrike">
                <a:solidFill>
                  <a:schemeClr val="dk1"/>
                </a:solidFill>
                <a:latin typeface="Arial"/>
                <a:ea typeface="Arial"/>
                <a:cs typeface="Arial"/>
                <a:sym typeface="Arial"/>
              </a:rPr>
              <a:t> referencing the Debt Account can begin</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Entity and all updates are </a:t>
            </a:r>
            <a:r>
              <a:rPr b="0" baseline="0" i="0" lang="en-US" sz="1800" u="sng" cap="none" strike="noStrike">
                <a:solidFill>
                  <a:schemeClr val="dk1"/>
                </a:solidFill>
                <a:latin typeface="Arial"/>
                <a:ea typeface="Arial"/>
                <a:cs typeface="Arial"/>
                <a:sym typeface="Arial"/>
              </a:rPr>
              <a:t>viewable via the Debt Account Query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All activity for a given Debt Account references the Debt Account </a:t>
            </a:r>
            <a:r>
              <a:rPr b="1" baseline="0" i="0" lang="en-US" sz="1800" u="sng" cap="none" strike="noStrike">
                <a:solidFill>
                  <a:schemeClr val="dk1"/>
                </a:solidFill>
                <a:latin typeface="Arial"/>
                <a:ea typeface="Arial"/>
                <a:cs typeface="Arial"/>
                <a:sym typeface="Arial"/>
              </a:rPr>
              <a:t>Entity</a:t>
            </a:r>
            <a:r>
              <a:rPr b="0" baseline="0" i="0" lang="en-US" sz="1800" u="none" cap="none" strike="noStrike">
                <a:solidFill>
                  <a:schemeClr val="dk1"/>
                </a:solidFill>
                <a:latin typeface="Arial"/>
                <a:ea typeface="Arial"/>
                <a:cs typeface="Arial"/>
                <a:sym typeface="Arial"/>
              </a:rPr>
              <a:t>, NOT the Debt Account </a:t>
            </a:r>
            <a:r>
              <a:rPr b="1" baseline="0" i="0" lang="en-US" sz="1800" u="sng" cap="none" strike="noStrike">
                <a:solidFill>
                  <a:schemeClr val="dk1"/>
                </a:solidFill>
                <a:latin typeface="Arial"/>
                <a:ea typeface="Arial"/>
                <a:cs typeface="Arial"/>
                <a:sym typeface="Arial"/>
              </a:rPr>
              <a:t>document</a:t>
            </a:r>
          </a:p>
          <a:p>
            <a:pPr indent="-139700" lvl="1" marL="568325" marR="0" rtl="0" algn="l">
              <a:spcBef>
                <a:spcPts val="1200"/>
              </a:spcBef>
              <a:spcAft>
                <a:spcPts val="0"/>
              </a:spcAft>
              <a:buClr>
                <a:srgbClr val="AF242B"/>
              </a:buClr>
              <a:buFont typeface="Courier New"/>
              <a:buNone/>
            </a:pPr>
            <a:r>
              <a:t/>
            </a:r>
            <a:endParaRPr b="1" baseline="0" i="0" sz="1800" u="sng" cap="none" strike="noStrike">
              <a:solidFill>
                <a:schemeClr val="dk1"/>
              </a:solidFill>
              <a:latin typeface="Arial"/>
              <a:ea typeface="Arial"/>
              <a:cs typeface="Arial"/>
              <a:sym typeface="Arial"/>
            </a:endParaRPr>
          </a:p>
          <a:p>
            <a:pPr indent="-3175" lvl="1" marL="346075" marR="0" rtl="0" algn="l">
              <a:spcBef>
                <a:spcPts val="120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225425" lvl="1" marL="568325" marR="0" rtl="0" algn="l">
              <a:spcBef>
                <a:spcPts val="1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Entity </a:t>
            </a:r>
            <a:r>
              <a:rPr b="0" baseline="0" i="0" lang="en-US" sz="1800" u="sng" cap="none" strike="noStrike">
                <a:solidFill>
                  <a:schemeClr val="dk1"/>
                </a:solidFill>
                <a:latin typeface="Arial"/>
                <a:ea typeface="Arial"/>
                <a:cs typeface="Arial"/>
                <a:sym typeface="Arial"/>
              </a:rPr>
              <a:t>referencing transactions</a:t>
            </a:r>
            <a:r>
              <a:rPr b="0" baseline="0" i="0" lang="en-US" sz="1800" u="none" cap="none" strike="noStrike">
                <a:solidFill>
                  <a:schemeClr val="dk1"/>
                </a:solidFill>
                <a:latin typeface="Arial"/>
                <a:ea typeface="Arial"/>
                <a:cs typeface="Arial"/>
                <a:sym typeface="Arial"/>
              </a:rPr>
              <a:t> will include:</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Cash Receipts – collections, write-offs</a:t>
            </a:r>
          </a:p>
          <a:p>
            <a:pPr indent="-241300" lvl="2" marL="914400"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Itemized Payments – debtor refunds</a:t>
            </a:r>
          </a:p>
        </p:txBody>
      </p:sp>
      <p:sp>
        <p:nvSpPr>
          <p:cNvPr id="415" name="Shape 41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16" name="Shape 41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17" name="Shape 417"/>
          <p:cNvPicPr preferRelativeResize="0"/>
          <p:nvPr/>
        </p:nvPicPr>
        <p:blipFill rotWithShape="1">
          <a:blip r:embed="rId3">
            <a:alphaModFix/>
          </a:blip>
          <a:srcRect b="0" l="0" r="0" t="0"/>
          <a:stretch/>
        </p:blipFill>
        <p:spPr>
          <a:xfrm>
            <a:off x="1460061" y="3849528"/>
            <a:ext cx="5772149" cy="914400"/>
          </a:xfrm>
          <a:prstGeom prst="rect">
            <a:avLst/>
          </a:prstGeom>
          <a:noFill/>
          <a:ln>
            <a:noFill/>
          </a:ln>
        </p:spPr>
      </p:pic>
    </p:spTree>
  </p:cSld>
  <p:clrMapOvr>
    <a:masterClrMapping/>
  </p:clrMapOvr>
  <p:transition spd="slow">
    <p:cut/>
  </p:transition>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8" name="Shape 2798"/>
        <p:cNvGrpSpPr/>
        <p:nvPr/>
      </p:nvGrpSpPr>
      <p:grpSpPr>
        <a:xfrm>
          <a:off x="0" y="0"/>
          <a:ext cx="0" cy="0"/>
          <a:chOff x="0" y="0"/>
          <a:chExt cx="0" cy="0"/>
        </a:xfrm>
      </p:grpSpPr>
      <p:sp>
        <p:nvSpPr>
          <p:cNvPr id="2799" name="Shape 279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a:t>
            </a:r>
            <a:br>
              <a:rPr b="1" baseline="0" i="0" lang="en-US" sz="28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Disputed Claims</a:t>
            </a:r>
          </a:p>
        </p:txBody>
      </p:sp>
      <p:sp>
        <p:nvSpPr>
          <p:cNvPr id="2800" name="Shape 2800"/>
          <p:cNvSpPr txBox="1"/>
          <p:nvPr>
            <p:ph idx="1" type="body"/>
          </p:nvPr>
        </p:nvSpPr>
        <p:spPr>
          <a:xfrm>
            <a:off x="529856" y="1044682"/>
            <a:ext cx="8229600" cy="452596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During the Delinquency and Receivable tracking lifecycle, the Debt Account may be updated to </a:t>
            </a:r>
            <a:r>
              <a:rPr b="1" baseline="0" i="0" lang="en-US" sz="1600" u="sng" cap="none" strike="noStrike">
                <a:solidFill>
                  <a:schemeClr val="dk1"/>
                </a:solidFill>
                <a:latin typeface="Arial"/>
                <a:ea typeface="Arial"/>
                <a:cs typeface="Arial"/>
                <a:sym typeface="Arial"/>
              </a:rPr>
              <a:t>mark it as under Dispute</a:t>
            </a:r>
          </a:p>
          <a:p>
            <a:pPr indent="-171450" lvl="0" marL="171450" marR="0" rtl="0" algn="l">
              <a:spcBef>
                <a:spcPts val="6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When suspending delinquency due to an active dispute, </a:t>
            </a:r>
            <a:r>
              <a:rPr b="0" baseline="0" i="0" lang="en-US" sz="1600" u="sng" cap="none" strike="noStrike">
                <a:solidFill>
                  <a:schemeClr val="dk1"/>
                </a:solidFill>
                <a:latin typeface="Arial"/>
                <a:ea typeface="Arial"/>
                <a:cs typeface="Arial"/>
                <a:sym typeface="Arial"/>
              </a:rPr>
              <a:t>users will record an active dispute by</a:t>
            </a:r>
            <a:r>
              <a:rPr b="0" baseline="0" i="0" lang="en-US" sz="1600" u="none" cap="none" strike="noStrike">
                <a:solidFill>
                  <a:schemeClr val="dk1"/>
                </a:solidFill>
                <a:latin typeface="Arial"/>
                <a:ea typeface="Arial"/>
                <a:cs typeface="Arial"/>
                <a:sym typeface="Arial"/>
              </a:rPr>
              <a:t>:</a:t>
            </a:r>
          </a:p>
          <a:p>
            <a:pPr indent="-177800" lvl="1" marL="508000" marR="0" rtl="0" algn="l">
              <a:spcBef>
                <a:spcPts val="600"/>
              </a:spcBef>
              <a:spcAft>
                <a:spcPts val="0"/>
              </a:spcAft>
              <a:buClr>
                <a:srgbClr val="C00000"/>
              </a:buClr>
              <a:buSzPct val="75000"/>
              <a:buFont typeface="Arial"/>
              <a:buChar char="•"/>
            </a:pPr>
            <a:r>
              <a:rPr b="0" baseline="0" i="0" lang="en-US" sz="1600" u="sng" cap="none" strike="noStrike">
                <a:solidFill>
                  <a:schemeClr val="dk1"/>
                </a:solidFill>
                <a:latin typeface="Arial"/>
                <a:ea typeface="Arial"/>
                <a:cs typeface="Arial"/>
                <a:sym typeface="Arial"/>
              </a:rPr>
              <a:t>Amending the Debt Account</a:t>
            </a:r>
            <a:r>
              <a:rPr b="0" baseline="0" i="0" lang="en-US" sz="1600" u="none" cap="none" strike="noStrike">
                <a:solidFill>
                  <a:schemeClr val="dk1"/>
                </a:solidFill>
                <a:latin typeface="Arial"/>
                <a:ea typeface="Arial"/>
                <a:cs typeface="Arial"/>
                <a:sym typeface="Arial"/>
              </a:rPr>
              <a:t> to set: </a:t>
            </a:r>
          </a:p>
          <a:p>
            <a:pPr indent="-180975" lvl="2" marL="854075" marR="0" rtl="0" algn="l">
              <a:spcBef>
                <a:spcPts val="6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Waive Interest on Principal, Penalty, and Admin Charges Flags </a:t>
            </a:r>
            <a:r>
              <a:rPr b="0" baseline="0" i="0" lang="en-US" sz="1600" u="none" cap="none" strike="noStrike">
                <a:solidFill>
                  <a:schemeClr val="dk1"/>
                </a:solidFill>
                <a:latin typeface="Arial"/>
                <a:ea typeface="Arial"/>
                <a:cs typeface="Arial"/>
                <a:sym typeface="Arial"/>
              </a:rPr>
              <a:t>= T</a:t>
            </a:r>
          </a:p>
          <a:p>
            <a:pPr indent="-180975" lvl="2" marL="854075" marR="0" rtl="0" algn="l">
              <a:spcBef>
                <a:spcPts val="6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Debt Appeal/Forebearance Date</a:t>
            </a:r>
            <a:r>
              <a:rPr b="0" baseline="0" i="0" lang="en-US" sz="1600" u="none" cap="none" strike="noStrike">
                <a:solidFill>
                  <a:schemeClr val="dk1"/>
                </a:solidFill>
                <a:latin typeface="Arial"/>
                <a:ea typeface="Arial"/>
                <a:cs typeface="Arial"/>
                <a:sym typeface="Arial"/>
              </a:rPr>
              <a:t> = current date </a:t>
            </a:r>
          </a:p>
          <a:p>
            <a:pPr indent="-180975" lvl="2" marL="854075" marR="0" rtl="0" algn="l">
              <a:spcBef>
                <a:spcPts val="6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Debt Appeal Forbearance Flag </a:t>
            </a:r>
            <a:r>
              <a:rPr b="0" baseline="0" i="0" lang="en-US" sz="1600" u="none" cap="none" strike="noStrike">
                <a:solidFill>
                  <a:schemeClr val="dk1"/>
                </a:solidFill>
                <a:latin typeface="Arial"/>
                <a:ea typeface="Arial"/>
                <a:cs typeface="Arial"/>
                <a:sym typeface="Arial"/>
              </a:rPr>
              <a:t>= T</a:t>
            </a:r>
          </a:p>
          <a:p>
            <a:pPr indent="247650" lvl="0" marL="171450" marR="0" rtl="0" algn="l">
              <a:spcBef>
                <a:spcPts val="9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801" name="Shape 280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02" name="Shape 28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803" name="Shape 2803"/>
          <p:cNvPicPr preferRelativeResize="0"/>
          <p:nvPr/>
        </p:nvPicPr>
        <p:blipFill rotWithShape="1">
          <a:blip r:embed="rId3">
            <a:alphaModFix/>
          </a:blip>
          <a:srcRect b="0" l="0" r="0" t="0"/>
          <a:stretch/>
        </p:blipFill>
        <p:spPr>
          <a:xfrm>
            <a:off x="3530230" y="4448176"/>
            <a:ext cx="4171950" cy="2286000"/>
          </a:xfrm>
          <a:prstGeom prst="rect">
            <a:avLst/>
          </a:prstGeom>
          <a:noFill/>
          <a:ln>
            <a:noFill/>
          </a:ln>
        </p:spPr>
      </p:pic>
      <p:pic>
        <p:nvPicPr>
          <p:cNvPr id="2804" name="Shape 2804"/>
          <p:cNvPicPr preferRelativeResize="0"/>
          <p:nvPr/>
        </p:nvPicPr>
        <p:blipFill rotWithShape="1">
          <a:blip r:embed="rId4">
            <a:alphaModFix/>
          </a:blip>
          <a:srcRect b="0" l="0" r="0" t="0"/>
          <a:stretch/>
        </p:blipFill>
        <p:spPr>
          <a:xfrm>
            <a:off x="2579686" y="3609976"/>
            <a:ext cx="6345236" cy="838199"/>
          </a:xfrm>
          <a:prstGeom prst="rect">
            <a:avLst/>
          </a:prstGeom>
          <a:noFill/>
          <a:ln>
            <a:noFill/>
          </a:ln>
        </p:spPr>
      </p:pic>
      <p:sp>
        <p:nvSpPr>
          <p:cNvPr id="2805" name="Shape 2805"/>
          <p:cNvSpPr txBox="1"/>
          <p:nvPr/>
        </p:nvSpPr>
        <p:spPr>
          <a:xfrm>
            <a:off x="647700" y="3850275"/>
            <a:ext cx="1562099"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600" u="none" cap="none" strike="noStrike">
                <a:solidFill>
                  <a:schemeClr val="dk1"/>
                </a:solidFill>
                <a:latin typeface="Arial"/>
                <a:ea typeface="Arial"/>
                <a:cs typeface="Arial"/>
                <a:sym typeface="Arial"/>
              </a:rPr>
              <a:t>DA Header</a:t>
            </a:r>
          </a:p>
        </p:txBody>
      </p:sp>
      <p:sp>
        <p:nvSpPr>
          <p:cNvPr id="2806" name="Shape 2806"/>
          <p:cNvSpPr txBox="1"/>
          <p:nvPr/>
        </p:nvSpPr>
        <p:spPr>
          <a:xfrm>
            <a:off x="714375" y="4654721"/>
            <a:ext cx="2057400"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600" u="none" cap="none" strike="noStrike">
                <a:solidFill>
                  <a:schemeClr val="dk1"/>
                </a:solidFill>
                <a:latin typeface="Arial"/>
                <a:ea typeface="Arial"/>
                <a:cs typeface="Arial"/>
                <a:sym typeface="Arial"/>
              </a:rPr>
              <a:t>DA Accounting Line</a:t>
            </a:r>
          </a:p>
        </p:txBody>
      </p:sp>
      <p:cxnSp>
        <p:nvCxnSpPr>
          <p:cNvPr id="2807" name="Shape 2807"/>
          <p:cNvCxnSpPr/>
          <p:nvPr/>
        </p:nvCxnSpPr>
        <p:spPr>
          <a:xfrm>
            <a:off x="1905000" y="4019551"/>
            <a:ext cx="590550" cy="0"/>
          </a:xfrm>
          <a:prstGeom prst="straightConnector1">
            <a:avLst/>
          </a:prstGeom>
          <a:noFill/>
          <a:ln cap="flat" cmpd="sng" w="25400">
            <a:solidFill>
              <a:srgbClr val="FF0000"/>
            </a:solidFill>
            <a:prstDash val="solid"/>
            <a:round/>
            <a:headEnd len="med" w="med" type="none"/>
            <a:tailEnd len="lg" w="lg" type="stealth"/>
          </a:ln>
        </p:spPr>
      </p:cxnSp>
      <p:cxnSp>
        <p:nvCxnSpPr>
          <p:cNvPr id="2808" name="Shape 2808"/>
          <p:cNvCxnSpPr>
            <a:stCxn id="2806" idx="3"/>
          </p:cNvCxnSpPr>
          <p:nvPr/>
        </p:nvCxnSpPr>
        <p:spPr>
          <a:xfrm>
            <a:off x="2771775" y="4823998"/>
            <a:ext cx="714300" cy="0"/>
          </a:xfrm>
          <a:prstGeom prst="straightConnector1">
            <a:avLst/>
          </a:prstGeom>
          <a:noFill/>
          <a:ln cap="flat" cmpd="sng" w="25400">
            <a:solidFill>
              <a:srgbClr val="FF0000"/>
            </a:solidFill>
            <a:prstDash val="solid"/>
            <a:round/>
            <a:headEnd len="med" w="med" type="none"/>
            <a:tailEnd len="lg" w="lg" type="stealth"/>
          </a:ln>
        </p:spPr>
      </p:cxnSp>
    </p:spTree>
  </p:cSld>
  <p:clrMapOvr>
    <a:masterClrMapping/>
  </p:clrMapOvr>
  <p:transition spd="slow">
    <p:cut/>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3" name="Shape 2813"/>
        <p:cNvGrpSpPr/>
        <p:nvPr/>
      </p:nvGrpSpPr>
      <p:grpSpPr>
        <a:xfrm>
          <a:off x="0" y="0"/>
          <a:ext cx="0" cy="0"/>
          <a:chOff x="0" y="0"/>
          <a:chExt cx="0" cy="0"/>
        </a:xfrm>
      </p:grpSpPr>
      <p:sp>
        <p:nvSpPr>
          <p:cNvPr id="2814" name="Shape 281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Delinquency Management:</a:t>
            </a:r>
            <a:br>
              <a:rPr b="1" baseline="0" i="0" lang="en-US" sz="28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Suspended Claims</a:t>
            </a:r>
          </a:p>
        </p:txBody>
      </p:sp>
      <p:sp>
        <p:nvSpPr>
          <p:cNvPr id="2815" name="Shape 2815"/>
          <p:cNvSpPr txBox="1"/>
          <p:nvPr>
            <p:ph idx="1" type="body"/>
          </p:nvPr>
        </p:nvSpPr>
        <p:spPr>
          <a:xfrm>
            <a:off x="529854" y="1044682"/>
            <a:ext cx="8486552" cy="452596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A Debt Account may be also be updated to </a:t>
            </a:r>
            <a:r>
              <a:rPr b="1" baseline="0" i="0" lang="en-US" sz="1600" u="sng" cap="none" strike="noStrike">
                <a:solidFill>
                  <a:schemeClr val="dk1"/>
                </a:solidFill>
                <a:latin typeface="Arial"/>
                <a:ea typeface="Arial"/>
                <a:cs typeface="Arial"/>
                <a:sym typeface="Arial"/>
              </a:rPr>
              <a:t>suspend the debt account</a:t>
            </a:r>
          </a:p>
          <a:p>
            <a:pPr indent="-171450" lvl="0" marL="171450" marR="0" rtl="0" algn="l">
              <a:spcBef>
                <a:spcPts val="6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When suspending the debt account, </a:t>
            </a:r>
            <a:r>
              <a:rPr b="0" baseline="0" i="0" lang="en-US" sz="1600" u="sng" cap="none" strike="noStrike">
                <a:solidFill>
                  <a:schemeClr val="dk1"/>
                </a:solidFill>
                <a:latin typeface="Arial"/>
                <a:ea typeface="Arial"/>
                <a:cs typeface="Arial"/>
                <a:sym typeface="Arial"/>
              </a:rPr>
              <a:t>users will </a:t>
            </a:r>
            <a:r>
              <a:rPr b="0" baseline="0" i="1" lang="en-US" sz="1600" u="sng" cap="none" strike="noStrike">
                <a:solidFill>
                  <a:schemeClr val="dk1"/>
                </a:solidFill>
                <a:latin typeface="Arial"/>
                <a:ea typeface="Arial"/>
                <a:cs typeface="Arial"/>
                <a:sym typeface="Arial"/>
              </a:rPr>
              <a:t>additionally</a:t>
            </a:r>
            <a:r>
              <a:rPr b="0" baseline="0" i="0" lang="en-US" sz="1600" u="none" cap="none" strike="noStrike">
                <a:solidFill>
                  <a:schemeClr val="dk1"/>
                </a:solidFill>
                <a:latin typeface="Arial"/>
                <a:ea typeface="Arial"/>
                <a:cs typeface="Arial"/>
                <a:sym typeface="Arial"/>
              </a:rPr>
              <a:t>:</a:t>
            </a:r>
          </a:p>
          <a:p>
            <a:pPr indent="-177800" lvl="1" marL="508000" marR="0" rtl="0" algn="l">
              <a:spcBef>
                <a:spcPts val="600"/>
              </a:spcBef>
              <a:spcAft>
                <a:spcPts val="0"/>
              </a:spcAft>
              <a:buClr>
                <a:srgbClr val="C00000"/>
              </a:buClr>
              <a:buSzPct val="75000"/>
              <a:buFont typeface="Arial"/>
              <a:buChar char="•"/>
            </a:pPr>
            <a:r>
              <a:rPr b="0" baseline="0" i="0" lang="en-US" sz="1600" u="sng" cap="none" strike="noStrike">
                <a:solidFill>
                  <a:schemeClr val="dk1"/>
                </a:solidFill>
                <a:latin typeface="Arial"/>
                <a:ea typeface="Arial"/>
                <a:cs typeface="Arial"/>
                <a:sym typeface="Arial"/>
              </a:rPr>
              <a:t>Amending the Debt Account</a:t>
            </a:r>
            <a:r>
              <a:rPr b="0" baseline="0" i="0" lang="en-US" sz="1600" u="none" cap="none" strike="noStrike">
                <a:solidFill>
                  <a:schemeClr val="dk1"/>
                </a:solidFill>
                <a:latin typeface="Arial"/>
                <a:ea typeface="Arial"/>
                <a:cs typeface="Arial"/>
                <a:sym typeface="Arial"/>
              </a:rPr>
              <a:t> to set: </a:t>
            </a:r>
          </a:p>
          <a:p>
            <a:pPr indent="-180975" lvl="2" marL="854075" marR="0" rtl="0" algn="l">
              <a:spcBef>
                <a:spcPts val="6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Suspended Date</a:t>
            </a:r>
            <a:r>
              <a:rPr b="0" baseline="0" i="0" lang="en-US" sz="1600" u="none" cap="none" strike="noStrike">
                <a:solidFill>
                  <a:schemeClr val="dk1"/>
                </a:solidFill>
                <a:latin typeface="Arial"/>
                <a:ea typeface="Arial"/>
                <a:cs typeface="Arial"/>
                <a:sym typeface="Arial"/>
              </a:rPr>
              <a:t> = current date </a:t>
            </a:r>
          </a:p>
          <a:p>
            <a:pPr indent="-180975" lvl="2" marL="854075" marR="0" rtl="0" algn="l">
              <a:spcBef>
                <a:spcPts val="600"/>
              </a:spcBef>
              <a:spcAft>
                <a:spcPts val="0"/>
              </a:spcAft>
              <a:buClr>
                <a:srgbClr val="C00000"/>
              </a:buClr>
              <a:buSzPct val="75000"/>
              <a:buFont typeface="Arial"/>
              <a:buChar char="•"/>
            </a:pPr>
            <a:r>
              <a:rPr b="1" baseline="0" i="0" lang="en-US" sz="1600" u="sng" cap="none" strike="noStrike">
                <a:solidFill>
                  <a:schemeClr val="dk1"/>
                </a:solidFill>
                <a:latin typeface="Arial"/>
                <a:ea typeface="Arial"/>
                <a:cs typeface="Arial"/>
                <a:sym typeface="Arial"/>
              </a:rPr>
              <a:t>Suspended Flag </a:t>
            </a:r>
            <a:r>
              <a:rPr b="0" baseline="0" i="0" lang="en-US" sz="1600" u="none" cap="none" strike="noStrike">
                <a:solidFill>
                  <a:schemeClr val="dk1"/>
                </a:solidFill>
                <a:latin typeface="Arial"/>
                <a:ea typeface="Arial"/>
                <a:cs typeface="Arial"/>
                <a:sym typeface="Arial"/>
              </a:rPr>
              <a:t>= T</a:t>
            </a:r>
          </a:p>
          <a:p>
            <a:pPr indent="-177800" lvl="1" marL="508000" marR="0" rtl="0" algn="l">
              <a:spcBef>
                <a:spcPts val="6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Note: The Waive Interest on Principal, Penalty, and Admin Charges Flags, Debt Appeal/Forbearance Date, and Debt Appeal Forbearance Flag should all be </a:t>
            </a:r>
            <a:r>
              <a:rPr b="1" baseline="0" i="0" lang="en-US" sz="1600" u="sng" cap="none" strike="noStrike">
                <a:solidFill>
                  <a:schemeClr val="dk1"/>
                </a:solidFill>
                <a:latin typeface="Arial"/>
                <a:ea typeface="Arial"/>
                <a:cs typeface="Arial"/>
                <a:sym typeface="Arial"/>
              </a:rPr>
              <a:t>set per the previous slide</a:t>
            </a:r>
            <a:r>
              <a:rPr b="0" baseline="0" i="0" lang="en-US" sz="1600" u="none" cap="none" strike="noStrike">
                <a:solidFill>
                  <a:schemeClr val="dk1"/>
                </a:solidFill>
                <a:latin typeface="Arial"/>
                <a:ea typeface="Arial"/>
                <a:cs typeface="Arial"/>
                <a:sym typeface="Arial"/>
              </a:rPr>
              <a:t> when suspending a debt account</a:t>
            </a:r>
          </a:p>
          <a:p>
            <a:pPr indent="0" lvl="0" marL="0" marR="0" rtl="0" algn="l">
              <a:spcBef>
                <a:spcPts val="900"/>
              </a:spcBef>
              <a:spcAft>
                <a:spcPts val="0"/>
              </a:spcAft>
              <a:buClr>
                <a:srgbClr val="E31937"/>
              </a:buClr>
              <a:buFont typeface="Noto Sans Symbols"/>
              <a:buNone/>
            </a:pPr>
            <a:r>
              <a:t/>
            </a:r>
            <a:endParaRPr b="0" baseline="0" i="0" sz="8800" u="none" cap="none" strike="noStrike">
              <a:solidFill>
                <a:srgbClr val="363534"/>
              </a:solidFill>
              <a:latin typeface="Arial"/>
              <a:ea typeface="Arial"/>
              <a:cs typeface="Arial"/>
              <a:sym typeface="Arial"/>
            </a:endParaRPr>
          </a:p>
          <a:p>
            <a:pPr indent="0" lvl="0" marL="0" marR="0" rtl="0" algn="l">
              <a:spcBef>
                <a:spcPts val="600"/>
              </a:spcBef>
              <a:spcAft>
                <a:spcPts val="0"/>
              </a:spcAft>
              <a:buClr>
                <a:srgbClr val="E31937"/>
              </a:buClr>
              <a:buFont typeface="Noto Sans Symbols"/>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247650" lvl="0" marL="171450" marR="0" rtl="0" algn="l">
              <a:spcBef>
                <a:spcPts val="600"/>
              </a:spcBef>
              <a:spcAft>
                <a:spcPts val="0"/>
              </a:spcAft>
              <a:buClr>
                <a:srgbClr val="E31937"/>
              </a:buClr>
              <a:buFont typeface="Arial"/>
              <a:buNone/>
            </a:pPr>
            <a:r>
              <a:t/>
            </a:r>
            <a:endParaRPr b="0" baseline="0" i="0" sz="88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816" name="Shape 281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17" name="Shape 28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818" name="Shape 2818"/>
          <p:cNvPicPr preferRelativeResize="0"/>
          <p:nvPr/>
        </p:nvPicPr>
        <p:blipFill rotWithShape="1">
          <a:blip r:embed="rId3">
            <a:alphaModFix/>
          </a:blip>
          <a:srcRect b="0" l="0" r="0" t="0"/>
          <a:stretch/>
        </p:blipFill>
        <p:spPr>
          <a:xfrm>
            <a:off x="2579685" y="3545292"/>
            <a:ext cx="6345236" cy="838199"/>
          </a:xfrm>
          <a:prstGeom prst="rect">
            <a:avLst/>
          </a:prstGeom>
          <a:noFill/>
          <a:ln>
            <a:noFill/>
          </a:ln>
        </p:spPr>
      </p:pic>
      <p:sp>
        <p:nvSpPr>
          <p:cNvPr id="2819" name="Shape 2819"/>
          <p:cNvSpPr txBox="1"/>
          <p:nvPr/>
        </p:nvSpPr>
        <p:spPr>
          <a:xfrm>
            <a:off x="647699" y="3785592"/>
            <a:ext cx="1562099"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600" u="none" cap="none" strike="noStrike">
                <a:solidFill>
                  <a:schemeClr val="dk1"/>
                </a:solidFill>
                <a:latin typeface="Arial"/>
                <a:ea typeface="Arial"/>
                <a:cs typeface="Arial"/>
                <a:sym typeface="Arial"/>
              </a:rPr>
              <a:t>DA Header</a:t>
            </a:r>
          </a:p>
        </p:txBody>
      </p:sp>
      <p:sp>
        <p:nvSpPr>
          <p:cNvPr id="2820" name="Shape 2820"/>
          <p:cNvSpPr txBox="1"/>
          <p:nvPr/>
        </p:nvSpPr>
        <p:spPr>
          <a:xfrm>
            <a:off x="721904" y="4990937"/>
            <a:ext cx="2057400"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600" u="none" cap="none" strike="noStrike">
                <a:solidFill>
                  <a:schemeClr val="dk1"/>
                </a:solidFill>
                <a:latin typeface="Arial"/>
                <a:ea typeface="Arial"/>
                <a:cs typeface="Arial"/>
                <a:sym typeface="Arial"/>
              </a:rPr>
              <a:t>DA Accounting Line</a:t>
            </a:r>
          </a:p>
        </p:txBody>
      </p:sp>
      <p:cxnSp>
        <p:nvCxnSpPr>
          <p:cNvPr id="2821" name="Shape 2821"/>
          <p:cNvCxnSpPr/>
          <p:nvPr/>
        </p:nvCxnSpPr>
        <p:spPr>
          <a:xfrm>
            <a:off x="1904999" y="3954869"/>
            <a:ext cx="590550" cy="0"/>
          </a:xfrm>
          <a:prstGeom prst="straightConnector1">
            <a:avLst/>
          </a:prstGeom>
          <a:noFill/>
          <a:ln cap="flat" cmpd="sng" w="25400">
            <a:solidFill>
              <a:srgbClr val="FF0000"/>
            </a:solidFill>
            <a:prstDash val="solid"/>
            <a:round/>
            <a:headEnd len="med" w="med" type="none"/>
            <a:tailEnd len="lg" w="lg" type="stealth"/>
          </a:ln>
        </p:spPr>
      </p:cxnSp>
      <p:cxnSp>
        <p:nvCxnSpPr>
          <p:cNvPr id="2822" name="Shape 2822"/>
          <p:cNvCxnSpPr>
            <a:stCxn id="2820" idx="3"/>
          </p:cNvCxnSpPr>
          <p:nvPr/>
        </p:nvCxnSpPr>
        <p:spPr>
          <a:xfrm>
            <a:off x="2779305" y="5160214"/>
            <a:ext cx="714300" cy="0"/>
          </a:xfrm>
          <a:prstGeom prst="straightConnector1">
            <a:avLst/>
          </a:prstGeom>
          <a:noFill/>
          <a:ln cap="flat" cmpd="sng" w="25400">
            <a:solidFill>
              <a:srgbClr val="FF0000"/>
            </a:solidFill>
            <a:prstDash val="solid"/>
            <a:round/>
            <a:headEnd len="med" w="med" type="none"/>
            <a:tailEnd len="lg" w="lg" type="stealth"/>
          </a:ln>
        </p:spPr>
      </p:cxnSp>
      <p:pic>
        <p:nvPicPr>
          <p:cNvPr id="2823" name="Shape 2823"/>
          <p:cNvPicPr preferRelativeResize="0"/>
          <p:nvPr/>
        </p:nvPicPr>
        <p:blipFill rotWithShape="1">
          <a:blip r:embed="rId4">
            <a:alphaModFix/>
          </a:blip>
          <a:srcRect b="0" l="0" r="0" t="0"/>
          <a:stretch/>
        </p:blipFill>
        <p:spPr>
          <a:xfrm>
            <a:off x="3771798" y="4383492"/>
            <a:ext cx="3961014" cy="2368180"/>
          </a:xfrm>
          <a:prstGeom prst="rect">
            <a:avLst/>
          </a:prstGeom>
          <a:noFill/>
          <a:ln>
            <a:noFill/>
          </a:ln>
        </p:spPr>
      </p:pic>
    </p:spTree>
  </p:cSld>
  <p:clrMapOvr>
    <a:masterClrMapping/>
  </p:clrMapOvr>
  <p:transition spd="slow">
    <p:cut/>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8" name="Shape 2828"/>
        <p:cNvGrpSpPr/>
        <p:nvPr/>
      </p:nvGrpSpPr>
      <p:grpSpPr>
        <a:xfrm>
          <a:off x="0" y="0"/>
          <a:ext cx="0" cy="0"/>
          <a:chOff x="0" y="0"/>
          <a:chExt cx="0" cy="0"/>
        </a:xfrm>
      </p:grpSpPr>
      <p:sp>
        <p:nvSpPr>
          <p:cNvPr id="2829" name="Shape 28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2830" name="Shape 28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31" name="Shape 28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32" name="Shape 2832"/>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10: Amend a Debt Account to set the Debt Appeal Forbearance flag</a:t>
            </a:r>
          </a:p>
        </p:txBody>
      </p:sp>
    </p:spTree>
  </p:cSld>
  <p:clrMapOvr>
    <a:masterClrMapping/>
  </p:clrMapOvr>
  <p:transition spd="slow">
    <p:cut/>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7" name="Shape 2837"/>
        <p:cNvGrpSpPr/>
        <p:nvPr/>
      </p:nvGrpSpPr>
      <p:grpSpPr>
        <a:xfrm>
          <a:off x="0" y="0"/>
          <a:ext cx="0" cy="0"/>
          <a:chOff x="0" y="0"/>
          <a:chExt cx="0" cy="0"/>
        </a:xfrm>
      </p:grpSpPr>
      <p:sp>
        <p:nvSpPr>
          <p:cNvPr id="2838" name="Shape 283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839" name="Shape 283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Treasury Referral</a:t>
            </a:r>
          </a:p>
        </p:txBody>
      </p:sp>
      <p:sp>
        <p:nvSpPr>
          <p:cNvPr id="2840" name="Shape 2840"/>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841" name="Shape 284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6" name="Shape 2846"/>
        <p:cNvGrpSpPr/>
        <p:nvPr/>
      </p:nvGrpSpPr>
      <p:grpSpPr>
        <a:xfrm>
          <a:off x="0" y="0"/>
          <a:ext cx="0" cy="0"/>
          <a:chOff x="0" y="0"/>
          <a:chExt cx="0" cy="0"/>
        </a:xfrm>
      </p:grpSpPr>
      <p:sp>
        <p:nvSpPr>
          <p:cNvPr id="2847" name="Shape 284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Treasury Referral</a:t>
            </a:r>
          </a:p>
        </p:txBody>
      </p:sp>
      <p:sp>
        <p:nvSpPr>
          <p:cNvPr id="2848" name="Shape 2848"/>
          <p:cNvSpPr txBox="1"/>
          <p:nvPr>
            <p:ph idx="1" type="body"/>
          </p:nvPr>
        </p:nvSpPr>
        <p:spPr>
          <a:xfrm>
            <a:off x="393405" y="1289825"/>
            <a:ext cx="8750595"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If after </a:t>
            </a:r>
            <a:r>
              <a:rPr b="1" baseline="0" i="0" lang="en-US" sz="1800" u="sng" cap="none" strike="noStrike">
                <a:solidFill>
                  <a:schemeClr val="dk1"/>
                </a:solidFill>
                <a:latin typeface="Arial"/>
                <a:ea typeface="Arial"/>
                <a:cs typeface="Arial"/>
                <a:sym typeface="Arial"/>
              </a:rPr>
              <a:t>90 days</a:t>
            </a:r>
            <a:r>
              <a:rPr b="0" baseline="0" i="0" lang="en-US" sz="1800" u="none" cap="none" strike="noStrike">
                <a:solidFill>
                  <a:schemeClr val="dk1"/>
                </a:solidFill>
                <a:latin typeface="Arial"/>
                <a:ea typeface="Arial"/>
                <a:cs typeface="Arial"/>
                <a:sym typeface="Arial"/>
              </a:rPr>
              <a:t> the debt remains outstanding, then GSA may initiate the </a:t>
            </a:r>
            <a:r>
              <a:rPr b="1" baseline="0" i="0" lang="en-US" sz="1800" u="sng" cap="none" strike="noStrike">
                <a:solidFill>
                  <a:schemeClr val="dk1"/>
                </a:solidFill>
                <a:latin typeface="Arial"/>
                <a:ea typeface="Arial"/>
                <a:cs typeface="Arial"/>
                <a:sym typeface="Arial"/>
              </a:rPr>
              <a:t>Treasury Referral</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process</a:t>
            </a:r>
          </a:p>
          <a:p>
            <a:pPr indent="-231775" lvl="0" marL="231775" marR="0" rtl="0" algn="l">
              <a:spcBef>
                <a:spcPts val="120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U.S. Treasury Financial Management System Center:</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Provides “referral” service to GSA when GSA is unable to collect on outstanding debts  </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When referred for “</a:t>
            </a:r>
            <a:r>
              <a:rPr b="1" baseline="0" i="0" lang="en-US" sz="1800" u="sng" cap="none" strike="noStrike">
                <a:solidFill>
                  <a:schemeClr val="dk1"/>
                </a:solidFill>
                <a:latin typeface="Arial"/>
                <a:ea typeface="Arial"/>
                <a:cs typeface="Arial"/>
                <a:sym typeface="Arial"/>
              </a:rPr>
              <a:t>Treasury Cross-Servicing</a:t>
            </a:r>
            <a:r>
              <a:rPr b="0" baseline="0" i="0" lang="en-US" sz="1800" u="none" cap="none" strike="noStrike">
                <a:solidFill>
                  <a:schemeClr val="dk1"/>
                </a:solidFill>
                <a:latin typeface="Arial"/>
                <a:ea typeface="Arial"/>
                <a:cs typeface="Arial"/>
                <a:sym typeface="Arial"/>
              </a:rPr>
              <a:t>”, Treasury will make attempts at collection by contacting debtors and requesting they remit payment</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Facilitated via the Treasury </a:t>
            </a:r>
            <a:r>
              <a:rPr b="1" baseline="0" i="0" lang="en-US" sz="1800" u="sng" cap="none" strike="noStrike">
                <a:solidFill>
                  <a:schemeClr val="dk1"/>
                </a:solidFill>
                <a:latin typeface="Arial"/>
                <a:ea typeface="Arial"/>
                <a:cs typeface="Arial"/>
                <a:sym typeface="Arial"/>
              </a:rPr>
              <a:t>FedDebt</a:t>
            </a:r>
            <a:r>
              <a:rPr b="0" baseline="0" i="0" lang="en-US" sz="1800" u="none" cap="none" strike="noStrike">
                <a:solidFill>
                  <a:schemeClr val="dk1"/>
                </a:solidFill>
                <a:latin typeface="Arial"/>
                <a:ea typeface="Arial"/>
                <a:cs typeface="Arial"/>
                <a:sym typeface="Arial"/>
              </a:rPr>
              <a:t> system</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Treasury recoups a fee for their collection services</a:t>
            </a:r>
          </a:p>
          <a:p>
            <a:pPr indent="-231775" lvl="1" marL="231775" marR="0" rtl="0" algn="l">
              <a:spcBef>
                <a:spcPts val="120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Two primary stages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of the Treasury Referral process:</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Referral Submission</a:t>
            </a:r>
          </a:p>
          <a:p>
            <a:pPr indent="-346075" lvl="1" marL="688975" marR="0" rtl="0" algn="l">
              <a:spcBef>
                <a:spcPts val="1200"/>
              </a:spcBef>
              <a:spcAft>
                <a:spcPts val="60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Treasury Collection</a:t>
            </a:r>
          </a:p>
        </p:txBody>
      </p:sp>
      <p:sp>
        <p:nvSpPr>
          <p:cNvPr id="2849" name="Shape 284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50" name="Shape 285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4" name="Shape 2854"/>
        <p:cNvGrpSpPr/>
        <p:nvPr/>
      </p:nvGrpSpPr>
      <p:grpSpPr>
        <a:xfrm>
          <a:off x="0" y="0"/>
          <a:ext cx="0" cy="0"/>
          <a:chOff x="0" y="0"/>
          <a:chExt cx="0" cy="0"/>
        </a:xfrm>
      </p:grpSpPr>
      <p:sp>
        <p:nvSpPr>
          <p:cNvPr id="2855" name="Shape 285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Referral Submission</a:t>
            </a:r>
          </a:p>
        </p:txBody>
      </p:sp>
      <p:sp>
        <p:nvSpPr>
          <p:cNvPr id="2856" name="Shape 28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57" name="Shape 285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58" name="Shape 2858"/>
          <p:cNvSpPr/>
          <p:nvPr/>
        </p:nvSpPr>
        <p:spPr>
          <a:xfrm>
            <a:off x="1149475" y="1203325"/>
            <a:ext cx="7206398" cy="4700559"/>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Delinquent Debt</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Transmit to FedDebt</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Treasury successfully collects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 Treasury IPACs money back to Agency &amp; records on the weekly Collections file</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Agency records collections in their system against the debt</a:t>
            </a:r>
          </a:p>
        </p:txBody>
      </p:sp>
      <p:sp>
        <p:nvSpPr>
          <p:cNvPr id="2859" name="Shape 2859"/>
          <p:cNvSpPr/>
          <p:nvPr/>
        </p:nvSpPr>
        <p:spPr>
          <a:xfrm>
            <a:off x="1045029" y="1149530"/>
            <a:ext cx="3004457" cy="490571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3" name="Shape 2863"/>
        <p:cNvGrpSpPr/>
        <p:nvPr/>
      </p:nvGrpSpPr>
      <p:grpSpPr>
        <a:xfrm>
          <a:off x="0" y="0"/>
          <a:ext cx="0" cy="0"/>
          <a:chOff x="0" y="0"/>
          <a:chExt cx="0" cy="0"/>
        </a:xfrm>
      </p:grpSpPr>
      <p:sp>
        <p:nvSpPr>
          <p:cNvPr id="2864" name="Shape 286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Referral Submission</a:t>
            </a:r>
          </a:p>
        </p:txBody>
      </p:sp>
      <p:sp>
        <p:nvSpPr>
          <p:cNvPr id="2865" name="Shape 28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66" name="Shape 28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67" name="Shape 2867"/>
          <p:cNvSpPr/>
          <p:nvPr/>
        </p:nvSpPr>
        <p:spPr>
          <a:xfrm>
            <a:off x="931042" y="1194741"/>
            <a:ext cx="7560839" cy="4719171"/>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Referral Selection (1)</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Review and Approve (2)</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Referral Generation (3)</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 Referral File (4)</a:t>
            </a:r>
          </a:p>
        </p:txBody>
      </p:sp>
    </p:spTree>
  </p:cSld>
  <p:clrMapOvr>
    <a:masterClrMapping/>
  </p:clrMapOvr>
  <p:transition spd="slow">
    <p:cut/>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1" name="Shape 2871"/>
        <p:cNvGrpSpPr/>
        <p:nvPr/>
      </p:nvGrpSpPr>
      <p:grpSpPr>
        <a:xfrm>
          <a:off x="0" y="0"/>
          <a:ext cx="0" cy="0"/>
          <a:chOff x="0" y="0"/>
          <a:chExt cx="0" cy="0"/>
        </a:xfrm>
      </p:grpSpPr>
      <p:sp>
        <p:nvSpPr>
          <p:cNvPr id="2872" name="Shape 287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Referral Submission</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Referral Selection</a:t>
            </a:r>
          </a:p>
        </p:txBody>
      </p:sp>
      <p:sp>
        <p:nvSpPr>
          <p:cNvPr id="2873" name="Shape 2873"/>
          <p:cNvSpPr txBox="1"/>
          <p:nvPr>
            <p:ph idx="1" type="body"/>
          </p:nvPr>
        </p:nvSpPr>
        <p:spPr>
          <a:xfrm>
            <a:off x="304801" y="1227137"/>
            <a:ext cx="8886823"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Automated Selection:</a:t>
            </a:r>
          </a:p>
          <a:p>
            <a:pPr indent="-225425" lvl="1" marL="568325" marR="0" rtl="0" algn="l">
              <a:spcBef>
                <a:spcPts val="6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Referral Selection (ARREFSEL) batch job</a:t>
            </a:r>
            <a:r>
              <a:rPr b="0" baseline="0" i="0" lang="en-US" sz="1600" u="none" cap="none" strike="noStrike">
                <a:solidFill>
                  <a:schemeClr val="dk1"/>
                </a:solidFill>
                <a:latin typeface="Arial"/>
                <a:ea typeface="Arial"/>
                <a:cs typeface="Arial"/>
                <a:sym typeface="Arial"/>
              </a:rPr>
              <a:t> – Selects all Debt Account entities </a:t>
            </a:r>
            <a:r>
              <a:rPr b="0" baseline="0" i="1" lang="en-US" sz="1600" u="none" cap="none" strike="noStrike">
                <a:solidFill>
                  <a:schemeClr val="dk1"/>
                </a:solidFill>
                <a:latin typeface="Arial"/>
                <a:ea typeface="Arial"/>
                <a:cs typeface="Arial"/>
                <a:sym typeface="Arial"/>
              </a:rPr>
              <a:t>that meet pre-defined eligibility criteria</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Creates new </a:t>
            </a:r>
            <a:r>
              <a:rPr b="1" baseline="0" i="0" lang="en-US" sz="1600" u="sng" cap="none" strike="noStrike">
                <a:solidFill>
                  <a:schemeClr val="dk1"/>
                </a:solidFill>
                <a:latin typeface="Arial"/>
                <a:ea typeface="Arial"/>
                <a:cs typeface="Arial"/>
                <a:sym typeface="Arial"/>
              </a:rPr>
              <a:t>eligible</a:t>
            </a:r>
            <a:r>
              <a:rPr b="0" baseline="0" i="0" lang="en-US" sz="1600" u="none" cap="none" strike="noStrike">
                <a:solidFill>
                  <a:schemeClr val="dk1"/>
                </a:solidFill>
                <a:latin typeface="Arial"/>
                <a:ea typeface="Arial"/>
                <a:cs typeface="Arial"/>
                <a:sym typeface="Arial"/>
              </a:rPr>
              <a:t> record(s) on the Referral Entry Query  </a:t>
            </a:r>
          </a:p>
          <a:p>
            <a:pPr indent="-225425" lvl="1" marL="56832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Entity </a:t>
            </a:r>
            <a:r>
              <a:rPr b="1" baseline="0" i="0" lang="en-US" sz="1600" u="sng" cap="none" strike="noStrike">
                <a:solidFill>
                  <a:schemeClr val="dk1"/>
                </a:solidFill>
                <a:latin typeface="Arial"/>
                <a:ea typeface="Arial"/>
                <a:cs typeface="Arial"/>
                <a:sym typeface="Arial"/>
              </a:rPr>
              <a:t>Accounting Line Eligibility Criteria</a:t>
            </a:r>
            <a:r>
              <a:rPr b="0" baseline="0" i="0" lang="en-US" sz="1600" u="none" cap="none" strike="noStrike">
                <a:solidFill>
                  <a:schemeClr val="dk1"/>
                </a:solidFill>
                <a:latin typeface="Arial"/>
                <a:ea typeface="Arial"/>
                <a:cs typeface="Arial"/>
                <a:sym typeface="Arial"/>
              </a:rPr>
              <a:t>:</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Referral Minimum Amount</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Referral Lag Days = 90</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Referral Minimum Dunning Count:</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R6 Program Office Claims = 2 (First Demand Letter + 2 Pegasys Dunning Letters)</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R6 non-Program Office &amp; R7 Claims = 3 (Pegasys generates First Demand Letter)</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Referral Dunning Lag Days = 0</a:t>
            </a:r>
          </a:p>
          <a:p>
            <a:pPr indent="-231775" lvl="0" marL="231775" marR="0" rtl="0" algn="l">
              <a:spcBef>
                <a:spcPts val="6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Manual Selection:</a:t>
            </a:r>
          </a:p>
          <a:p>
            <a:pPr indent="-225425" lvl="1" marL="56832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 manually determines which Debt Accounts should initially be </a:t>
            </a:r>
            <a:r>
              <a:rPr b="1" baseline="0" i="0" lang="en-US" sz="1600" u="sng" cap="none" strike="noStrike">
                <a:solidFill>
                  <a:schemeClr val="dk1"/>
                </a:solidFill>
                <a:latin typeface="Arial"/>
                <a:ea typeface="Arial"/>
                <a:cs typeface="Arial"/>
                <a:sym typeface="Arial"/>
              </a:rPr>
              <a:t>eligible</a:t>
            </a:r>
            <a:r>
              <a:rPr b="0" baseline="0" i="0" lang="en-US" sz="1600" u="none" cap="none" strike="noStrike">
                <a:solidFill>
                  <a:schemeClr val="dk1"/>
                </a:solidFill>
                <a:latin typeface="Arial"/>
                <a:ea typeface="Arial"/>
                <a:cs typeface="Arial"/>
                <a:sym typeface="Arial"/>
              </a:rPr>
              <a:t> for referral</a:t>
            </a:r>
          </a:p>
          <a:p>
            <a:pPr indent="-241300" lvl="2" marL="914400"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Create new </a:t>
            </a:r>
            <a:r>
              <a:rPr b="1" baseline="0" i="0" lang="en-US" sz="1600" u="sng" cap="none" strike="noStrike">
                <a:solidFill>
                  <a:schemeClr val="dk1"/>
                </a:solidFill>
                <a:latin typeface="Arial"/>
                <a:ea typeface="Arial"/>
                <a:cs typeface="Arial"/>
                <a:sym typeface="Arial"/>
              </a:rPr>
              <a:t>eligible</a:t>
            </a:r>
            <a:r>
              <a:rPr b="0" baseline="0" i="0" lang="en-US" sz="1600" u="none" cap="none" strike="noStrike">
                <a:solidFill>
                  <a:schemeClr val="dk1"/>
                </a:solidFill>
                <a:latin typeface="Arial"/>
                <a:ea typeface="Arial"/>
                <a:cs typeface="Arial"/>
                <a:sym typeface="Arial"/>
              </a:rPr>
              <a:t> record via the Referral Selection Query</a:t>
            </a:r>
          </a:p>
        </p:txBody>
      </p:sp>
      <p:sp>
        <p:nvSpPr>
          <p:cNvPr id="2874" name="Shape 28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75" name="Shape 28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9" name="Shape 2879"/>
        <p:cNvGrpSpPr/>
        <p:nvPr/>
      </p:nvGrpSpPr>
      <p:grpSpPr>
        <a:xfrm>
          <a:off x="0" y="0"/>
          <a:ext cx="0" cy="0"/>
          <a:chOff x="0" y="0"/>
          <a:chExt cx="0" cy="0"/>
        </a:xfrm>
      </p:grpSpPr>
      <p:sp>
        <p:nvSpPr>
          <p:cNvPr id="2880" name="Shape 288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Referral Submission</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Referral Selection for Region 6</a:t>
            </a:r>
          </a:p>
        </p:txBody>
      </p:sp>
      <p:sp>
        <p:nvSpPr>
          <p:cNvPr id="2881" name="Shape 2881"/>
          <p:cNvSpPr txBox="1"/>
          <p:nvPr>
            <p:ph idx="1" type="body"/>
          </p:nvPr>
        </p:nvSpPr>
        <p:spPr>
          <a:xfrm>
            <a:off x="304800" y="1227137"/>
            <a:ext cx="8705849"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Referral Minimum Amounts</a:t>
            </a:r>
          </a:p>
          <a:p>
            <a:pPr indent="-225425" lvl="1" marL="568325"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Pegasys Referral Selection job minimum will be set = $25</a:t>
            </a:r>
          </a:p>
          <a:p>
            <a:pPr indent="-241300" lvl="2" marL="914400"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Selects all Region 6 and External Services Claims DAs with an </a:t>
            </a:r>
            <a:r>
              <a:rPr b="1" baseline="0" i="0" lang="en-US" sz="1600" u="sng" cap="none" strike="noStrike">
                <a:solidFill>
                  <a:schemeClr val="dk1"/>
                </a:solidFill>
                <a:latin typeface="Arial"/>
                <a:ea typeface="Arial"/>
                <a:cs typeface="Arial"/>
                <a:sym typeface="Arial"/>
              </a:rPr>
              <a:t>outstanding amount &gt; $25 and match the other eligibility criteria</a:t>
            </a:r>
          </a:p>
          <a:p>
            <a:pPr indent="-241300" lvl="2" marL="914400" marR="0" rtl="0" algn="l">
              <a:spcBef>
                <a:spcPts val="1600"/>
              </a:spcBef>
              <a:spcAft>
                <a:spcPts val="8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t>
            </a:r>
            <a:r>
              <a:rPr b="1" baseline="0" i="0" lang="en-US" sz="1600" u="sng" cap="none" strike="noStrike">
                <a:solidFill>
                  <a:schemeClr val="dk1"/>
                </a:solidFill>
                <a:latin typeface="Arial"/>
                <a:ea typeface="Arial"/>
                <a:cs typeface="Arial"/>
                <a:sym typeface="Arial"/>
              </a:rPr>
              <a:t>Treasury defined minimum</a:t>
            </a:r>
            <a:r>
              <a:rPr b="0" baseline="0" i="0" lang="en-US" sz="1600" u="none" cap="none" strike="noStrike">
                <a:solidFill>
                  <a:schemeClr val="dk1"/>
                </a:solidFill>
                <a:latin typeface="Arial"/>
                <a:ea typeface="Arial"/>
                <a:cs typeface="Arial"/>
                <a:sym typeface="Arial"/>
              </a:rPr>
              <a:t> amount that can be referred is $25</a:t>
            </a:r>
          </a:p>
        </p:txBody>
      </p:sp>
      <p:sp>
        <p:nvSpPr>
          <p:cNvPr id="2882" name="Shape 28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83" name="Shape 288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8" name="Shape 2888"/>
        <p:cNvGrpSpPr/>
        <p:nvPr/>
      </p:nvGrpSpPr>
      <p:grpSpPr>
        <a:xfrm>
          <a:off x="0" y="0"/>
          <a:ext cx="0" cy="0"/>
          <a:chOff x="0" y="0"/>
          <a:chExt cx="0" cy="0"/>
        </a:xfrm>
      </p:grpSpPr>
      <p:sp>
        <p:nvSpPr>
          <p:cNvPr id="2889" name="Shape 288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Referral Submission</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Referral Selection for Region 7</a:t>
            </a:r>
          </a:p>
        </p:txBody>
      </p:sp>
      <p:sp>
        <p:nvSpPr>
          <p:cNvPr id="2890" name="Shape 2890"/>
          <p:cNvSpPr txBox="1"/>
          <p:nvPr>
            <p:ph idx="1" type="body"/>
          </p:nvPr>
        </p:nvSpPr>
        <p:spPr>
          <a:xfrm>
            <a:off x="304801" y="1227137"/>
            <a:ext cx="8582023"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7 Referral Minimum Amounts</a:t>
            </a:r>
          </a:p>
          <a:p>
            <a:pPr indent="-225425" lvl="1" marL="568325"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Pegasys Referral Selection job minimum will be set = $25</a:t>
            </a:r>
          </a:p>
          <a:p>
            <a:pPr indent="-241300" lvl="2" marL="914400"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Selects all Region 7 Claims DAs with an </a:t>
            </a:r>
            <a:r>
              <a:rPr b="1" baseline="0" i="0" lang="en-US" sz="1600" u="sng" cap="none" strike="noStrike">
                <a:solidFill>
                  <a:schemeClr val="dk1"/>
                </a:solidFill>
                <a:latin typeface="Arial"/>
                <a:ea typeface="Arial"/>
                <a:cs typeface="Arial"/>
                <a:sym typeface="Arial"/>
              </a:rPr>
              <a:t>outstanding amount &gt; $25 and match the other eligibility criteria</a:t>
            </a:r>
          </a:p>
          <a:p>
            <a:pPr indent="-241300" lvl="2" marL="914400"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t>
            </a:r>
            <a:r>
              <a:rPr b="1" baseline="0" i="0" lang="en-US" sz="1600" u="sng" cap="none" strike="noStrike">
                <a:solidFill>
                  <a:schemeClr val="dk1"/>
                </a:solidFill>
                <a:latin typeface="Arial"/>
                <a:ea typeface="Arial"/>
                <a:cs typeface="Arial"/>
                <a:sym typeface="Arial"/>
              </a:rPr>
              <a:t>Treasury defined minimum</a:t>
            </a:r>
            <a:r>
              <a:rPr b="0" baseline="0" i="0" lang="en-US" sz="1600" u="none" cap="none" strike="noStrike">
                <a:solidFill>
                  <a:schemeClr val="dk1"/>
                </a:solidFill>
                <a:latin typeface="Arial"/>
                <a:ea typeface="Arial"/>
                <a:cs typeface="Arial"/>
                <a:sym typeface="Arial"/>
              </a:rPr>
              <a:t> amount that can be referred is $25</a:t>
            </a:r>
          </a:p>
          <a:p>
            <a:pPr indent="-225425" lvl="1" marL="568325" marR="0" rtl="0" algn="l">
              <a:spcBef>
                <a:spcPts val="1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Claims will </a:t>
            </a:r>
            <a:r>
              <a:rPr b="1" baseline="0" i="0" lang="en-US" sz="1600" u="sng" cap="none" strike="noStrike">
                <a:solidFill>
                  <a:schemeClr val="dk1"/>
                </a:solidFill>
                <a:latin typeface="Arial"/>
                <a:ea typeface="Arial"/>
                <a:cs typeface="Arial"/>
                <a:sym typeface="Arial"/>
              </a:rPr>
              <a:t>only be authorized for referral</a:t>
            </a:r>
            <a:r>
              <a:rPr b="0" baseline="0" i="0" lang="en-US" sz="1600" u="none" cap="none" strike="noStrike">
                <a:solidFill>
                  <a:schemeClr val="dk1"/>
                </a:solidFill>
                <a:latin typeface="Arial"/>
                <a:ea typeface="Arial"/>
                <a:cs typeface="Arial"/>
                <a:sym typeface="Arial"/>
              </a:rPr>
              <a:t> based on </a:t>
            </a:r>
            <a:r>
              <a:rPr b="1" baseline="0" i="0" lang="en-US" sz="1600" u="sng" cap="none" strike="noStrike">
                <a:solidFill>
                  <a:schemeClr val="dk1"/>
                </a:solidFill>
                <a:latin typeface="Arial"/>
                <a:ea typeface="Arial"/>
                <a:cs typeface="Arial"/>
                <a:sym typeface="Arial"/>
              </a:rPr>
              <a:t>GSA’s defined minimums</a:t>
            </a:r>
            <a:r>
              <a:rPr b="0" baseline="0" i="0" lang="en-US" sz="1600" u="none" cap="none" strike="noStrike">
                <a:solidFill>
                  <a:schemeClr val="dk1"/>
                </a:solidFill>
                <a:latin typeface="Arial"/>
                <a:ea typeface="Arial"/>
                <a:cs typeface="Arial"/>
                <a:sym typeface="Arial"/>
              </a:rPr>
              <a:t>:</a:t>
            </a:r>
          </a:p>
          <a:p>
            <a:pPr indent="-241300" lvl="2" marL="914400" marR="0" rtl="0" algn="l">
              <a:spcBef>
                <a:spcPts val="11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Transactions using Fund 442:</a:t>
            </a:r>
          </a:p>
          <a:p>
            <a:pPr indent="-231775" lvl="3" marL="12604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Minimum for referral authorization = $25</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Transactions using Fund 192X:</a:t>
            </a:r>
          </a:p>
          <a:p>
            <a:pPr indent="-231775" lvl="3" marL="1260475" marR="0" rtl="0" algn="l">
              <a:spcBef>
                <a:spcPts val="600"/>
              </a:spcBef>
              <a:spcAft>
                <a:spcPts val="3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Minimum for referral authorization = $100</a:t>
            </a:r>
          </a:p>
        </p:txBody>
      </p:sp>
      <p:sp>
        <p:nvSpPr>
          <p:cNvPr id="2891" name="Shape 289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92" name="Shape 289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DA Entity</a:t>
            </a:r>
          </a:p>
        </p:txBody>
      </p:sp>
      <p:sp>
        <p:nvSpPr>
          <p:cNvPr id="423" name="Shape 423"/>
          <p:cNvSpPr txBox="1"/>
          <p:nvPr>
            <p:ph idx="1" type="body"/>
          </p:nvPr>
        </p:nvSpPr>
        <p:spPr>
          <a:xfrm>
            <a:off x="393405" y="1082349"/>
            <a:ext cx="8750595" cy="498175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Debt Account Entity</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Once the Debt Account Entity is established, the entity can be </a:t>
            </a:r>
            <a:r>
              <a:rPr b="1" baseline="0" i="0" lang="en-US" sz="1600" u="none" cap="none" strike="noStrike">
                <a:solidFill>
                  <a:schemeClr val="dk1"/>
                </a:solidFill>
                <a:latin typeface="Arial"/>
                <a:ea typeface="Arial"/>
                <a:cs typeface="Arial"/>
                <a:sym typeface="Arial"/>
              </a:rPr>
              <a:t>UPDATED</a:t>
            </a:r>
            <a:r>
              <a:rPr b="0" baseline="0" i="0" lang="en-US" sz="16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To update the Debt Account Entity, users must use the Pegasys </a:t>
            </a:r>
            <a:r>
              <a:rPr b="1" baseline="0" i="0" lang="en-US" sz="1600" u="sng" cap="none" strike="noStrike">
                <a:solidFill>
                  <a:schemeClr val="dk1"/>
                </a:solidFill>
                <a:latin typeface="Arial"/>
                <a:ea typeface="Arial"/>
                <a:cs typeface="Arial"/>
                <a:sym typeface="Arial"/>
              </a:rPr>
              <a:t>Amendment</a:t>
            </a:r>
            <a:r>
              <a:rPr b="0" baseline="0" i="0" lang="en-US" sz="1600" u="none" cap="none" strike="noStrike">
                <a:solidFill>
                  <a:schemeClr val="dk1"/>
                </a:solidFill>
                <a:latin typeface="Arial"/>
                <a:ea typeface="Arial"/>
                <a:cs typeface="Arial"/>
                <a:sym typeface="Arial"/>
              </a:rPr>
              <a:t> functionality.</a:t>
            </a:r>
          </a:p>
          <a:p>
            <a:pPr indent="-241300" lvl="2" marL="914400"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Users </a:t>
            </a:r>
            <a:r>
              <a:rPr b="1" baseline="0" i="0" lang="en-US" sz="1600" u="none" cap="none" strike="noStrike">
                <a:solidFill>
                  <a:schemeClr val="dk1"/>
                </a:solidFill>
                <a:latin typeface="Arial"/>
                <a:ea typeface="Arial"/>
                <a:cs typeface="Arial"/>
                <a:sym typeface="Arial"/>
              </a:rPr>
              <a:t>will not </a:t>
            </a:r>
            <a:r>
              <a:rPr b="0" baseline="0" i="0" lang="en-US" sz="1600" u="sng" cap="none" strike="noStrike">
                <a:solidFill>
                  <a:schemeClr val="dk1"/>
                </a:solidFill>
                <a:latin typeface="Arial"/>
                <a:ea typeface="Arial"/>
                <a:cs typeface="Arial"/>
                <a:sym typeface="Arial"/>
              </a:rPr>
              <a:t>correct</a:t>
            </a:r>
            <a:r>
              <a:rPr b="0" baseline="0" i="0" lang="en-US" sz="1600" u="none" cap="none" strike="noStrike">
                <a:solidFill>
                  <a:schemeClr val="dk1"/>
                </a:solidFill>
                <a:latin typeface="Arial"/>
                <a:ea typeface="Arial"/>
                <a:cs typeface="Arial"/>
                <a:sym typeface="Arial"/>
              </a:rPr>
              <a:t> the Debt Account document</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Users </a:t>
            </a:r>
            <a:r>
              <a:rPr b="1" baseline="0" i="0" lang="en-US" sz="1600" u="none" cap="none" strike="noStrike">
                <a:solidFill>
                  <a:schemeClr val="dk1"/>
                </a:solidFill>
                <a:latin typeface="Arial"/>
                <a:ea typeface="Arial"/>
                <a:cs typeface="Arial"/>
                <a:sym typeface="Arial"/>
              </a:rPr>
              <a:t>will not </a:t>
            </a:r>
            <a:r>
              <a:rPr b="0" baseline="0" i="0" lang="en-US" sz="1600" u="sng" cap="none" strike="noStrike">
                <a:solidFill>
                  <a:schemeClr val="dk1"/>
                </a:solidFill>
                <a:latin typeface="Arial"/>
                <a:ea typeface="Arial"/>
                <a:cs typeface="Arial"/>
                <a:sym typeface="Arial"/>
              </a:rPr>
              <a:t>process</a:t>
            </a:r>
            <a:r>
              <a:rPr b="0" baseline="0" i="0" lang="en-US" sz="1600" u="none" cap="none" strike="noStrike">
                <a:solidFill>
                  <a:schemeClr val="dk1"/>
                </a:solidFill>
                <a:latin typeface="Arial"/>
                <a:ea typeface="Arial"/>
                <a:cs typeface="Arial"/>
                <a:sym typeface="Arial"/>
              </a:rPr>
              <a:t> new Debt Account documents to update the entity</a:t>
            </a:r>
          </a:p>
          <a:p>
            <a:pPr indent="-225425" lvl="1" marL="568325"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Each Amendment is tracked/audited using a unique system-generated </a:t>
            </a:r>
            <a:r>
              <a:rPr b="1" baseline="0" i="0" lang="en-US" sz="1600" u="none" cap="none" strike="noStrike">
                <a:solidFill>
                  <a:schemeClr val="dk1"/>
                </a:solidFill>
                <a:latin typeface="Arial"/>
                <a:ea typeface="Arial"/>
                <a:cs typeface="Arial"/>
                <a:sym typeface="Arial"/>
              </a:rPr>
              <a:t>Amendment Number</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Debt Account Entity’s </a:t>
            </a:r>
            <a:r>
              <a:rPr b="1" baseline="0" i="0" lang="en-US" sz="1600" u="none" cap="none" strike="noStrike">
                <a:solidFill>
                  <a:schemeClr val="dk1"/>
                </a:solidFill>
                <a:latin typeface="Arial"/>
                <a:ea typeface="Arial"/>
                <a:cs typeface="Arial"/>
                <a:sym typeface="Arial"/>
              </a:rPr>
              <a:t>Amendment History </a:t>
            </a:r>
            <a:r>
              <a:rPr b="0" baseline="0" i="0" lang="en-US" sz="1600" u="none" cap="none" strike="noStrike">
                <a:solidFill>
                  <a:schemeClr val="dk1"/>
                </a:solidFill>
                <a:latin typeface="Arial"/>
                <a:ea typeface="Arial"/>
                <a:cs typeface="Arial"/>
                <a:sym typeface="Arial"/>
              </a:rPr>
              <a:t>can be reviewed on the Debt Account Query’s History page.</a:t>
            </a:r>
          </a:p>
          <a:p>
            <a:pPr indent="-241300" lvl="2" marL="914400"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The History page can be accessed by clicking the History button on the Debt Account Query</a:t>
            </a:r>
          </a:p>
        </p:txBody>
      </p:sp>
      <p:sp>
        <p:nvSpPr>
          <p:cNvPr id="424" name="Shape 42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5" name="Shape 42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26" name="Shape 426"/>
          <p:cNvPicPr preferRelativeResize="0"/>
          <p:nvPr/>
        </p:nvPicPr>
        <p:blipFill rotWithShape="1">
          <a:blip r:embed="rId3">
            <a:alphaModFix/>
          </a:blip>
          <a:srcRect b="0" l="0" r="0" t="0"/>
          <a:stretch/>
        </p:blipFill>
        <p:spPr>
          <a:xfrm>
            <a:off x="1594883" y="4712683"/>
            <a:ext cx="5677785" cy="1915617"/>
          </a:xfrm>
          <a:prstGeom prst="rect">
            <a:avLst/>
          </a:prstGeom>
          <a:noFill/>
          <a:ln>
            <a:noFill/>
          </a:ln>
        </p:spPr>
      </p:pic>
    </p:spTree>
  </p:cSld>
  <p:clrMapOvr>
    <a:masterClrMapping/>
  </p:clrMapOvr>
  <p:transition spd="slow">
    <p:cut/>
  </p:transition>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7" name="Shape 2897"/>
        <p:cNvGrpSpPr/>
        <p:nvPr/>
      </p:nvGrpSpPr>
      <p:grpSpPr>
        <a:xfrm>
          <a:off x="0" y="0"/>
          <a:ext cx="0" cy="0"/>
          <a:chOff x="0" y="0"/>
          <a:chExt cx="0" cy="0"/>
        </a:xfrm>
      </p:grpSpPr>
      <p:sp>
        <p:nvSpPr>
          <p:cNvPr id="2898" name="Shape 289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20" u="none" cap="none" strike="noStrike">
                <a:solidFill>
                  <a:schemeClr val="lt1"/>
                </a:solidFill>
                <a:latin typeface="Arial"/>
                <a:ea typeface="Arial"/>
                <a:cs typeface="Arial"/>
                <a:sym typeface="Arial"/>
              </a:rPr>
              <a:t>Delinquency Management – Referral Submission</a:t>
            </a:r>
            <a:br>
              <a:rPr b="1" baseline="0" i="0" lang="en-US" sz="252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Referral Selection</a:t>
            </a:r>
          </a:p>
        </p:txBody>
      </p:sp>
      <p:sp>
        <p:nvSpPr>
          <p:cNvPr id="2899" name="Shape 289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00" name="Shape 2900"/>
          <p:cNvSpPr/>
          <p:nvPr/>
        </p:nvSpPr>
        <p:spPr>
          <a:xfrm>
            <a:off x="612385" y="883040"/>
            <a:ext cx="8683620" cy="5252483"/>
          </a:xfrm>
          <a:prstGeom prst="rect">
            <a:avLst/>
          </a:prstGeom>
          <a:noFill/>
          <a:ln>
            <a:noFill/>
          </a:ln>
        </p:spPr>
        <p:txBody>
          <a:bodyPr anchorCtr="0" anchor="t" bIns="45700" lIns="91425" rIns="91425" tIns="45700">
            <a:noAutofit/>
          </a:bodyPr>
          <a:lstStyle/>
          <a:p>
            <a:pPr indent="-155575" lvl="0" marL="231775" marR="0" rtl="0" algn="l">
              <a:spcBef>
                <a:spcPts val="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180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Automated Selection:</a:t>
            </a:r>
          </a:p>
          <a:p>
            <a:pPr indent="-225425" lvl="1" marL="568325" marR="0" rtl="0" algn="l">
              <a:spcBef>
                <a:spcPts val="1200"/>
              </a:spcBef>
              <a:spcAft>
                <a:spcPts val="60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Referral Selection (ARREFSEL) batch jobs</a:t>
            </a:r>
            <a:r>
              <a:rPr b="0" baseline="0" i="0" lang="en-US" sz="1800" u="none" cap="none" strike="noStrike">
                <a:solidFill>
                  <a:schemeClr val="dk1"/>
                </a:solidFill>
                <a:latin typeface="Arial"/>
                <a:ea typeface="Arial"/>
                <a:cs typeface="Arial"/>
                <a:sym typeface="Arial"/>
              </a:rPr>
              <a:t> </a:t>
            </a:r>
          </a:p>
        </p:txBody>
      </p:sp>
      <p:graphicFrame>
        <p:nvGraphicFramePr>
          <p:cNvPr id="2901" name="Shape 2901"/>
          <p:cNvGraphicFramePr/>
          <p:nvPr/>
        </p:nvGraphicFramePr>
        <p:xfrm>
          <a:off x="603177" y="2387631"/>
          <a:ext cx="3000000" cy="3000000"/>
        </p:xfrm>
        <a:graphic>
          <a:graphicData uri="http://schemas.openxmlformats.org/drawingml/2006/table">
            <a:tbl>
              <a:tblPr bandRow="1" firstRow="1">
                <a:noFill/>
                <a:tableStyleId>{DF66A829-4F9F-4D34-A549-CFC077F8AB0D}</a:tableStyleId>
              </a:tblPr>
              <a:tblGrid>
                <a:gridCol w="2052800"/>
                <a:gridCol w="1323625"/>
                <a:gridCol w="1688225"/>
                <a:gridCol w="1688225"/>
                <a:gridCol w="1688225"/>
              </a:tblGrid>
              <a:tr h="580800">
                <a:tc>
                  <a:txBody>
                    <a:bodyPr>
                      <a:noAutofit/>
                    </a:bodyPr>
                    <a:lstStyle/>
                    <a:p>
                      <a:pPr indent="0" lvl="0" marL="0" marR="0" rtl="0" algn="l">
                        <a:spcBef>
                          <a:spcPts val="0"/>
                        </a:spcBef>
                        <a:buSzPct val="25000"/>
                        <a:buNone/>
                      </a:pPr>
                      <a:r>
                        <a:rPr baseline="0" lang="en-US" sz="1800" u="none" cap="none" strike="noStrike"/>
                        <a:t>Batch Job ID</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Region</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Business Line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Document Category</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Doc Types</a:t>
                      </a:r>
                    </a:p>
                  </a:txBody>
                  <a:tcPr marT="45725" marB="45725" marR="91450" marL="91450"/>
                </a:tc>
              </a:tr>
              <a:tr h="580800">
                <a:tc>
                  <a:txBody>
                    <a:bodyPr>
                      <a:noAutofit/>
                    </a:bodyPr>
                    <a:lstStyle/>
                    <a:p>
                      <a:pPr indent="0" lvl="0" marL="0" marR="0" rtl="0" algn="l">
                        <a:spcBef>
                          <a:spcPts val="0"/>
                        </a:spcBef>
                        <a:buSzPct val="25000"/>
                        <a:buNone/>
                      </a:pPr>
                      <a:r>
                        <a:rPr baseline="0" lang="en-US" sz="1400" u="none" cap="none" strike="noStrike"/>
                        <a:t>R6CLMARREFERSEL</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6</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Claims</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Debt Account</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DAV, D6M, DES</a:t>
                      </a:r>
                    </a:p>
                  </a:txBody>
                  <a:tcPr marT="45725" marB="45725" marR="91450" marL="91450"/>
                </a:tc>
              </a:tr>
              <a:tr h="580800">
                <a:tc>
                  <a:txBody>
                    <a:bodyPr>
                      <a:noAutofit/>
                    </a:bodyPr>
                    <a:lstStyle/>
                    <a:p>
                      <a:pPr indent="0" lvl="0" marL="0" marR="0" rtl="0" algn="l">
                        <a:spcBef>
                          <a:spcPts val="0"/>
                        </a:spcBef>
                        <a:buSzPct val="25000"/>
                        <a:buNone/>
                      </a:pPr>
                      <a:r>
                        <a:rPr baseline="0" lang="en-US" sz="1400" u="none" cap="none" strike="noStrike"/>
                        <a:t>R7CLMARREFERSEL</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Claims</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Debt Account</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D7M</a:t>
                      </a:r>
                    </a:p>
                  </a:txBody>
                  <a:tcPr marT="45725" marB="45725" marR="91450" marL="91450"/>
                </a:tc>
              </a:tr>
            </a:tbl>
          </a:graphicData>
        </a:graphic>
      </p:graphicFrame>
      <p:sp>
        <p:nvSpPr>
          <p:cNvPr id="2902" name="Shape 29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7" name="Shape 2907"/>
        <p:cNvGrpSpPr/>
        <p:nvPr/>
      </p:nvGrpSpPr>
      <p:grpSpPr>
        <a:xfrm>
          <a:off x="0" y="0"/>
          <a:ext cx="0" cy="0"/>
          <a:chOff x="0" y="0"/>
          <a:chExt cx="0" cy="0"/>
        </a:xfrm>
      </p:grpSpPr>
      <p:sp>
        <p:nvSpPr>
          <p:cNvPr id="2908" name="Shape 290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160" u="none" cap="none" strike="noStrike">
                <a:solidFill>
                  <a:schemeClr val="lt1"/>
                </a:solidFill>
                <a:latin typeface="Arial"/>
                <a:ea typeface="Arial"/>
                <a:cs typeface="Arial"/>
                <a:sym typeface="Arial"/>
              </a:rPr>
              <a:t>Delinquency Management – Referral Submission</a:t>
            </a:r>
            <a:br>
              <a:rPr b="1" baseline="0" i="0" lang="en-US" sz="216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Manual Creation</a:t>
            </a:r>
          </a:p>
        </p:txBody>
      </p:sp>
      <p:sp>
        <p:nvSpPr>
          <p:cNvPr id="2909" name="Shape 290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10" name="Shape 2910"/>
          <p:cNvSpPr/>
          <p:nvPr/>
        </p:nvSpPr>
        <p:spPr>
          <a:xfrm>
            <a:off x="612383" y="1105786"/>
            <a:ext cx="3608740" cy="50297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Manually Create a Referral Entry Query:</a:t>
            </a:r>
          </a:p>
          <a:p>
            <a:pPr indent="-346075" lvl="1" marL="688975" marR="0" rtl="0" algn="l">
              <a:spcBef>
                <a:spcPts val="10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Navigate to </a:t>
            </a:r>
            <a:r>
              <a:rPr b="1" baseline="0" i="0" lang="en-US" sz="1800" u="none" cap="none" strike="noStrike">
                <a:solidFill>
                  <a:schemeClr val="dk1"/>
                </a:solidFill>
                <a:latin typeface="Arial"/>
                <a:ea typeface="Arial"/>
                <a:cs typeface="Arial"/>
                <a:sym typeface="Arial"/>
              </a:rPr>
              <a:t>Queries &gt; Accounts Receivable &gt; Referral Entry </a:t>
            </a:r>
            <a:r>
              <a:rPr b="0" baseline="0" i="0" lang="en-US" sz="1800" u="none" cap="none" strike="noStrike">
                <a:solidFill>
                  <a:schemeClr val="dk1"/>
                </a:solidFill>
                <a:latin typeface="Arial"/>
                <a:ea typeface="Arial"/>
                <a:cs typeface="Arial"/>
                <a:sym typeface="Arial"/>
              </a:rPr>
              <a:t>and Click </a:t>
            </a:r>
            <a:r>
              <a:rPr b="1" baseline="0" i="0" lang="en-US" sz="1800" u="none" cap="none" strike="noStrike">
                <a:solidFill>
                  <a:schemeClr val="dk1"/>
                </a:solidFill>
                <a:latin typeface="Arial"/>
                <a:ea typeface="Arial"/>
                <a:cs typeface="Arial"/>
                <a:sym typeface="Arial"/>
              </a:rPr>
              <a:t>New</a:t>
            </a:r>
          </a:p>
          <a:p>
            <a:pPr indent="-260350" lvl="1" marL="688975" marR="0" rtl="0" algn="l">
              <a:spcBef>
                <a:spcPts val="1200"/>
              </a:spcBef>
              <a:spcAft>
                <a:spcPts val="0"/>
              </a:spcAft>
              <a:buClr>
                <a:srgbClr val="AF242B"/>
              </a:buClr>
              <a:buFont typeface="Arial"/>
              <a:buNone/>
            </a:pPr>
            <a:r>
              <a:t/>
            </a:r>
            <a:endParaRPr b="1" baseline="0" i="0" sz="1800" u="none" cap="none" strike="noStrike">
              <a:solidFill>
                <a:schemeClr val="dk1"/>
              </a:solidFill>
              <a:latin typeface="Arial"/>
              <a:ea typeface="Arial"/>
              <a:cs typeface="Arial"/>
              <a:sym typeface="Arial"/>
            </a:endParaRP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Debt Account </a:t>
            </a:r>
            <a:r>
              <a:rPr b="0" baseline="0" i="0" lang="en-US" sz="1800" u="none" cap="none" strike="noStrike">
                <a:solidFill>
                  <a:schemeClr val="dk1"/>
                </a:solidFill>
                <a:latin typeface="Arial"/>
                <a:ea typeface="Arial"/>
                <a:cs typeface="Arial"/>
                <a:sym typeface="Arial"/>
              </a:rPr>
              <a:t>from the Referral Type dropdown</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Enter the </a:t>
            </a:r>
            <a:r>
              <a:rPr b="1" baseline="0" i="0" lang="en-US" sz="1800" u="none" cap="none" strike="noStrike">
                <a:solidFill>
                  <a:schemeClr val="dk1"/>
                </a:solidFill>
                <a:latin typeface="Arial"/>
                <a:ea typeface="Arial"/>
                <a:cs typeface="Arial"/>
                <a:sym typeface="Arial"/>
              </a:rPr>
              <a:t>Debt Account Number</a:t>
            </a:r>
          </a:p>
          <a:p>
            <a:pPr indent="-346075" lvl="1" marL="688975" marR="0" rtl="0" algn="l">
              <a:spcBef>
                <a:spcPts val="1200"/>
              </a:spcBef>
              <a:spcAft>
                <a:spcPts val="60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Click </a:t>
            </a:r>
            <a:r>
              <a:rPr b="1" baseline="0" i="0" lang="en-US" sz="1800" u="none" cap="none" strike="noStrike">
                <a:solidFill>
                  <a:schemeClr val="dk1"/>
                </a:solidFill>
                <a:latin typeface="Arial"/>
                <a:ea typeface="Arial"/>
                <a:cs typeface="Arial"/>
                <a:sym typeface="Arial"/>
              </a:rPr>
              <a:t>Continue</a:t>
            </a:r>
          </a:p>
        </p:txBody>
      </p:sp>
      <p:sp>
        <p:nvSpPr>
          <p:cNvPr id="2911" name="Shape 29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912" name="Shape 2912"/>
          <p:cNvPicPr preferRelativeResize="0"/>
          <p:nvPr/>
        </p:nvPicPr>
        <p:blipFill rotWithShape="1">
          <a:blip r:embed="rId3">
            <a:alphaModFix/>
          </a:blip>
          <a:srcRect b="0" l="0" r="0" t="0"/>
          <a:stretch/>
        </p:blipFill>
        <p:spPr>
          <a:xfrm>
            <a:off x="4976996" y="1201479"/>
            <a:ext cx="3458802" cy="2923954"/>
          </a:xfrm>
          <a:prstGeom prst="rect">
            <a:avLst/>
          </a:prstGeom>
          <a:noFill/>
          <a:ln>
            <a:noFill/>
          </a:ln>
        </p:spPr>
      </p:pic>
      <p:pic>
        <p:nvPicPr>
          <p:cNvPr id="2913" name="Shape 2913"/>
          <p:cNvPicPr preferRelativeResize="0"/>
          <p:nvPr/>
        </p:nvPicPr>
        <p:blipFill rotWithShape="1">
          <a:blip r:embed="rId4">
            <a:alphaModFix/>
          </a:blip>
          <a:srcRect b="0" l="0" r="0" t="0"/>
          <a:stretch/>
        </p:blipFill>
        <p:spPr>
          <a:xfrm>
            <a:off x="4691987" y="4417898"/>
            <a:ext cx="3175033" cy="1965088"/>
          </a:xfrm>
          <a:prstGeom prst="rect">
            <a:avLst/>
          </a:prstGeom>
          <a:noFill/>
          <a:ln>
            <a:noFill/>
          </a:ln>
        </p:spPr>
      </p:pic>
    </p:spTree>
  </p:cSld>
  <p:clrMapOvr>
    <a:masterClrMapping/>
  </p:clrMapOvr>
  <p:transition spd="slow">
    <p:cut/>
  </p:transition>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8" name="Shape 2918"/>
        <p:cNvGrpSpPr/>
        <p:nvPr/>
      </p:nvGrpSpPr>
      <p:grpSpPr>
        <a:xfrm>
          <a:off x="0" y="0"/>
          <a:ext cx="0" cy="0"/>
          <a:chOff x="0" y="0"/>
          <a:chExt cx="0" cy="0"/>
        </a:xfrm>
      </p:grpSpPr>
      <p:sp>
        <p:nvSpPr>
          <p:cNvPr id="2919" name="Shape 291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160" u="none" cap="none" strike="noStrike">
                <a:solidFill>
                  <a:schemeClr val="lt1"/>
                </a:solidFill>
                <a:latin typeface="Arial"/>
                <a:ea typeface="Arial"/>
                <a:cs typeface="Arial"/>
                <a:sym typeface="Arial"/>
              </a:rPr>
              <a:t>Delinquency Management – Referral Submission</a:t>
            </a:r>
            <a:br>
              <a:rPr b="1" baseline="0" i="0" lang="en-US" sz="216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Manual Creation</a:t>
            </a:r>
          </a:p>
        </p:txBody>
      </p:sp>
      <p:sp>
        <p:nvSpPr>
          <p:cNvPr id="2920" name="Shape 292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21" name="Shape 2921"/>
          <p:cNvSpPr/>
          <p:nvPr/>
        </p:nvSpPr>
        <p:spPr>
          <a:xfrm>
            <a:off x="612383" y="1210561"/>
            <a:ext cx="3608740" cy="50297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Manually Create a Referral Entry Query:</a:t>
            </a:r>
          </a:p>
          <a:p>
            <a:pPr indent="-346075" lvl="1" marL="688975" marR="0" rtl="0" algn="l">
              <a:spcBef>
                <a:spcPts val="100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Enter the following:</a:t>
            </a:r>
          </a:p>
          <a:p>
            <a:pPr indent="-349250" lvl="2" marL="1035050"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Line Number</a:t>
            </a:r>
          </a:p>
          <a:p>
            <a:pPr indent="-349250" lvl="2" marL="1035050"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Treasury Servicing Referral Status = </a:t>
            </a:r>
            <a:r>
              <a:rPr b="1" baseline="0" i="0" lang="en-US" sz="1600" u="none" cap="none" strike="noStrike">
                <a:solidFill>
                  <a:schemeClr val="dk1"/>
                </a:solidFill>
                <a:latin typeface="Arial"/>
                <a:ea typeface="Arial"/>
                <a:cs typeface="Arial"/>
                <a:sym typeface="Arial"/>
              </a:rPr>
              <a:t>Eligible</a:t>
            </a:r>
          </a:p>
          <a:p>
            <a:pPr indent="-349250" lvl="2" marL="1035050"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Treasury Servicing Referred Amount</a:t>
            </a:r>
          </a:p>
          <a:p>
            <a:pPr indent="-349250" lvl="2" marL="1035050"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Set Eligible for Collection Flag = </a:t>
            </a:r>
            <a:r>
              <a:rPr b="1" baseline="0" i="0" lang="en-US" sz="1600" u="none" cap="none" strike="noStrike">
                <a:solidFill>
                  <a:schemeClr val="dk1"/>
                </a:solidFill>
                <a:latin typeface="Arial"/>
                <a:ea typeface="Arial"/>
                <a:cs typeface="Arial"/>
                <a:sym typeface="Arial"/>
              </a:rPr>
              <a:t>True</a:t>
            </a:r>
          </a:p>
          <a:p>
            <a:pPr indent="-349250" lvl="2" marL="1035050" marR="0" rtl="0" algn="l">
              <a:spcBef>
                <a:spcPts val="120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Click </a:t>
            </a:r>
            <a:r>
              <a:rPr b="1" baseline="0" i="0" lang="en-US" sz="1600" u="none" cap="none" strike="noStrike">
                <a:solidFill>
                  <a:schemeClr val="dk1"/>
                </a:solidFill>
                <a:latin typeface="Arial"/>
                <a:ea typeface="Arial"/>
                <a:cs typeface="Arial"/>
                <a:sym typeface="Arial"/>
              </a:rPr>
              <a:t>Save</a:t>
            </a:r>
          </a:p>
        </p:txBody>
      </p:sp>
      <p:sp>
        <p:nvSpPr>
          <p:cNvPr id="2922" name="Shape 292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923" name="Shape 2923"/>
          <p:cNvPicPr preferRelativeResize="0"/>
          <p:nvPr/>
        </p:nvPicPr>
        <p:blipFill rotWithShape="1">
          <a:blip r:embed="rId3">
            <a:alphaModFix/>
          </a:blip>
          <a:srcRect b="0" l="0" r="0" t="0"/>
          <a:stretch/>
        </p:blipFill>
        <p:spPr>
          <a:xfrm>
            <a:off x="4352925" y="1210561"/>
            <a:ext cx="4319239" cy="4775569"/>
          </a:xfrm>
          <a:prstGeom prst="rect">
            <a:avLst/>
          </a:prstGeom>
          <a:noFill/>
          <a:ln>
            <a:noFill/>
          </a:ln>
        </p:spPr>
      </p:pic>
    </p:spTree>
  </p:cSld>
  <p:clrMapOvr>
    <a:masterClrMapping/>
  </p:clrMapOvr>
  <p:transition spd="slow">
    <p:cut/>
  </p:transition>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8" name="Shape 2928"/>
        <p:cNvGrpSpPr/>
        <p:nvPr/>
      </p:nvGrpSpPr>
      <p:grpSpPr>
        <a:xfrm>
          <a:off x="0" y="0"/>
          <a:ext cx="0" cy="0"/>
          <a:chOff x="0" y="0"/>
          <a:chExt cx="0" cy="0"/>
        </a:xfrm>
      </p:grpSpPr>
      <p:sp>
        <p:nvSpPr>
          <p:cNvPr id="2929" name="Shape 29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160" u="none" cap="none" strike="noStrike">
                <a:solidFill>
                  <a:schemeClr val="lt1"/>
                </a:solidFill>
                <a:latin typeface="Arial"/>
                <a:ea typeface="Arial"/>
                <a:cs typeface="Arial"/>
                <a:sym typeface="Arial"/>
              </a:rPr>
              <a:t>Delinquency Management – Referral Submission</a:t>
            </a:r>
            <a:br>
              <a:rPr b="1" baseline="0" i="0" lang="en-US" sz="216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Approval/Authorization</a:t>
            </a:r>
          </a:p>
        </p:txBody>
      </p:sp>
      <p:sp>
        <p:nvSpPr>
          <p:cNvPr id="2930" name="Shape 29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31" name="Shape 2931"/>
          <p:cNvSpPr/>
          <p:nvPr/>
        </p:nvSpPr>
        <p:spPr>
          <a:xfrm>
            <a:off x="612385" y="1105786"/>
            <a:ext cx="8531614" cy="50297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Referral Entry Query:</a:t>
            </a:r>
          </a:p>
          <a:p>
            <a:pPr indent="-225425" lvl="1" marL="56832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Records Debt Account entities initially selected as </a:t>
            </a:r>
            <a:r>
              <a:rPr b="1" baseline="0" i="0" lang="en-US" sz="1800" u="sng" cap="none" strike="noStrike">
                <a:solidFill>
                  <a:schemeClr val="dk1"/>
                </a:solidFill>
                <a:latin typeface="Arial"/>
                <a:ea typeface="Arial"/>
                <a:cs typeface="Arial"/>
                <a:sym typeface="Arial"/>
              </a:rPr>
              <a:t>eligible</a:t>
            </a:r>
          </a:p>
          <a:p>
            <a:pPr indent="-225425" lvl="1" marL="56832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Provides ability to </a:t>
            </a:r>
            <a:r>
              <a:rPr b="1" baseline="0" i="0" lang="en-US" sz="1800" u="sng" cap="none" strike="noStrike">
                <a:solidFill>
                  <a:schemeClr val="dk1"/>
                </a:solidFill>
                <a:latin typeface="Arial"/>
                <a:ea typeface="Arial"/>
                <a:cs typeface="Arial"/>
                <a:sym typeface="Arial"/>
              </a:rPr>
              <a:t>approve/authorize</a:t>
            </a:r>
            <a:r>
              <a:rPr b="0" baseline="0" i="0" lang="en-US" sz="1800" u="none" cap="none" strike="noStrike">
                <a:solidFill>
                  <a:schemeClr val="dk1"/>
                </a:solidFill>
                <a:latin typeface="Arial"/>
                <a:ea typeface="Arial"/>
                <a:cs typeface="Arial"/>
                <a:sym typeface="Arial"/>
              </a:rPr>
              <a:t> records for referral</a:t>
            </a:r>
          </a:p>
          <a:p>
            <a:pPr indent="-225425" lvl="1" marL="56832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Records Referral Status throughout referral lifecycle</a:t>
            </a:r>
          </a:p>
          <a:p>
            <a:pPr indent="-231775" lvl="0" marL="23177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To </a:t>
            </a:r>
            <a:r>
              <a:rPr b="0" baseline="0" i="1" lang="en-US" sz="1800" u="none" cap="none" strike="noStrike">
                <a:solidFill>
                  <a:schemeClr val="dk1"/>
                </a:solidFill>
                <a:latin typeface="Arial"/>
                <a:ea typeface="Arial"/>
                <a:cs typeface="Arial"/>
                <a:sym typeface="Arial"/>
              </a:rPr>
              <a:t>approve</a:t>
            </a:r>
            <a:r>
              <a:rPr b="0" baseline="0" i="0" lang="en-US" sz="1800" u="none" cap="none" strike="noStrike">
                <a:solidFill>
                  <a:schemeClr val="dk1"/>
                </a:solidFill>
                <a:latin typeface="Arial"/>
                <a:ea typeface="Arial"/>
                <a:cs typeface="Arial"/>
                <a:sym typeface="Arial"/>
              </a:rPr>
              <a:t> the referral entry record:</a:t>
            </a:r>
          </a:p>
          <a:p>
            <a:pPr indent="-230187" lvl="1" marL="573088" marR="0" rtl="0" algn="l">
              <a:spcBef>
                <a:spcPts val="8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Set Treasury Servicing Referred Amount</a:t>
            </a:r>
          </a:p>
          <a:p>
            <a:pPr indent="-230187" lvl="1" marL="573088" marR="0" rtl="0" algn="l">
              <a:spcBef>
                <a:spcPts val="8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Set the Treasury Servicing Referral Status = </a:t>
            </a:r>
            <a:r>
              <a:rPr b="1" baseline="0" i="0" lang="en-US" sz="1800" u="sng" cap="none" strike="noStrike">
                <a:solidFill>
                  <a:schemeClr val="dk1"/>
                </a:solidFill>
                <a:latin typeface="Arial"/>
                <a:ea typeface="Arial"/>
                <a:cs typeface="Arial"/>
                <a:sym typeface="Arial"/>
              </a:rPr>
              <a:t>Authorized</a:t>
            </a:r>
          </a:p>
          <a:p>
            <a:pPr indent="-230187" lvl="1" marL="573088" marR="0" rtl="0" algn="l">
              <a:spcBef>
                <a:spcPts val="8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sng" cap="none" strike="noStrike">
                <a:solidFill>
                  <a:schemeClr val="dk1"/>
                </a:solidFill>
                <a:latin typeface="Arial"/>
                <a:ea typeface="Arial"/>
                <a:cs typeface="Arial"/>
                <a:sym typeface="Arial"/>
              </a:rPr>
              <a:t>Save</a:t>
            </a:r>
            <a:r>
              <a:rPr b="0" baseline="0" i="0" lang="en-US" sz="1800" u="none" cap="none" strike="noStrike">
                <a:solidFill>
                  <a:schemeClr val="dk1"/>
                </a:solidFill>
                <a:latin typeface="Arial"/>
                <a:ea typeface="Arial"/>
                <a:cs typeface="Arial"/>
                <a:sym typeface="Arial"/>
              </a:rPr>
              <a:t> -- Records the status update</a:t>
            </a:r>
          </a:p>
          <a:p>
            <a:pPr indent="-231775" lvl="0" marL="231775" marR="0" rtl="0" algn="l">
              <a:spcBef>
                <a:spcPts val="1000"/>
              </a:spcBef>
              <a:spcAft>
                <a:spcPts val="600"/>
              </a:spcAft>
              <a:buClr>
                <a:srgbClr val="AF242B"/>
              </a:buClr>
              <a:buSzPct val="75000"/>
              <a:buFont typeface="Arial"/>
              <a:buChar char="•"/>
            </a:pPr>
            <a:r>
              <a:rPr b="0" baseline="0" i="0" lang="en-US" sz="1200" u="none" cap="none" strike="noStrike">
                <a:solidFill>
                  <a:schemeClr val="dk1"/>
                </a:solidFill>
                <a:latin typeface="Arial"/>
                <a:ea typeface="Arial"/>
                <a:cs typeface="Arial"/>
                <a:sym typeface="Arial"/>
              </a:rPr>
              <a:t>Note: The screenshot below displays the Treasury Cross Servicing Information from the Referral Information section of the Referral Entry query.</a:t>
            </a:r>
          </a:p>
        </p:txBody>
      </p:sp>
      <p:sp>
        <p:nvSpPr>
          <p:cNvPr id="2932" name="Shape 29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933" name="Shape 2933"/>
          <p:cNvPicPr preferRelativeResize="0"/>
          <p:nvPr/>
        </p:nvPicPr>
        <p:blipFill rotWithShape="1">
          <a:blip r:embed="rId3">
            <a:alphaModFix/>
          </a:blip>
          <a:srcRect b="0" l="0" r="0" t="0"/>
          <a:stretch/>
        </p:blipFill>
        <p:spPr>
          <a:xfrm>
            <a:off x="909859" y="4656801"/>
            <a:ext cx="6479767" cy="1911682"/>
          </a:xfrm>
          <a:prstGeom prst="rect">
            <a:avLst/>
          </a:prstGeom>
          <a:noFill/>
          <a:ln>
            <a:noFill/>
          </a:ln>
        </p:spPr>
      </p:pic>
    </p:spTree>
  </p:cSld>
  <p:clrMapOvr>
    <a:masterClrMapping/>
  </p:clrMapOvr>
  <p:transition spd="slow">
    <p:cut/>
  </p:transition>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8" name="Shape 2938"/>
        <p:cNvGrpSpPr/>
        <p:nvPr/>
      </p:nvGrpSpPr>
      <p:grpSpPr>
        <a:xfrm>
          <a:off x="0" y="0"/>
          <a:ext cx="0" cy="0"/>
          <a:chOff x="0" y="0"/>
          <a:chExt cx="0" cy="0"/>
        </a:xfrm>
      </p:grpSpPr>
      <p:sp>
        <p:nvSpPr>
          <p:cNvPr id="2939" name="Shape 293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20" u="none" cap="none" strike="noStrike">
                <a:solidFill>
                  <a:schemeClr val="lt1"/>
                </a:solidFill>
                <a:latin typeface="Arial"/>
                <a:ea typeface="Arial"/>
                <a:cs typeface="Arial"/>
                <a:sym typeface="Arial"/>
              </a:rPr>
              <a:t>Delinquency Management – Referral Submission</a:t>
            </a:r>
            <a:br>
              <a:rPr b="1" baseline="0" i="0" lang="en-US" sz="2520" u="none" cap="none" strike="noStrike">
                <a:solidFill>
                  <a:schemeClr val="lt1"/>
                </a:solidFill>
                <a:latin typeface="Arial"/>
                <a:ea typeface="Arial"/>
                <a:cs typeface="Arial"/>
                <a:sym typeface="Arial"/>
              </a:rPr>
            </a:br>
            <a:r>
              <a:rPr b="1" baseline="0" i="0" lang="en-US" sz="2160" u="none" cap="none" strike="noStrike">
                <a:solidFill>
                  <a:schemeClr val="lt1"/>
                </a:solidFill>
                <a:latin typeface="Arial"/>
                <a:ea typeface="Arial"/>
                <a:cs typeface="Arial"/>
                <a:sym typeface="Arial"/>
              </a:rPr>
              <a:t>Approval/Authorization</a:t>
            </a:r>
          </a:p>
        </p:txBody>
      </p:sp>
      <p:sp>
        <p:nvSpPr>
          <p:cNvPr id="2940" name="Shape 294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41" name="Shape 2941"/>
          <p:cNvSpPr/>
          <p:nvPr/>
        </p:nvSpPr>
        <p:spPr>
          <a:xfrm>
            <a:off x="612385" y="1105786"/>
            <a:ext cx="8683620" cy="50297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To </a:t>
            </a:r>
            <a:r>
              <a:rPr b="0" baseline="0" i="1" lang="en-US" sz="1800" u="none" cap="none" strike="noStrike">
                <a:solidFill>
                  <a:schemeClr val="dk1"/>
                </a:solidFill>
                <a:latin typeface="Arial"/>
                <a:ea typeface="Arial"/>
                <a:cs typeface="Arial"/>
                <a:sym typeface="Arial"/>
              </a:rPr>
              <a:t>approve</a:t>
            </a:r>
            <a:r>
              <a:rPr b="0" baseline="0" i="0" lang="en-US" sz="1800" u="none" cap="none" strike="noStrike">
                <a:solidFill>
                  <a:schemeClr val="dk1"/>
                </a:solidFill>
                <a:latin typeface="Arial"/>
                <a:ea typeface="Arial"/>
                <a:cs typeface="Arial"/>
                <a:sym typeface="Arial"/>
              </a:rPr>
              <a:t> the referral entry record (contd):</a:t>
            </a:r>
          </a:p>
          <a:p>
            <a:pPr indent="-346075" lvl="1" marL="688975" marR="0" rtl="0" algn="l">
              <a:spcBef>
                <a:spcPts val="120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Select </a:t>
            </a:r>
            <a:r>
              <a:rPr b="1" baseline="0" i="0" lang="en-US" sz="1800" u="sng" cap="none" strike="noStrike">
                <a:solidFill>
                  <a:schemeClr val="dk1"/>
                </a:solidFill>
                <a:latin typeface="Arial"/>
                <a:ea typeface="Arial"/>
                <a:cs typeface="Arial"/>
                <a:sym typeface="Arial"/>
              </a:rPr>
              <a:t>Submit</a:t>
            </a:r>
            <a:r>
              <a:rPr b="0" baseline="0" i="0" lang="en-US" sz="1800" u="none" cap="none" strike="noStrike">
                <a:solidFill>
                  <a:schemeClr val="dk1"/>
                </a:solidFill>
                <a:latin typeface="Arial"/>
                <a:ea typeface="Arial"/>
                <a:cs typeface="Arial"/>
                <a:sym typeface="Arial"/>
              </a:rPr>
              <a:t> -- Records referral-related information (Referral Destination, Referral Date, etc) on the associated Debt Account entity</a:t>
            </a:r>
          </a:p>
          <a:p>
            <a:pPr indent="-292100" lvl="2" marL="9779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Corrects the associated Debt Account entity</a:t>
            </a:r>
          </a:p>
          <a:p>
            <a:pPr indent="-139700" lvl="1" marL="568325"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942" name="Shape 294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943" name="Shape 2943"/>
          <p:cNvPicPr preferRelativeResize="0"/>
          <p:nvPr/>
        </p:nvPicPr>
        <p:blipFill rotWithShape="1">
          <a:blip r:embed="rId3">
            <a:alphaModFix/>
          </a:blip>
          <a:srcRect b="0" l="0" r="0" t="0"/>
          <a:stretch/>
        </p:blipFill>
        <p:spPr>
          <a:xfrm>
            <a:off x="469881" y="4463603"/>
            <a:ext cx="6854844" cy="2054711"/>
          </a:xfrm>
          <a:prstGeom prst="rect">
            <a:avLst/>
          </a:prstGeom>
          <a:noFill/>
          <a:ln>
            <a:noFill/>
          </a:ln>
        </p:spPr>
      </p:pic>
      <p:pic>
        <p:nvPicPr>
          <p:cNvPr id="2944" name="Shape 2944"/>
          <p:cNvPicPr preferRelativeResize="0"/>
          <p:nvPr/>
        </p:nvPicPr>
        <p:blipFill rotWithShape="1">
          <a:blip r:embed="rId4">
            <a:alphaModFix/>
          </a:blip>
          <a:srcRect b="0" l="0" r="0" t="0"/>
          <a:stretch/>
        </p:blipFill>
        <p:spPr>
          <a:xfrm>
            <a:off x="418675" y="2721061"/>
            <a:ext cx="5675198" cy="1667905"/>
          </a:xfrm>
          <a:prstGeom prst="rect">
            <a:avLst/>
          </a:prstGeom>
          <a:noFill/>
          <a:ln>
            <a:noFill/>
          </a:ln>
        </p:spPr>
      </p:pic>
      <p:sp>
        <p:nvSpPr>
          <p:cNvPr id="2945" name="Shape 2945"/>
          <p:cNvSpPr txBox="1"/>
          <p:nvPr/>
        </p:nvSpPr>
        <p:spPr>
          <a:xfrm>
            <a:off x="6177516" y="2870211"/>
            <a:ext cx="2881422" cy="136960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rgbClr val="000000"/>
                </a:solidFill>
                <a:latin typeface="Arial"/>
                <a:ea typeface="Arial"/>
                <a:cs typeface="Arial"/>
                <a:sym typeface="Arial"/>
              </a:rPr>
              <a:t>Note: The screenshot to the left displays the Treasury Cross Servicing Information from the Referral Information section of the Referral Entry query.</a:t>
            </a:r>
          </a:p>
          <a:p>
            <a:pPr indent="0" lvl="0" marL="0" marR="0" rtl="0" algn="l">
              <a:spcBef>
                <a:spcPts val="60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2946" name="Shape 2946"/>
          <p:cNvSpPr txBox="1"/>
          <p:nvPr/>
        </p:nvSpPr>
        <p:spPr>
          <a:xfrm>
            <a:off x="7324727" y="4577337"/>
            <a:ext cx="1819274" cy="136960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rgbClr val="000000"/>
                </a:solidFill>
                <a:latin typeface="Arial"/>
                <a:ea typeface="Arial"/>
                <a:cs typeface="Arial"/>
                <a:sym typeface="Arial"/>
              </a:rPr>
              <a:t>Note: The screenshot to the left displays the Referral Information from the DA Entity Accounting Line</a:t>
            </a:r>
          </a:p>
          <a:p>
            <a:pPr indent="0" lvl="0" marL="0" marR="0" rtl="0" algn="l">
              <a:spcBef>
                <a:spcPts val="60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1" name="Shape 2951"/>
        <p:cNvGrpSpPr/>
        <p:nvPr/>
      </p:nvGrpSpPr>
      <p:grpSpPr>
        <a:xfrm>
          <a:off x="0" y="0"/>
          <a:ext cx="0" cy="0"/>
          <a:chOff x="0" y="0"/>
          <a:chExt cx="0" cy="0"/>
        </a:xfrm>
      </p:grpSpPr>
      <p:sp>
        <p:nvSpPr>
          <p:cNvPr id="2952" name="Shape 2952"/>
          <p:cNvSpPr/>
          <p:nvPr/>
        </p:nvSpPr>
        <p:spPr>
          <a:xfrm>
            <a:off x="599322" y="1090141"/>
            <a:ext cx="8191981" cy="525248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Treasury Referral and External Offset Extract (ARTREOEX) batch job</a:t>
            </a:r>
            <a:r>
              <a:rPr b="0" baseline="0" i="0" lang="en-US" sz="1800" u="none" cap="none" strike="noStrike">
                <a:solidFill>
                  <a:schemeClr val="dk1"/>
                </a:solidFill>
                <a:latin typeface="Arial"/>
                <a:ea typeface="Arial"/>
                <a:cs typeface="Arial"/>
                <a:sym typeface="Arial"/>
              </a:rPr>
              <a:t> – </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Selects all records on Referral Entry Query with:</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Referral Status = Authorized </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Referral Type = Treasury Cross-Servicing</a:t>
            </a:r>
          </a:p>
          <a:p>
            <a:pPr indent="-346075" lvl="3" marL="688975" marR="0" rtl="0" algn="l">
              <a:spcBef>
                <a:spcPts val="12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Generates Agency Debt ID</a:t>
            </a:r>
            <a:r>
              <a:rPr b="0" baseline="0" i="0" lang="en-US" sz="1800" u="none" cap="none" strike="noStrike">
                <a:solidFill>
                  <a:schemeClr val="dk1"/>
                </a:solidFill>
                <a:latin typeface="Arial"/>
                <a:ea typeface="Arial"/>
                <a:cs typeface="Arial"/>
                <a:sym typeface="Arial"/>
              </a:rPr>
              <a:t> = Concatenation of: DA Number, DA Line Number</a:t>
            </a:r>
          </a:p>
          <a:p>
            <a:pPr indent="-346075" lvl="3" marL="688975" marR="0" rtl="0" algn="l">
              <a:spcBef>
                <a:spcPts val="12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Creates the submission file</a:t>
            </a:r>
            <a:r>
              <a:rPr b="0" baseline="0" i="0" lang="en-US" sz="1800" u="none" cap="none" strike="noStrike">
                <a:solidFill>
                  <a:schemeClr val="dk1"/>
                </a:solidFill>
                <a:latin typeface="Arial"/>
                <a:ea typeface="Arial"/>
                <a:cs typeface="Arial"/>
                <a:sym typeface="Arial"/>
              </a:rPr>
              <a:t> for FedDebt containing Debt Account entity lines to be referred</a:t>
            </a:r>
          </a:p>
          <a:p>
            <a:pPr indent="-346075" lvl="3" marL="688975" marR="0" rtl="0" algn="l">
              <a:spcBef>
                <a:spcPts val="12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Updates the related records:</a:t>
            </a:r>
          </a:p>
          <a:p>
            <a:pPr indent="-288925" lvl="4" marL="911225" marR="0" rtl="0" algn="l">
              <a:spcBef>
                <a:spcPts val="12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Referral Entry Query</a:t>
            </a:r>
            <a:r>
              <a:rPr b="0" baseline="0" i="0" lang="en-US" sz="1800" u="none" cap="none" strike="noStrike">
                <a:solidFill>
                  <a:schemeClr val="dk1"/>
                </a:solidFill>
                <a:latin typeface="Arial"/>
                <a:ea typeface="Arial"/>
                <a:cs typeface="Arial"/>
                <a:sym typeface="Arial"/>
              </a:rPr>
              <a:t> – Referral Status, Status Date, Referred Date/Amount</a:t>
            </a:r>
          </a:p>
          <a:p>
            <a:pPr indent="-288925" lvl="4" marL="911225" marR="0" rtl="0" algn="l">
              <a:spcBef>
                <a:spcPts val="12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Related Debt Account Entity</a:t>
            </a:r>
            <a:r>
              <a:rPr b="0" baseline="0" i="0" lang="en-US" sz="1800" u="none" cap="none" strike="noStrike">
                <a:solidFill>
                  <a:schemeClr val="dk1"/>
                </a:solidFill>
                <a:latin typeface="Arial"/>
                <a:ea typeface="Arial"/>
                <a:cs typeface="Arial"/>
                <a:sym typeface="Arial"/>
              </a:rPr>
              <a:t> – Treasury Cross-Servicing Date </a:t>
            </a:r>
          </a:p>
          <a:p>
            <a:pPr indent="-203200" lvl="5" marL="13684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2" marL="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9525" lvl="2" marL="682625"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953" name="Shape 295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20" u="none" cap="none" strike="noStrike">
                <a:solidFill>
                  <a:schemeClr val="lt1"/>
                </a:solidFill>
                <a:latin typeface="Arial"/>
                <a:ea typeface="Arial"/>
                <a:cs typeface="Arial"/>
                <a:sym typeface="Arial"/>
              </a:rPr>
              <a:t>Delinquency Management – Referral Submission</a:t>
            </a:r>
            <a:br>
              <a:rPr b="1" baseline="0" i="0" lang="en-US" sz="2520" u="none" cap="none" strike="noStrike">
                <a:solidFill>
                  <a:schemeClr val="lt1"/>
                </a:solidFill>
                <a:latin typeface="Arial"/>
                <a:ea typeface="Arial"/>
                <a:cs typeface="Arial"/>
                <a:sym typeface="Arial"/>
              </a:rPr>
            </a:br>
            <a:r>
              <a:rPr b="1" baseline="0" i="0" lang="en-US" sz="2160" u="none" cap="none" strike="noStrike">
                <a:solidFill>
                  <a:schemeClr val="lt1"/>
                </a:solidFill>
                <a:latin typeface="Arial"/>
                <a:ea typeface="Arial"/>
                <a:cs typeface="Arial"/>
                <a:sym typeface="Arial"/>
              </a:rPr>
              <a:t>Referral Generation and Cross-Servicing Extract</a:t>
            </a:r>
          </a:p>
        </p:txBody>
      </p:sp>
      <p:sp>
        <p:nvSpPr>
          <p:cNvPr id="2954" name="Shape 295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55" name="Shape 295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0" name="Shape 2960"/>
        <p:cNvGrpSpPr/>
        <p:nvPr/>
      </p:nvGrpSpPr>
      <p:grpSpPr>
        <a:xfrm>
          <a:off x="0" y="0"/>
          <a:ext cx="0" cy="0"/>
          <a:chOff x="0" y="0"/>
          <a:chExt cx="0" cy="0"/>
        </a:xfrm>
      </p:grpSpPr>
      <p:sp>
        <p:nvSpPr>
          <p:cNvPr id="2961" name="Shape 2961"/>
          <p:cNvSpPr/>
          <p:nvPr/>
        </p:nvSpPr>
        <p:spPr>
          <a:xfrm>
            <a:off x="486891" y="1227908"/>
            <a:ext cx="8573980" cy="482733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Treasury Referral and External Offset Error (ARTREOERR) batch job</a:t>
            </a:r>
            <a:r>
              <a:rPr b="0" baseline="0" i="0" lang="en-US" sz="1600" u="none" cap="none" strike="noStrike">
                <a:solidFill>
                  <a:schemeClr val="dk1"/>
                </a:solidFill>
                <a:latin typeface="Arial"/>
                <a:ea typeface="Arial"/>
                <a:cs typeface="Arial"/>
                <a:sym typeface="Arial"/>
              </a:rPr>
              <a:t> –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Reads Treasury Referral Error file containing unsuccessful transfers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Using Agency Debt ID, identifies/updates rejected referral records on Referral Entry Query</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Referral Status = Rejected</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Referral Type = Treasury Cross-Servicing</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Treasury error code</a:t>
            </a:r>
          </a:p>
          <a:p>
            <a:pPr indent="-231775" lvl="0" marL="231775" marR="0" rtl="0" algn="l">
              <a:spcBef>
                <a:spcPts val="1200"/>
              </a:spcBef>
              <a:spcAft>
                <a:spcPts val="0"/>
              </a:spcAft>
              <a:buClr>
                <a:srgbClr val="AF242B"/>
              </a:buClr>
              <a:buSzPct val="75000"/>
              <a:buFont typeface="Noto Sans Symbols"/>
              <a:buChar char="•"/>
            </a:pPr>
            <a:r>
              <a:rPr b="0" baseline="0" i="0" lang="en-US" sz="1200" u="none" cap="none" strike="noStrike">
                <a:solidFill>
                  <a:srgbClr val="000000"/>
                </a:solidFill>
                <a:latin typeface="Arial"/>
                <a:ea typeface="Arial"/>
                <a:cs typeface="Arial"/>
                <a:sym typeface="Arial"/>
              </a:rPr>
              <a:t>Note: The screenshot below displays the Treasury Cross Servicing Information from the Referral Information section of the Referral Entry query.</a:t>
            </a:r>
          </a:p>
          <a:p>
            <a:pPr indent="-165100" lvl="2" marL="91440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12725" lvl="5" marL="136842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0" lvl="2" marL="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9525" lvl="2" marL="68262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2962" name="Shape 296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20" u="none" cap="none" strike="noStrike">
                <a:solidFill>
                  <a:schemeClr val="lt1"/>
                </a:solidFill>
                <a:latin typeface="Arial"/>
                <a:ea typeface="Arial"/>
                <a:cs typeface="Arial"/>
                <a:sym typeface="Arial"/>
              </a:rPr>
              <a:t>Delinquency Management – Referral Submission</a:t>
            </a:r>
            <a:br>
              <a:rPr b="1" baseline="0" i="0" lang="en-US" sz="2520" u="none" cap="none" strike="noStrike">
                <a:solidFill>
                  <a:schemeClr val="lt1"/>
                </a:solidFill>
                <a:latin typeface="Arial"/>
                <a:ea typeface="Arial"/>
                <a:cs typeface="Arial"/>
                <a:sym typeface="Arial"/>
              </a:rPr>
            </a:br>
            <a:r>
              <a:rPr b="1" baseline="0" i="0" lang="en-US" sz="2160" u="none" cap="none" strike="noStrike">
                <a:solidFill>
                  <a:schemeClr val="lt1"/>
                </a:solidFill>
                <a:latin typeface="Arial"/>
                <a:ea typeface="Arial"/>
                <a:cs typeface="Arial"/>
                <a:sym typeface="Arial"/>
              </a:rPr>
              <a:t>Referral and External Offset Error</a:t>
            </a:r>
          </a:p>
        </p:txBody>
      </p:sp>
      <p:sp>
        <p:nvSpPr>
          <p:cNvPr id="2963" name="Shape 2963"/>
          <p:cNvSpPr txBox="1"/>
          <p:nvPr>
            <p:ph idx="12" type="sldNum"/>
          </p:nvPr>
        </p:nvSpPr>
        <p:spPr>
          <a:xfrm>
            <a:off x="-95003" y="6597107"/>
            <a:ext cx="486890" cy="260892"/>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964" name="Shape 2964"/>
          <p:cNvGrpSpPr/>
          <p:nvPr/>
        </p:nvGrpSpPr>
        <p:grpSpPr>
          <a:xfrm>
            <a:off x="2211767" y="4490427"/>
            <a:ext cx="4695824" cy="1962149"/>
            <a:chOff x="2224088" y="3875889"/>
            <a:chExt cx="4695824" cy="1962149"/>
          </a:xfrm>
        </p:grpSpPr>
        <p:pic>
          <p:nvPicPr>
            <p:cNvPr id="2965" name="Shape 2965"/>
            <p:cNvPicPr preferRelativeResize="0"/>
            <p:nvPr/>
          </p:nvPicPr>
          <p:blipFill rotWithShape="1">
            <a:blip r:embed="rId3">
              <a:alphaModFix/>
            </a:blip>
            <a:srcRect b="0" l="0" r="0" t="0"/>
            <a:stretch/>
          </p:blipFill>
          <p:spPr>
            <a:xfrm>
              <a:off x="2224088" y="3875889"/>
              <a:ext cx="4695824" cy="1962149"/>
            </a:xfrm>
            <a:prstGeom prst="rect">
              <a:avLst/>
            </a:prstGeom>
            <a:solidFill>
              <a:srgbClr val="ECECEC"/>
            </a:solidFill>
            <a:ln cap="sq" cmpd="sng" w="88900">
              <a:solidFill>
                <a:srgbClr val="FFFFFF"/>
              </a:solidFill>
              <a:prstDash val="solid"/>
              <a:miter/>
              <a:headEnd len="med" w="med" type="none"/>
              <a:tailEnd len="med" w="med" type="none"/>
            </a:ln>
          </p:spPr>
        </p:pic>
        <p:sp>
          <p:nvSpPr>
            <p:cNvPr id="2966" name="Shape 2966"/>
            <p:cNvSpPr/>
            <p:nvPr/>
          </p:nvSpPr>
          <p:spPr>
            <a:xfrm>
              <a:off x="2289375" y="4039071"/>
              <a:ext cx="4286610" cy="583031"/>
            </a:xfrm>
            <a:prstGeom prst="rect">
              <a:avLst/>
            </a:prstGeom>
            <a:noFill/>
            <a:ln cap="flat" cmpd="sng" w="38100">
              <a:solidFill>
                <a:srgbClr val="FF0000"/>
              </a:solidFill>
              <a:prstDash val="solid"/>
              <a:miter/>
              <a:headEnd len="med" w="med" type="none"/>
              <a:tailEnd len="med" w="med" type="none"/>
            </a:ln>
          </p:spPr>
          <p:txBody>
            <a:bodyPr anchorCtr="0" anchor="ctr" bIns="0" lIns="63500" rIns="64800" tIns="0">
              <a:noAutofit/>
            </a:bodyPr>
            <a:lstStyle/>
            <a:p>
              <a:pPr indent="0" lvl="0" marL="0" marR="0" rtl="0" algn="ctr">
                <a:spcBef>
                  <a:spcPts val="0"/>
                </a:spcBef>
                <a:spcAft>
                  <a:spcPts val="0"/>
                </a:spcAft>
                <a:buNone/>
              </a:pPr>
              <a:r>
                <a:t/>
              </a:r>
              <a:endParaRPr b="1" baseline="0" i="0" sz="1600" u="none" cap="none" strike="noStrike">
                <a:solidFill>
                  <a:schemeClr val="lt1"/>
                </a:solidFill>
                <a:latin typeface="Arial"/>
                <a:ea typeface="Arial"/>
                <a:cs typeface="Arial"/>
                <a:sym typeface="Arial"/>
              </a:endParaRPr>
            </a:p>
          </p:txBody>
        </p:sp>
      </p:grpSp>
      <p:sp>
        <p:nvSpPr>
          <p:cNvPr id="2967" name="Shape 2967"/>
          <p:cNvSpPr txBox="1"/>
          <p:nvPr>
            <p:ph idx="11" type="ftr"/>
          </p:nvPr>
        </p:nvSpPr>
        <p:spPr>
          <a:xfrm>
            <a:off x="32987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2" name="Shape 2972"/>
        <p:cNvGrpSpPr/>
        <p:nvPr/>
      </p:nvGrpSpPr>
      <p:grpSpPr>
        <a:xfrm>
          <a:off x="0" y="0"/>
          <a:ext cx="0" cy="0"/>
          <a:chOff x="0" y="0"/>
          <a:chExt cx="0" cy="0"/>
        </a:xfrm>
      </p:grpSpPr>
      <p:sp>
        <p:nvSpPr>
          <p:cNvPr id="2973" name="Shape 29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rgbClr val="FFFFFF"/>
                </a:solidFill>
                <a:latin typeface="Arial"/>
                <a:ea typeface="Arial"/>
                <a:cs typeface="Arial"/>
                <a:sym typeface="Arial"/>
              </a:rPr>
              <a:t>Delinquency Management – Treasury Collection</a:t>
            </a:r>
          </a:p>
        </p:txBody>
      </p:sp>
      <p:sp>
        <p:nvSpPr>
          <p:cNvPr id="2974" name="Shape 297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75" name="Shape 2975"/>
          <p:cNvSpPr/>
          <p:nvPr/>
        </p:nvSpPr>
        <p:spPr>
          <a:xfrm>
            <a:off x="6021387" y="1317625"/>
            <a:ext cx="1400174" cy="1152525"/>
          </a:xfrm>
          <a:prstGeom prst="rect">
            <a:avLst/>
          </a:prstGeom>
          <a:solidFill>
            <a:schemeClr val="lt1"/>
          </a:solidFill>
          <a:ln cap="flat" cmpd="sng" w="9525">
            <a:solidFill>
              <a:schemeClr val="lt1"/>
            </a:solidFill>
            <a:prstDash val="solid"/>
            <a:round/>
            <a:headEnd len="med" w="med" type="none"/>
            <a:tailEnd len="med" w="med" type="none"/>
          </a:ln>
        </p:spPr>
        <p:txBody>
          <a:bodyPr anchorCtr="0" anchor="t" bIns="0" lIns="0" rIns="0" tIns="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2976" name="Shape 2976"/>
          <p:cNvSpPr/>
          <p:nvPr/>
        </p:nvSpPr>
        <p:spPr>
          <a:xfrm>
            <a:off x="1149475" y="1203325"/>
            <a:ext cx="7206398" cy="4700559"/>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Delinquent Debt</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Transmit to FedDebt</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Treasury successfully collects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 Treasury IPACs money back to Agency &amp; records on the weekly Collections file</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Agency records collections in their system against the debt</a:t>
            </a:r>
          </a:p>
        </p:txBody>
      </p:sp>
      <p:sp>
        <p:nvSpPr>
          <p:cNvPr id="2977" name="Shape 2977"/>
          <p:cNvSpPr/>
          <p:nvPr/>
        </p:nvSpPr>
        <p:spPr>
          <a:xfrm>
            <a:off x="4049485" y="1149530"/>
            <a:ext cx="4371500" cy="4825968"/>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978" name="Shape 297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2" name="Shape 2982"/>
        <p:cNvGrpSpPr/>
        <p:nvPr/>
      </p:nvGrpSpPr>
      <p:grpSpPr>
        <a:xfrm>
          <a:off x="0" y="0"/>
          <a:ext cx="0" cy="0"/>
          <a:chOff x="0" y="0"/>
          <a:chExt cx="0" cy="0"/>
        </a:xfrm>
      </p:grpSpPr>
      <p:sp>
        <p:nvSpPr>
          <p:cNvPr id="2983" name="Shape 2983"/>
          <p:cNvSpPr/>
          <p:nvPr/>
        </p:nvSpPr>
        <p:spPr>
          <a:xfrm>
            <a:off x="409575" y="1201783"/>
            <a:ext cx="8651297"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Treasury Successfully Collects – </a:t>
            </a:r>
            <a:r>
              <a:rPr b="1" baseline="0" i="0" lang="en-US" sz="1800" u="sng" cap="none" strike="noStrike">
                <a:solidFill>
                  <a:schemeClr val="dk1"/>
                </a:solidFill>
                <a:latin typeface="Arial"/>
                <a:ea typeface="Arial"/>
                <a:cs typeface="Arial"/>
                <a:sym typeface="Arial"/>
              </a:rPr>
              <a:t>IPAC Inbound (GSIPACIN) batch job</a:t>
            </a:r>
            <a:r>
              <a:rPr b="1" baseline="0" i="0" lang="en-US" sz="18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Reads </a:t>
            </a:r>
            <a:r>
              <a:rPr b="1" baseline="0" i="0" lang="en-US" sz="1800" u="none" cap="none" strike="noStrike">
                <a:solidFill>
                  <a:schemeClr val="dk1"/>
                </a:solidFill>
                <a:latin typeface="Arial"/>
                <a:ea typeface="Arial"/>
                <a:cs typeface="Arial"/>
                <a:sym typeface="Arial"/>
              </a:rPr>
              <a:t>daily inbound file</a:t>
            </a:r>
            <a:r>
              <a:rPr b="0" baseline="0" i="0" lang="en-US" sz="1800" u="none" cap="none" strike="noStrike">
                <a:solidFill>
                  <a:schemeClr val="dk1"/>
                </a:solidFill>
                <a:latin typeface="Arial"/>
                <a:ea typeface="Arial"/>
                <a:cs typeface="Arial"/>
                <a:sym typeface="Arial"/>
              </a:rPr>
              <a:t> received from Treasury IPAC system</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Contains collection information for previously referred Debt Accounts</a:t>
            </a:r>
          </a:p>
          <a:p>
            <a:pPr indent="-241300" lvl="2" marL="914400"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Identifies</a:t>
            </a:r>
            <a:r>
              <a:rPr b="0" baseline="0" i="0" lang="en-US" sz="1600" u="none" cap="none" strike="noStrike">
                <a:solidFill>
                  <a:schemeClr val="dk1"/>
                </a:solidFill>
                <a:latin typeface="Arial"/>
                <a:ea typeface="Arial"/>
                <a:cs typeface="Arial"/>
                <a:sym typeface="Arial"/>
              </a:rPr>
              <a:t> previously referred Debt Accounts via:</a:t>
            </a:r>
          </a:p>
          <a:p>
            <a:pPr indent="-231775" lvl="3" marL="12604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IPAC Reference Number </a:t>
            </a:r>
            <a:r>
              <a:rPr b="0" baseline="0" i="0" lang="en-US" sz="1600" u="none" cap="none" strike="noStrike">
                <a:solidFill>
                  <a:schemeClr val="dk1"/>
                </a:solidFill>
                <a:latin typeface="Arial"/>
                <a:ea typeface="Arial"/>
                <a:cs typeface="Arial"/>
                <a:sym typeface="Arial"/>
              </a:rPr>
              <a:t>sent from Treasury</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Data recorded on </a:t>
            </a:r>
            <a:r>
              <a:rPr b="1" baseline="0" i="0" lang="en-US" sz="1600" u="none" cap="none" strike="noStrike">
                <a:solidFill>
                  <a:schemeClr val="dk1"/>
                </a:solidFill>
                <a:latin typeface="Arial"/>
                <a:ea typeface="Arial"/>
                <a:cs typeface="Arial"/>
                <a:sym typeface="Arial"/>
              </a:rPr>
              <a:t>External Collections Reconciliation Query</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Generates </a:t>
            </a:r>
            <a:r>
              <a:rPr b="1" baseline="0" i="0" lang="en-US" sz="1800" u="sng" cap="none" strike="noStrike">
                <a:solidFill>
                  <a:schemeClr val="dk1"/>
                </a:solidFill>
                <a:latin typeface="Arial"/>
                <a:ea typeface="Arial"/>
                <a:cs typeface="Arial"/>
                <a:sym typeface="Arial"/>
              </a:rPr>
              <a:t>Pegasys Cash Receipt document</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Due to the expectation that IPACIN is run prior to AREOCOLL, the IR6/IR7 Cash Receipt will be generated in </a:t>
            </a:r>
            <a:r>
              <a:rPr b="1" baseline="0" i="0" lang="en-US" sz="1600" u="sng" cap="none" strike="noStrike">
                <a:solidFill>
                  <a:schemeClr val="dk1"/>
                </a:solidFill>
                <a:latin typeface="Arial"/>
                <a:ea typeface="Arial"/>
                <a:cs typeface="Arial"/>
                <a:sym typeface="Arial"/>
              </a:rPr>
              <a:t>Held</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status</a:t>
            </a:r>
          </a:p>
          <a:p>
            <a:pPr indent="-231775" lvl="3" marL="12604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Unable to locate referenced DA Entity</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due to no information populated on External Collection Reconciliation Query</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Subsequent correction required to either: </a:t>
            </a:r>
          </a:p>
          <a:p>
            <a:pPr indent="-231775" lvl="3" marL="1260475" marR="0" rtl="0" algn="l">
              <a:spcBef>
                <a:spcPts val="12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Reference the corresponding DA if known</a:t>
            </a:r>
            <a:r>
              <a:rPr b="0" baseline="0" i="0" lang="en-US" sz="1600" u="none" cap="none" strike="noStrike">
                <a:solidFill>
                  <a:schemeClr val="dk1"/>
                </a:solidFill>
                <a:latin typeface="Arial"/>
                <a:ea typeface="Arial"/>
                <a:cs typeface="Arial"/>
                <a:sym typeface="Arial"/>
              </a:rPr>
              <a:t>, or </a:t>
            </a:r>
          </a:p>
          <a:p>
            <a:pPr indent="-231775" lvl="3" marL="1260475" marR="0" rtl="0" algn="l">
              <a:spcBef>
                <a:spcPts val="1200"/>
              </a:spcBef>
              <a:spcAft>
                <a:spcPts val="60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Process as an unapplied collection</a:t>
            </a:r>
          </a:p>
        </p:txBody>
      </p:sp>
      <p:sp>
        <p:nvSpPr>
          <p:cNvPr id="2984" name="Shape 298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2985" name="Shape 29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86" name="Shape 29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1" name="Shape 2991"/>
        <p:cNvGrpSpPr/>
        <p:nvPr/>
      </p:nvGrpSpPr>
      <p:grpSpPr>
        <a:xfrm>
          <a:off x="0" y="0"/>
          <a:ext cx="0" cy="0"/>
          <a:chOff x="0" y="0"/>
          <a:chExt cx="0" cy="0"/>
        </a:xfrm>
      </p:grpSpPr>
      <p:sp>
        <p:nvSpPr>
          <p:cNvPr id="2992" name="Shape 2992"/>
          <p:cNvSpPr/>
          <p:nvPr/>
        </p:nvSpPr>
        <p:spPr>
          <a:xfrm>
            <a:off x="407075" y="1303130"/>
            <a:ext cx="4060148" cy="517386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Locate the </a:t>
            </a:r>
            <a:r>
              <a:rPr b="1" baseline="0" i="0" lang="en-US" sz="1800" u="none" cap="none" strike="noStrike">
                <a:solidFill>
                  <a:schemeClr val="dk1"/>
                </a:solidFill>
                <a:latin typeface="Arial"/>
                <a:ea typeface="Arial"/>
                <a:cs typeface="Arial"/>
                <a:sym typeface="Arial"/>
              </a:rPr>
              <a:t>Held </a:t>
            </a:r>
            <a:r>
              <a:rPr b="0" baseline="0" i="0" lang="en-US" sz="1800" u="none" cap="none" strike="noStrike">
                <a:solidFill>
                  <a:schemeClr val="dk1"/>
                </a:solidFill>
                <a:latin typeface="Arial"/>
                <a:ea typeface="Arial"/>
                <a:cs typeface="Arial"/>
                <a:sym typeface="Arial"/>
              </a:rPr>
              <a:t>IR6/IR7 via </a:t>
            </a:r>
            <a:r>
              <a:rPr b="1" baseline="0" i="0" lang="en-US" sz="1800" u="none" cap="none" strike="noStrike">
                <a:solidFill>
                  <a:schemeClr val="dk1"/>
                </a:solidFill>
                <a:latin typeface="Arial"/>
                <a:ea typeface="Arial"/>
                <a:cs typeface="Arial"/>
                <a:sym typeface="Arial"/>
              </a:rPr>
              <a:t>Form/Document Selection </a:t>
            </a:r>
            <a:r>
              <a:rPr b="0" baseline="0" i="0" lang="en-US" sz="1800" u="none" cap="none" strike="noStrike">
                <a:solidFill>
                  <a:schemeClr val="dk1"/>
                </a:solidFill>
                <a:latin typeface="Arial"/>
                <a:ea typeface="Arial"/>
                <a:cs typeface="Arial"/>
                <a:sym typeface="Arial"/>
              </a:rPr>
              <a:t>OR the </a:t>
            </a:r>
            <a:r>
              <a:rPr b="1" baseline="0" i="0" lang="en-US" sz="1800" u="none" cap="none" strike="noStrike">
                <a:solidFill>
                  <a:schemeClr val="dk1"/>
                </a:solidFill>
                <a:latin typeface="Arial"/>
                <a:ea typeface="Arial"/>
                <a:cs typeface="Arial"/>
                <a:sym typeface="Arial"/>
              </a:rPr>
              <a:t>IPAC Transaction Query </a:t>
            </a:r>
            <a:r>
              <a:rPr b="0" baseline="0" i="0" lang="en-US" sz="1800" u="none" cap="none" strike="noStrike">
                <a:solidFill>
                  <a:schemeClr val="dk1"/>
                </a:solidFill>
                <a:latin typeface="Arial"/>
                <a:ea typeface="Arial"/>
                <a:cs typeface="Arial"/>
                <a:sym typeface="Arial"/>
              </a:rPr>
              <a:t>and choose to </a:t>
            </a:r>
            <a:r>
              <a:rPr b="1" baseline="0" i="0" lang="en-US" sz="1800" u="sng" cap="none" strike="noStrike">
                <a:solidFill>
                  <a:schemeClr val="dk1"/>
                </a:solidFill>
                <a:latin typeface="Arial"/>
                <a:ea typeface="Arial"/>
                <a:cs typeface="Arial"/>
                <a:sym typeface="Arial"/>
              </a:rPr>
              <a:t>Correct</a:t>
            </a:r>
            <a:r>
              <a:rPr b="0" baseline="0" i="0" lang="en-US" sz="1800" u="none" cap="none" strike="noStrike">
                <a:solidFill>
                  <a:schemeClr val="dk1"/>
                </a:solidFill>
                <a:latin typeface="Arial"/>
                <a:ea typeface="Arial"/>
                <a:cs typeface="Arial"/>
                <a:sym typeface="Arial"/>
              </a:rPr>
              <a:t> the form</a:t>
            </a:r>
          </a:p>
          <a:p>
            <a:pPr indent="-349250" lvl="1" marL="679450"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Note: Via the IPAC Transaction Query, users will frequently search via the following criteria:</a:t>
            </a:r>
          </a:p>
          <a:p>
            <a:pPr indent="-241300" lvl="2" marL="914400" marR="0" rtl="0" algn="l">
              <a:spcBef>
                <a:spcPts val="900"/>
              </a:spcBef>
              <a:spcAft>
                <a:spcPts val="0"/>
              </a:spcAft>
              <a:buClr>
                <a:srgbClr val="AF242B"/>
              </a:buClr>
              <a:buSzPct val="75000"/>
              <a:buFont typeface="Courier New"/>
              <a:buChar char="o"/>
            </a:pPr>
            <a:r>
              <a:rPr b="0" baseline="0" i="0" lang="en-US" sz="1400" u="none" cap="none" strike="noStrike">
                <a:solidFill>
                  <a:schemeClr val="dk1"/>
                </a:solidFill>
                <a:latin typeface="Arial"/>
                <a:ea typeface="Arial"/>
                <a:cs typeface="Arial"/>
                <a:sym typeface="Arial"/>
              </a:rPr>
              <a:t>Document Type = IR6 or IR7</a:t>
            </a:r>
          </a:p>
          <a:p>
            <a:pPr indent="-241300" lvl="2" marL="914400" marR="0" rtl="0" algn="l">
              <a:spcBef>
                <a:spcPts val="600"/>
              </a:spcBef>
              <a:spcAft>
                <a:spcPts val="0"/>
              </a:spcAft>
              <a:buClr>
                <a:srgbClr val="AF242B"/>
              </a:buClr>
              <a:buSzPct val="75000"/>
              <a:buFont typeface="Courier New"/>
              <a:buChar char="o"/>
            </a:pPr>
            <a:r>
              <a:rPr b="0" baseline="0" i="0" lang="en-US" sz="1400" u="none" cap="none" strike="noStrike">
                <a:solidFill>
                  <a:schemeClr val="dk1"/>
                </a:solidFill>
                <a:latin typeface="Arial"/>
                <a:ea typeface="Arial"/>
                <a:cs typeface="Arial"/>
                <a:sym typeface="Arial"/>
              </a:rPr>
              <a:t>Document Number</a:t>
            </a:r>
          </a:p>
          <a:p>
            <a:pPr indent="-241300" lvl="2" marL="914400" marR="0" rtl="0" algn="l">
              <a:spcBef>
                <a:spcPts val="600"/>
              </a:spcBef>
              <a:spcAft>
                <a:spcPts val="0"/>
              </a:spcAft>
              <a:buClr>
                <a:srgbClr val="AF242B"/>
              </a:buClr>
              <a:buSzPct val="75000"/>
              <a:buFont typeface="Courier New"/>
              <a:buChar char="o"/>
            </a:pPr>
            <a:r>
              <a:rPr b="0" baseline="0" i="0" lang="en-US" sz="1400" u="none" cap="none" strike="noStrike">
                <a:solidFill>
                  <a:schemeClr val="dk1"/>
                </a:solidFill>
                <a:latin typeface="Arial"/>
                <a:ea typeface="Arial"/>
                <a:cs typeface="Arial"/>
                <a:sym typeface="Arial"/>
              </a:rPr>
              <a:t>IPAC Status = Pending</a:t>
            </a:r>
          </a:p>
          <a:p>
            <a:pPr indent="-241300" lvl="2" marL="914400" marR="0" rtl="0" algn="l">
              <a:spcBef>
                <a:spcPts val="600"/>
              </a:spcBef>
              <a:spcAft>
                <a:spcPts val="0"/>
              </a:spcAft>
              <a:buClr>
                <a:srgbClr val="AF242B"/>
              </a:buClr>
              <a:buSzPct val="75000"/>
              <a:buFont typeface="Courier New"/>
              <a:buChar char="o"/>
            </a:pPr>
            <a:r>
              <a:rPr b="0" baseline="0" i="0" lang="en-US" sz="1400" u="none" cap="none" strike="noStrike">
                <a:solidFill>
                  <a:schemeClr val="dk1"/>
                </a:solidFill>
                <a:latin typeface="Arial"/>
                <a:ea typeface="Arial"/>
                <a:cs typeface="Arial"/>
                <a:sym typeface="Arial"/>
              </a:rPr>
              <a:t>IPAC Reference Number (if known)</a:t>
            </a:r>
          </a:p>
          <a:p>
            <a:pPr indent="-349250" lvl="1" marL="679450" marR="0" rtl="0" algn="l">
              <a:spcBef>
                <a:spcPts val="9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The resulting </a:t>
            </a:r>
            <a:r>
              <a:rPr b="1" baseline="0" i="0" lang="en-US" sz="1400" u="sng" cap="none" strike="noStrike">
                <a:solidFill>
                  <a:schemeClr val="dk1"/>
                </a:solidFill>
                <a:latin typeface="Arial"/>
                <a:ea typeface="Arial"/>
                <a:cs typeface="Arial"/>
                <a:sym typeface="Arial"/>
              </a:rPr>
              <a:t>correction</a:t>
            </a:r>
            <a:r>
              <a:rPr b="0" baseline="0" i="0" lang="en-US" sz="1400" u="none" cap="none" strike="noStrike">
                <a:solidFill>
                  <a:schemeClr val="dk1"/>
                </a:solidFill>
                <a:latin typeface="Arial"/>
                <a:ea typeface="Arial"/>
                <a:cs typeface="Arial"/>
                <a:sym typeface="Arial"/>
              </a:rPr>
              <a:t> may be completed in one of </a:t>
            </a:r>
            <a:r>
              <a:rPr b="1" baseline="0" i="0" lang="en-US" sz="1400" u="none" cap="none" strike="noStrike">
                <a:solidFill>
                  <a:schemeClr val="dk1"/>
                </a:solidFill>
                <a:latin typeface="Arial"/>
                <a:ea typeface="Arial"/>
                <a:cs typeface="Arial"/>
                <a:sym typeface="Arial"/>
              </a:rPr>
              <a:t>two ways</a:t>
            </a:r>
            <a:r>
              <a:rPr b="0" baseline="0" i="0" lang="en-US" sz="1400" u="none" cap="none" strike="noStrike">
                <a:solidFill>
                  <a:schemeClr val="dk1"/>
                </a:solidFill>
                <a:latin typeface="Arial"/>
                <a:ea typeface="Arial"/>
                <a:cs typeface="Arial"/>
                <a:sym typeface="Arial"/>
              </a:rPr>
              <a:t>:</a:t>
            </a:r>
          </a:p>
          <a:p>
            <a:pPr indent="-352425" lvl="2" marL="1025525" marR="0" rtl="0" algn="l">
              <a:spcBef>
                <a:spcPts val="900"/>
              </a:spcBef>
              <a:spcAft>
                <a:spcPts val="0"/>
              </a:spcAft>
              <a:buClr>
                <a:srgbClr val="AF242B"/>
              </a:buClr>
              <a:buSzPct val="75000"/>
              <a:buFont typeface="Arial"/>
              <a:buAutoNum type="arabicPeriod"/>
            </a:pPr>
            <a:r>
              <a:rPr b="1" baseline="0" i="0" lang="en-US" sz="1400" u="none" cap="none" strike="noStrike">
                <a:solidFill>
                  <a:schemeClr val="dk1"/>
                </a:solidFill>
                <a:latin typeface="Arial"/>
                <a:ea typeface="Arial"/>
                <a:cs typeface="Arial"/>
                <a:sym typeface="Arial"/>
              </a:rPr>
              <a:t>Reference corresponding  DA</a:t>
            </a:r>
          </a:p>
          <a:p>
            <a:pPr indent="-352425" lvl="2" marL="1025525" marR="0" rtl="0" algn="l">
              <a:spcBef>
                <a:spcPts val="600"/>
              </a:spcBef>
              <a:spcAft>
                <a:spcPts val="300"/>
              </a:spcAft>
              <a:buClr>
                <a:srgbClr val="AF242B"/>
              </a:buClr>
              <a:buSzPct val="75000"/>
              <a:buFont typeface="Arial"/>
              <a:buAutoNum type="arabicPeriod"/>
            </a:pPr>
            <a:r>
              <a:rPr b="1" baseline="0" i="0" lang="en-US" sz="1400" u="none" cap="none" strike="noStrike">
                <a:solidFill>
                  <a:schemeClr val="dk1"/>
                </a:solidFill>
                <a:latin typeface="Arial"/>
                <a:ea typeface="Arial"/>
                <a:cs typeface="Arial"/>
                <a:sym typeface="Arial"/>
              </a:rPr>
              <a:t>Process as an unapplied collection</a:t>
            </a:r>
          </a:p>
        </p:txBody>
      </p:sp>
      <p:sp>
        <p:nvSpPr>
          <p:cNvPr id="2993" name="Shape 299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2994" name="Shape 299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95" name="Shape 29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996" name="Shape 2996"/>
          <p:cNvPicPr preferRelativeResize="0"/>
          <p:nvPr/>
        </p:nvPicPr>
        <p:blipFill rotWithShape="1">
          <a:blip r:embed="rId3">
            <a:alphaModFix/>
          </a:blip>
          <a:srcRect b="0" l="0" r="0" t="0"/>
          <a:stretch/>
        </p:blipFill>
        <p:spPr>
          <a:xfrm>
            <a:off x="4369982" y="1481258"/>
            <a:ext cx="4665601" cy="4497201"/>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DA Entity</a:t>
            </a:r>
          </a:p>
        </p:txBody>
      </p:sp>
      <p:sp>
        <p:nvSpPr>
          <p:cNvPr id="432" name="Shape 432"/>
          <p:cNvSpPr txBox="1"/>
          <p:nvPr>
            <p:ph idx="1" type="body"/>
          </p:nvPr>
        </p:nvSpPr>
        <p:spPr>
          <a:xfrm>
            <a:off x="393405" y="1082349"/>
            <a:ext cx="8750595" cy="498175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Debt Account Action History - Amendments</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When processing Amendments to Debt Accounts, it is critical to enter a detailed </a:t>
            </a:r>
            <a:r>
              <a:rPr b="1" baseline="0" i="0" lang="en-US" sz="1600" u="sng" cap="none" strike="noStrike">
                <a:solidFill>
                  <a:schemeClr val="dk1"/>
                </a:solidFill>
                <a:latin typeface="Arial"/>
                <a:ea typeface="Arial"/>
                <a:cs typeface="Arial"/>
                <a:sym typeface="Arial"/>
              </a:rPr>
              <a:t>Amendment Justification</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for audit purposes</a:t>
            </a:r>
          </a:p>
          <a:p>
            <a:pPr indent="-225425" lvl="1" marL="568325" marR="0" rtl="0" algn="l">
              <a:spcBef>
                <a:spcPts val="120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Amendment Justification will be pulled on the </a:t>
            </a:r>
            <a:r>
              <a:rPr b="1" baseline="0" i="0" lang="en-US" sz="1600" u="sng" cap="none" strike="noStrike">
                <a:solidFill>
                  <a:schemeClr val="dk1"/>
                </a:solidFill>
                <a:latin typeface="Arial"/>
                <a:ea typeface="Arial"/>
                <a:cs typeface="Arial"/>
                <a:sym typeface="Arial"/>
              </a:rPr>
              <a:t>Debt Accounts Action History Report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and will identify on the report the update made to the DA.</a:t>
            </a:r>
          </a:p>
        </p:txBody>
      </p:sp>
      <p:sp>
        <p:nvSpPr>
          <p:cNvPr id="433" name="Shape 43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4" name="Shape 43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35" name="Shape 435"/>
          <p:cNvPicPr preferRelativeResize="0"/>
          <p:nvPr/>
        </p:nvPicPr>
        <p:blipFill rotWithShape="1">
          <a:blip r:embed="rId3">
            <a:alphaModFix/>
          </a:blip>
          <a:srcRect b="0" l="0" r="0" t="0"/>
          <a:stretch/>
        </p:blipFill>
        <p:spPr>
          <a:xfrm>
            <a:off x="1279858" y="2800128"/>
            <a:ext cx="6450011" cy="3796238"/>
          </a:xfrm>
          <a:prstGeom prst="rect">
            <a:avLst/>
          </a:prstGeom>
          <a:noFill/>
          <a:ln>
            <a:noFill/>
          </a:ln>
        </p:spPr>
      </p:pic>
    </p:spTree>
  </p:cSld>
  <p:clrMapOvr>
    <a:masterClrMapping/>
  </p:clrMapOvr>
  <p:transition spd="slow">
    <p:cut/>
  </p:transition>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1" name="Shape 3001"/>
        <p:cNvGrpSpPr/>
        <p:nvPr/>
      </p:nvGrpSpPr>
      <p:grpSpPr>
        <a:xfrm>
          <a:off x="0" y="0"/>
          <a:ext cx="0" cy="0"/>
          <a:chOff x="0" y="0"/>
          <a:chExt cx="0" cy="0"/>
        </a:xfrm>
      </p:grpSpPr>
      <p:sp>
        <p:nvSpPr>
          <p:cNvPr id="3002" name="Shape 3002"/>
          <p:cNvSpPr/>
          <p:nvPr/>
        </p:nvSpPr>
        <p:spPr>
          <a:xfrm>
            <a:off x="407076" y="1303130"/>
            <a:ext cx="3962905"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(Reference DA Flow):</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2"/>
            </a:pPr>
            <a:r>
              <a:rPr b="0" baseline="0" i="0" lang="en-US" sz="1800" u="none" cap="none" strike="noStrike">
                <a:solidFill>
                  <a:schemeClr val="dk1"/>
                </a:solidFill>
                <a:latin typeface="Arial"/>
                <a:ea typeface="Arial"/>
                <a:cs typeface="Arial"/>
                <a:sym typeface="Arial"/>
              </a:rPr>
              <a:t>Ensure the Header information is correct, including </a:t>
            </a:r>
            <a:r>
              <a:rPr b="1" baseline="0" i="0" lang="en-US" sz="1800" u="none" cap="none" strike="noStrike">
                <a:solidFill>
                  <a:schemeClr val="dk1"/>
                </a:solidFill>
                <a:latin typeface="Arial"/>
                <a:ea typeface="Arial"/>
                <a:cs typeface="Arial"/>
                <a:sym typeface="Arial"/>
              </a:rPr>
              <a:t>Deposit Number</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Amounts</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Disbursing Office</a:t>
            </a:r>
            <a:r>
              <a:rPr b="0" baseline="0" i="0" lang="en-US" sz="1800" u="none" cap="none" strike="noStrike">
                <a:solidFill>
                  <a:schemeClr val="dk1"/>
                </a:solidFill>
                <a:latin typeface="Arial"/>
                <a:ea typeface="Arial"/>
                <a:cs typeface="Arial"/>
                <a:sym typeface="Arial"/>
              </a:rPr>
              <a:t>, etc.</a:t>
            </a:r>
          </a:p>
          <a:p>
            <a:pPr indent="-349250" lvl="1" marL="67945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If the Referenced DA contains outstanding IP&amp;A charge amounts, then the total of principal + IP&amp;A will be populated in the Principal Amount field</a:t>
            </a:r>
          </a:p>
          <a:p>
            <a:pPr indent="-257175" lvl="0" marL="342900"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03" name="Shape 300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04" name="Shape 300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05" name="Shape 30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06" name="Shape 3006"/>
          <p:cNvPicPr preferRelativeResize="0"/>
          <p:nvPr/>
        </p:nvPicPr>
        <p:blipFill rotWithShape="1">
          <a:blip r:embed="rId3">
            <a:alphaModFix/>
          </a:blip>
          <a:srcRect b="0" l="0" r="0" t="0"/>
          <a:stretch/>
        </p:blipFill>
        <p:spPr>
          <a:xfrm>
            <a:off x="4369980" y="1230508"/>
            <a:ext cx="4631515" cy="4849491"/>
          </a:xfrm>
          <a:prstGeom prst="rect">
            <a:avLst/>
          </a:prstGeom>
          <a:noFill/>
          <a:ln>
            <a:noFill/>
          </a:ln>
        </p:spPr>
      </p:pic>
    </p:spTree>
  </p:cSld>
  <p:clrMapOvr>
    <a:masterClrMapping/>
  </p:clrMapOvr>
  <p:transition spd="slow">
    <p:cut/>
  </p:transition>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1" name="Shape 3011"/>
        <p:cNvGrpSpPr/>
        <p:nvPr/>
      </p:nvGrpSpPr>
      <p:grpSpPr>
        <a:xfrm>
          <a:off x="0" y="0"/>
          <a:ext cx="0" cy="0"/>
          <a:chOff x="0" y="0"/>
          <a:chExt cx="0" cy="0"/>
        </a:xfrm>
      </p:grpSpPr>
      <p:sp>
        <p:nvSpPr>
          <p:cNvPr id="3012" name="Shape 3012"/>
          <p:cNvSpPr/>
          <p:nvPr/>
        </p:nvSpPr>
        <p:spPr>
          <a:xfrm>
            <a:off x="407076" y="1052926"/>
            <a:ext cx="3348132"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(Reference DA Flow Cont.):</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3"/>
            </a:pPr>
            <a:r>
              <a:rPr b="0" baseline="0" i="0" lang="en-US" sz="1800" u="none" cap="none" strike="noStrike">
                <a:solidFill>
                  <a:schemeClr val="dk1"/>
                </a:solidFill>
                <a:latin typeface="Arial"/>
                <a:ea typeface="Arial"/>
                <a:cs typeface="Arial"/>
                <a:sym typeface="Arial"/>
              </a:rPr>
              <a:t>Navigate to the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and enter the following:</a:t>
            </a:r>
          </a:p>
          <a:p>
            <a:pPr indent="-225425" lvl="1" marL="56832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C01</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Business Line</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Receivable Type</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Accounting Dimensions</a:t>
            </a:r>
          </a:p>
          <a:p>
            <a:pPr indent="-257175" lvl="1" marL="342900" marR="0" rtl="0" algn="l">
              <a:spcBef>
                <a:spcPts val="6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013" name="Shape 301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14" name="Shape 301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15" name="Shape 301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16" name="Shape 3016"/>
          <p:cNvPicPr preferRelativeResize="0"/>
          <p:nvPr/>
        </p:nvPicPr>
        <p:blipFill rotWithShape="1">
          <a:blip r:embed="rId3">
            <a:alphaModFix/>
          </a:blip>
          <a:srcRect b="0" l="0" r="0" t="0"/>
          <a:stretch/>
        </p:blipFill>
        <p:spPr>
          <a:xfrm>
            <a:off x="3755207" y="1178078"/>
            <a:ext cx="5307322" cy="3385366"/>
          </a:xfrm>
          <a:prstGeom prst="rect">
            <a:avLst/>
          </a:prstGeom>
          <a:noFill/>
          <a:ln>
            <a:noFill/>
          </a:ln>
        </p:spPr>
      </p:pic>
      <p:pic>
        <p:nvPicPr>
          <p:cNvPr id="3017" name="Shape 3017"/>
          <p:cNvPicPr preferRelativeResize="0"/>
          <p:nvPr/>
        </p:nvPicPr>
        <p:blipFill rotWithShape="1">
          <a:blip r:embed="rId4">
            <a:alphaModFix/>
          </a:blip>
          <a:srcRect b="0" l="0" r="0" t="0"/>
          <a:stretch/>
        </p:blipFill>
        <p:spPr>
          <a:xfrm>
            <a:off x="3755207" y="4724400"/>
            <a:ext cx="5307322" cy="2009730"/>
          </a:xfrm>
          <a:prstGeom prst="rect">
            <a:avLst/>
          </a:prstGeom>
          <a:noFill/>
          <a:ln>
            <a:noFill/>
          </a:ln>
        </p:spPr>
      </p:pic>
    </p:spTree>
  </p:cSld>
  <p:clrMapOvr>
    <a:masterClrMapping/>
  </p:clrMapOvr>
  <p:transition spd="slow">
    <p:cut/>
  </p:transition>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2" name="Shape 3022"/>
        <p:cNvGrpSpPr/>
        <p:nvPr/>
      </p:nvGrpSpPr>
      <p:grpSpPr>
        <a:xfrm>
          <a:off x="0" y="0"/>
          <a:ext cx="0" cy="0"/>
          <a:chOff x="0" y="0"/>
          <a:chExt cx="0" cy="0"/>
        </a:xfrm>
      </p:grpSpPr>
      <p:sp>
        <p:nvSpPr>
          <p:cNvPr id="3023" name="Shape 3023"/>
          <p:cNvSpPr/>
          <p:nvPr/>
        </p:nvSpPr>
        <p:spPr>
          <a:xfrm>
            <a:off x="407076" y="1052926"/>
            <a:ext cx="8736923" cy="416677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(Reference DA Flow Cont.):</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On the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tab, populate the </a:t>
            </a:r>
            <a:r>
              <a:rPr b="1" baseline="0" i="0" lang="en-US" sz="1800" u="none" cap="none" strike="noStrike">
                <a:solidFill>
                  <a:schemeClr val="dk1"/>
                </a:solidFill>
                <a:latin typeface="Arial"/>
                <a:ea typeface="Arial"/>
                <a:cs typeface="Arial"/>
                <a:sym typeface="Arial"/>
              </a:rPr>
              <a:t>Debt Account Number </a:t>
            </a:r>
            <a:r>
              <a:rPr b="0" baseline="0" i="0" lang="en-US" sz="1800" u="none" cap="none" strike="noStrike">
                <a:solidFill>
                  <a:schemeClr val="dk1"/>
                </a:solidFill>
                <a:latin typeface="Arial"/>
                <a:ea typeface="Arial"/>
                <a:cs typeface="Arial"/>
                <a:sym typeface="Arial"/>
              </a:rPr>
              <a:t>and </a:t>
            </a:r>
            <a:r>
              <a:rPr b="1" baseline="0" i="0" lang="en-US" sz="1800" u="none" cap="none" strike="noStrike">
                <a:solidFill>
                  <a:schemeClr val="dk1"/>
                </a:solidFill>
                <a:latin typeface="Arial"/>
                <a:ea typeface="Arial"/>
                <a:cs typeface="Arial"/>
                <a:sym typeface="Arial"/>
              </a:rPr>
              <a:t>Debt Account Line Number</a:t>
            </a:r>
          </a:p>
          <a:p>
            <a:pPr indent="0" lvl="0" marL="0" marR="0" rtl="0" algn="l">
              <a:spcBef>
                <a:spcPts val="120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1" marL="342900" marR="0" rtl="0" algn="l">
              <a:spcBef>
                <a:spcPts val="120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If applicable for the referred debt, create IP&amp;A lines and populate with the correct Trans Types, amounts, and accounting dimensions</a:t>
            </a:r>
          </a:p>
          <a:p>
            <a:pPr indent="-346075" lvl="2" marL="6889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Note: The sum of the New Principal Amount + IP&amp;A Charge Lines = Original Principal Amount</a:t>
            </a: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1" marL="342900" marR="0" rtl="0" algn="l">
              <a:spcBef>
                <a:spcPts val="120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Click </a:t>
            </a:r>
            <a:r>
              <a:rPr b="1" baseline="0" i="0" lang="en-US" sz="1800" u="none" cap="none" strike="noStrike">
                <a:solidFill>
                  <a:schemeClr val="dk1"/>
                </a:solidFill>
                <a:latin typeface="Arial"/>
                <a:ea typeface="Arial"/>
                <a:cs typeface="Arial"/>
                <a:sym typeface="Arial"/>
              </a:rPr>
              <a:t>Verify</a:t>
            </a:r>
            <a:r>
              <a:rPr b="0" baseline="0" i="0" lang="en-US" sz="1800" u="none" cap="none" strike="noStrike">
                <a:solidFill>
                  <a:schemeClr val="dk1"/>
                </a:solidFill>
                <a:latin typeface="Arial"/>
                <a:ea typeface="Arial"/>
                <a:cs typeface="Arial"/>
                <a:sym typeface="Arial"/>
              </a:rPr>
              <a:t> and </a:t>
            </a:r>
            <a:r>
              <a:rPr b="1" baseline="0" i="0" lang="en-US" sz="1800" u="none" cap="none" strike="noStrike">
                <a:solidFill>
                  <a:schemeClr val="dk1"/>
                </a:solidFill>
                <a:latin typeface="Arial"/>
                <a:ea typeface="Arial"/>
                <a:cs typeface="Arial"/>
                <a:sym typeface="Arial"/>
              </a:rPr>
              <a:t>Submit</a:t>
            </a:r>
          </a:p>
          <a:p>
            <a:pPr indent="-257175" lvl="0" marL="342900"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24" name="Shape 302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25" name="Shape 302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26" name="Shape 302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27" name="Shape 3027"/>
          <p:cNvPicPr preferRelativeResize="0"/>
          <p:nvPr/>
        </p:nvPicPr>
        <p:blipFill rotWithShape="1">
          <a:blip r:embed="rId3">
            <a:alphaModFix/>
          </a:blip>
          <a:srcRect b="0" l="0" r="0" t="0"/>
          <a:stretch/>
        </p:blipFill>
        <p:spPr>
          <a:xfrm>
            <a:off x="1545309" y="2193347"/>
            <a:ext cx="6053393" cy="824097"/>
          </a:xfrm>
          <a:prstGeom prst="rect">
            <a:avLst/>
          </a:prstGeom>
          <a:noFill/>
          <a:ln>
            <a:noFill/>
          </a:ln>
        </p:spPr>
      </p:pic>
      <p:pic>
        <p:nvPicPr>
          <p:cNvPr id="3028" name="Shape 3028"/>
          <p:cNvPicPr preferRelativeResize="0"/>
          <p:nvPr/>
        </p:nvPicPr>
        <p:blipFill rotWithShape="1">
          <a:blip r:embed="rId4">
            <a:alphaModFix/>
          </a:blip>
          <a:srcRect b="0" l="0" r="0" t="0"/>
          <a:stretch/>
        </p:blipFill>
        <p:spPr>
          <a:xfrm>
            <a:off x="1301105" y="4129610"/>
            <a:ext cx="6541799" cy="2073745"/>
          </a:xfrm>
          <a:prstGeom prst="rect">
            <a:avLst/>
          </a:prstGeom>
          <a:noFill/>
          <a:ln>
            <a:noFill/>
          </a:ln>
        </p:spPr>
      </p:pic>
    </p:spTree>
  </p:cSld>
  <p:clrMapOvr>
    <a:masterClrMapping/>
  </p:clrMapOvr>
  <p:transition spd="slow">
    <p:cut/>
  </p:transition>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3" name="Shape 3033"/>
        <p:cNvGrpSpPr/>
        <p:nvPr/>
      </p:nvGrpSpPr>
      <p:grpSpPr>
        <a:xfrm>
          <a:off x="0" y="0"/>
          <a:ext cx="0" cy="0"/>
          <a:chOff x="0" y="0"/>
          <a:chExt cx="0" cy="0"/>
        </a:xfrm>
      </p:grpSpPr>
      <p:sp>
        <p:nvSpPr>
          <p:cNvPr id="3034" name="Shape 3034"/>
          <p:cNvSpPr/>
          <p:nvPr/>
        </p:nvSpPr>
        <p:spPr>
          <a:xfrm>
            <a:off x="407076" y="1303130"/>
            <a:ext cx="3962905"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(Unapplied Collection Flow):</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2"/>
            </a:pPr>
            <a:r>
              <a:rPr b="0" baseline="0" i="0" lang="en-US" sz="1800" u="none" cap="none" strike="noStrike">
                <a:solidFill>
                  <a:schemeClr val="dk1"/>
                </a:solidFill>
                <a:latin typeface="Arial"/>
                <a:ea typeface="Arial"/>
                <a:cs typeface="Arial"/>
                <a:sym typeface="Arial"/>
              </a:rPr>
              <a:t>Ensure the Header information is correct, including </a:t>
            </a:r>
            <a:r>
              <a:rPr b="1" baseline="0" i="0" lang="en-US" sz="1800" u="none" cap="none" strike="noStrike">
                <a:solidFill>
                  <a:schemeClr val="dk1"/>
                </a:solidFill>
                <a:latin typeface="Arial"/>
                <a:ea typeface="Arial"/>
                <a:cs typeface="Arial"/>
                <a:sym typeface="Arial"/>
              </a:rPr>
              <a:t>Deposit Number</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Amounts</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Disbursing Office</a:t>
            </a:r>
            <a:r>
              <a:rPr b="0" baseline="0" i="0" lang="en-US" sz="1800" u="none" cap="none" strike="noStrike">
                <a:solidFill>
                  <a:schemeClr val="dk1"/>
                </a:solidFill>
                <a:latin typeface="Arial"/>
                <a:ea typeface="Arial"/>
                <a:cs typeface="Arial"/>
                <a:sym typeface="Arial"/>
              </a:rPr>
              <a:t>, etc.</a:t>
            </a:r>
          </a:p>
          <a:p>
            <a:pPr indent="-349250" lvl="1" marL="67945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The Principal Amount is the total amount received from Treasury via IPACIN</a:t>
            </a:r>
          </a:p>
          <a:p>
            <a:pPr indent="-257175" lvl="0" marL="342900"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35" name="Shape 303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36" name="Shape 303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37" name="Shape 30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38" name="Shape 3038"/>
          <p:cNvPicPr preferRelativeResize="0"/>
          <p:nvPr/>
        </p:nvPicPr>
        <p:blipFill rotWithShape="1">
          <a:blip r:embed="rId3">
            <a:alphaModFix/>
          </a:blip>
          <a:srcRect b="0" l="0" r="0" t="0"/>
          <a:stretch/>
        </p:blipFill>
        <p:spPr>
          <a:xfrm>
            <a:off x="4369980" y="1230508"/>
            <a:ext cx="4631515" cy="4849491"/>
          </a:xfrm>
          <a:prstGeom prst="rect">
            <a:avLst/>
          </a:prstGeom>
          <a:noFill/>
          <a:ln>
            <a:noFill/>
          </a:ln>
        </p:spPr>
      </p:pic>
    </p:spTree>
  </p:cSld>
  <p:clrMapOvr>
    <a:masterClrMapping/>
  </p:clrMapOvr>
  <p:transition spd="slow">
    <p:cut/>
  </p:transition>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3" name="Shape 3043"/>
        <p:cNvGrpSpPr/>
        <p:nvPr/>
      </p:nvGrpSpPr>
      <p:grpSpPr>
        <a:xfrm>
          <a:off x="0" y="0"/>
          <a:ext cx="0" cy="0"/>
          <a:chOff x="0" y="0"/>
          <a:chExt cx="0" cy="0"/>
        </a:xfrm>
      </p:grpSpPr>
      <p:sp>
        <p:nvSpPr>
          <p:cNvPr id="3044" name="Shape 3044"/>
          <p:cNvSpPr/>
          <p:nvPr/>
        </p:nvSpPr>
        <p:spPr>
          <a:xfrm>
            <a:off x="407075" y="1052926"/>
            <a:ext cx="8736924"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(Unapplied Collection Flow Cont.):</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3"/>
            </a:pPr>
            <a:r>
              <a:rPr b="0" baseline="0" i="0" lang="en-US" sz="1800" u="none" cap="none" strike="noStrike">
                <a:solidFill>
                  <a:schemeClr val="dk1"/>
                </a:solidFill>
                <a:latin typeface="Arial"/>
                <a:ea typeface="Arial"/>
                <a:cs typeface="Arial"/>
                <a:sym typeface="Arial"/>
              </a:rPr>
              <a:t>Navigate to the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and enter the following:</a:t>
            </a:r>
          </a:p>
          <a:p>
            <a:pPr indent="-225425" lvl="1" marL="56832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02</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Business Line</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Receivable Type</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 = </a:t>
            </a:r>
            <a:r>
              <a:rPr b="0" baseline="0" i="0" lang="en-US" sz="1600" u="none" cap="none" strike="noStrike">
                <a:solidFill>
                  <a:schemeClr val="dk1"/>
                </a:solidFill>
                <a:latin typeface="Arial"/>
                <a:ea typeface="Arial"/>
                <a:cs typeface="Arial"/>
                <a:sym typeface="Arial"/>
              </a:rPr>
              <a:t>NNFM00000 (Dummy Vendor Code)</a:t>
            </a:r>
          </a:p>
          <a:p>
            <a:pPr indent="0" lvl="1" marL="0"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045" name="Shape 304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46" name="Shape 304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47" name="Shape 304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48" name="Shape 3048"/>
          <p:cNvPicPr preferRelativeResize="0"/>
          <p:nvPr/>
        </p:nvPicPr>
        <p:blipFill rotWithShape="1">
          <a:blip r:embed="rId3">
            <a:alphaModFix/>
          </a:blip>
          <a:srcRect b="0" l="0" r="0" t="0"/>
          <a:stretch/>
        </p:blipFill>
        <p:spPr>
          <a:xfrm>
            <a:off x="2008585" y="3044341"/>
            <a:ext cx="5379522" cy="3390184"/>
          </a:xfrm>
          <a:prstGeom prst="rect">
            <a:avLst/>
          </a:prstGeom>
          <a:noFill/>
          <a:ln>
            <a:noFill/>
          </a:ln>
        </p:spPr>
      </p:pic>
    </p:spTree>
  </p:cSld>
  <p:clrMapOvr>
    <a:masterClrMapping/>
  </p:clrMapOvr>
  <p:transition spd="slow">
    <p:cut/>
  </p:transition>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3" name="Shape 3053"/>
        <p:cNvGrpSpPr/>
        <p:nvPr/>
      </p:nvGrpSpPr>
      <p:grpSpPr>
        <a:xfrm>
          <a:off x="0" y="0"/>
          <a:ext cx="0" cy="0"/>
          <a:chOff x="0" y="0"/>
          <a:chExt cx="0" cy="0"/>
        </a:xfrm>
      </p:grpSpPr>
      <p:sp>
        <p:nvSpPr>
          <p:cNvPr id="3054" name="Shape 3054"/>
          <p:cNvSpPr/>
          <p:nvPr/>
        </p:nvSpPr>
        <p:spPr>
          <a:xfrm>
            <a:off x="407075" y="1052926"/>
            <a:ext cx="8736924"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(Unapplied Collection Flow Cont.):</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Update the Accounting Dimensions:</a:t>
            </a:r>
          </a:p>
          <a:p>
            <a:pPr indent="-225425" lvl="1" marL="56832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In Region 7:</a:t>
            </a:r>
          </a:p>
          <a:p>
            <a:pPr indent="-241300" lvl="2" marL="91440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the </a:t>
            </a:r>
            <a:r>
              <a:rPr b="1" baseline="0" i="0" lang="en-US" sz="1600" u="none" cap="none" strike="noStrike">
                <a:solidFill>
                  <a:schemeClr val="dk1"/>
                </a:solidFill>
                <a:latin typeface="Arial"/>
                <a:ea typeface="Arial"/>
                <a:cs typeface="Arial"/>
                <a:sym typeface="Arial"/>
              </a:rPr>
              <a:t>Program</a:t>
            </a:r>
            <a:r>
              <a:rPr b="0" baseline="0" i="0" lang="en-US" sz="1600" u="none" cap="none" strike="noStrike">
                <a:solidFill>
                  <a:schemeClr val="dk1"/>
                </a:solidFill>
                <a:latin typeface="Arial"/>
                <a:ea typeface="Arial"/>
                <a:cs typeface="Arial"/>
                <a:sym typeface="Arial"/>
              </a:rPr>
              <a:t> = PG00</a:t>
            </a:r>
          </a:p>
          <a:p>
            <a:pPr indent="-241300" lvl="2" marL="91440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Enter additional required dimensions</a:t>
            </a:r>
          </a:p>
          <a:p>
            <a:pPr indent="-231775" lvl="3" marL="12604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Revenue Source Code (RSC) is null</a:t>
            </a:r>
          </a:p>
          <a:p>
            <a:pPr indent="-225425" lvl="1" marL="5683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In Region 6, </a:t>
            </a:r>
            <a:r>
              <a:rPr b="0" baseline="0" i="0" lang="en-US" sz="1600" u="none" cap="none" strike="noStrike">
                <a:solidFill>
                  <a:schemeClr val="dk1"/>
                </a:solidFill>
                <a:latin typeface="Arial"/>
                <a:ea typeface="Arial"/>
                <a:cs typeface="Arial"/>
                <a:sym typeface="Arial"/>
              </a:rPr>
              <a:t>populate the Accounting Template/Dimensions with the generic unapplied collection template</a:t>
            </a:r>
          </a:p>
          <a:p>
            <a:pPr indent="0" lvl="1" marL="0"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6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1" marL="342900" marR="0" rtl="0" algn="l">
              <a:spcBef>
                <a:spcPts val="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Click </a:t>
            </a:r>
            <a:r>
              <a:rPr b="1" baseline="0" i="0" lang="en-US" sz="1800" u="none" cap="none" strike="noStrike">
                <a:solidFill>
                  <a:schemeClr val="dk1"/>
                </a:solidFill>
                <a:latin typeface="Arial"/>
                <a:ea typeface="Arial"/>
                <a:cs typeface="Arial"/>
                <a:sym typeface="Arial"/>
              </a:rPr>
              <a:t>Verify</a:t>
            </a:r>
            <a:r>
              <a:rPr b="0" baseline="0" i="0" lang="en-US" sz="1800" u="none" cap="none" strike="noStrike">
                <a:solidFill>
                  <a:schemeClr val="dk1"/>
                </a:solidFill>
                <a:latin typeface="Arial"/>
                <a:ea typeface="Arial"/>
                <a:cs typeface="Arial"/>
                <a:sym typeface="Arial"/>
              </a:rPr>
              <a:t> and </a:t>
            </a:r>
            <a:r>
              <a:rPr b="1" baseline="0" i="0" lang="en-US" sz="1800" u="none" cap="none" strike="noStrike">
                <a:solidFill>
                  <a:schemeClr val="dk1"/>
                </a:solidFill>
                <a:latin typeface="Arial"/>
                <a:ea typeface="Arial"/>
                <a:cs typeface="Arial"/>
                <a:sym typeface="Arial"/>
              </a:rPr>
              <a:t>Submit</a:t>
            </a:r>
          </a:p>
          <a:p>
            <a:pPr indent="-257175" lvl="1" marL="342900" marR="0" rtl="0" algn="l">
              <a:spcBef>
                <a:spcPts val="6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055" name="Shape 305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56" name="Shape 305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57" name="Shape 30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58" name="Shape 3058"/>
          <p:cNvPicPr preferRelativeResize="0"/>
          <p:nvPr/>
        </p:nvPicPr>
        <p:blipFill rotWithShape="1">
          <a:blip r:embed="rId3">
            <a:alphaModFix/>
          </a:blip>
          <a:srcRect b="0" l="0" r="0" t="0"/>
          <a:stretch/>
        </p:blipFill>
        <p:spPr>
          <a:xfrm>
            <a:off x="1002680" y="3479655"/>
            <a:ext cx="6799407" cy="2611993"/>
          </a:xfrm>
          <a:prstGeom prst="rect">
            <a:avLst/>
          </a:prstGeom>
          <a:noFill/>
          <a:ln>
            <a:noFill/>
          </a:ln>
        </p:spPr>
      </p:pic>
    </p:spTree>
  </p:cSld>
  <p:clrMapOvr>
    <a:masterClrMapping/>
  </p:clrMapOvr>
  <p:transition spd="slow">
    <p:cut/>
  </p:transition>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3" name="Shape 3063"/>
        <p:cNvGrpSpPr/>
        <p:nvPr/>
      </p:nvGrpSpPr>
      <p:grpSpPr>
        <a:xfrm>
          <a:off x="0" y="0"/>
          <a:ext cx="0" cy="0"/>
          <a:chOff x="0" y="0"/>
          <a:chExt cx="0" cy="0"/>
        </a:xfrm>
      </p:grpSpPr>
      <p:sp>
        <p:nvSpPr>
          <p:cNvPr id="3064" name="Shape 3064"/>
          <p:cNvSpPr/>
          <p:nvPr/>
        </p:nvSpPr>
        <p:spPr>
          <a:xfrm>
            <a:off x="349287" y="1162050"/>
            <a:ext cx="8573980" cy="513437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External Collections (AREOCOLL) batch job</a:t>
            </a:r>
            <a:r>
              <a:rPr b="0" baseline="0" i="0" lang="en-US" sz="1800" u="none" cap="none" strike="noStrike">
                <a:solidFill>
                  <a:schemeClr val="dk1"/>
                </a:solidFill>
                <a:latin typeface="Arial"/>
                <a:ea typeface="Arial"/>
                <a:cs typeface="Arial"/>
                <a:sym typeface="Arial"/>
              </a:rPr>
              <a:t> –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Reads </a:t>
            </a:r>
            <a:r>
              <a:rPr b="0" baseline="0" i="1" lang="en-US" sz="1600" u="none" cap="none" strike="noStrike">
                <a:solidFill>
                  <a:schemeClr val="dk1"/>
                </a:solidFill>
                <a:latin typeface="Arial"/>
                <a:ea typeface="Arial"/>
                <a:cs typeface="Arial"/>
                <a:sym typeface="Arial"/>
              </a:rPr>
              <a:t>weekly Treasury Collection file</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Contains collection information for previously referred Debt Accounts, </a:t>
            </a:r>
            <a:r>
              <a:rPr b="0" baseline="0" i="1" lang="en-US" sz="1600" u="none" cap="none" strike="noStrike">
                <a:solidFill>
                  <a:schemeClr val="dk1"/>
                </a:solidFill>
                <a:latin typeface="Arial"/>
                <a:ea typeface="Arial"/>
                <a:cs typeface="Arial"/>
                <a:sym typeface="Arial"/>
              </a:rPr>
              <a:t>identified by Agency Debt ID</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Writes collection records to the Pegasys External Collections Reconciliation Query</a:t>
            </a:r>
          </a:p>
          <a:p>
            <a:pPr indent="-241300" lvl="2" marL="914400"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Queries &gt; Accounts Receivable &gt; External Collections Reconciliation Query</a:t>
            </a:r>
          </a:p>
          <a:p>
            <a:pPr indent="-165100" lvl="2" marL="91440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12725" lvl="5" marL="136842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0" lvl="2" marL="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9525" lvl="2" marL="68262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065" name="Shape 306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rgbClr val="FFFFFF"/>
                </a:solidFill>
                <a:latin typeface="Arial"/>
                <a:ea typeface="Arial"/>
                <a:cs typeface="Arial"/>
                <a:sym typeface="Arial"/>
              </a:rPr>
              <a:t>Delinquency Management – Treasury Collection</a:t>
            </a:r>
          </a:p>
        </p:txBody>
      </p:sp>
      <p:sp>
        <p:nvSpPr>
          <p:cNvPr id="3066" name="Shape 30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67" name="Shape 3067"/>
          <p:cNvPicPr preferRelativeResize="0"/>
          <p:nvPr/>
        </p:nvPicPr>
        <p:blipFill rotWithShape="1">
          <a:blip r:embed="rId3">
            <a:alphaModFix/>
          </a:blip>
          <a:srcRect b="0" l="0" r="0" t="0"/>
          <a:stretch/>
        </p:blipFill>
        <p:spPr>
          <a:xfrm>
            <a:off x="2105247" y="3365101"/>
            <a:ext cx="5209952" cy="3407838"/>
          </a:xfrm>
          <a:prstGeom prst="rect">
            <a:avLst/>
          </a:prstGeom>
          <a:noFill/>
          <a:ln>
            <a:noFill/>
          </a:ln>
        </p:spPr>
      </p:pic>
    </p:spTree>
  </p:cSld>
  <p:clrMapOvr>
    <a:masterClrMapping/>
  </p:clrMapOvr>
  <p:transition spd="slow">
    <p:cut/>
  </p:transition>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1" name="Shape 3071"/>
        <p:cNvGrpSpPr/>
        <p:nvPr/>
      </p:nvGrpSpPr>
      <p:grpSpPr>
        <a:xfrm>
          <a:off x="0" y="0"/>
          <a:ext cx="0" cy="0"/>
          <a:chOff x="0" y="0"/>
          <a:chExt cx="0" cy="0"/>
        </a:xfrm>
      </p:grpSpPr>
      <p:sp>
        <p:nvSpPr>
          <p:cNvPr id="3072" name="Shape 3072"/>
          <p:cNvSpPr/>
          <p:nvPr/>
        </p:nvSpPr>
        <p:spPr>
          <a:xfrm>
            <a:off x="349288" y="1471458"/>
            <a:ext cx="4210836" cy="525248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External Collections Reconciliation Query</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Treasury sends </a:t>
            </a:r>
            <a:r>
              <a:rPr b="1" baseline="0" i="0" lang="en-US" sz="1600" u="sng" cap="none" strike="noStrike">
                <a:solidFill>
                  <a:schemeClr val="dk1"/>
                </a:solidFill>
                <a:latin typeface="Arial"/>
                <a:ea typeface="Arial"/>
                <a:cs typeface="Arial"/>
                <a:sym typeface="Arial"/>
              </a:rPr>
              <a:t>IPAC Reference Number</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via weekly collections file, read by AREOCOLL batch process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AREOCOLL uses the IPAC Reference Number in the Treasury IPAC file to locate matching IPAC transactions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Users may search for external collections records using either the DA’s </a:t>
            </a:r>
            <a:r>
              <a:rPr b="1" baseline="0" i="0" lang="en-US" sz="1600" u="sng" cap="none" strike="noStrike">
                <a:solidFill>
                  <a:schemeClr val="dk1"/>
                </a:solidFill>
                <a:latin typeface="Arial"/>
                <a:ea typeface="Arial"/>
                <a:cs typeface="Arial"/>
                <a:sym typeface="Arial"/>
              </a:rPr>
              <a:t>Debt Account Number</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or the </a:t>
            </a:r>
            <a:r>
              <a:rPr b="1" baseline="0" i="0" lang="en-US" sz="1600" u="sng" cap="none" strike="noStrike">
                <a:solidFill>
                  <a:schemeClr val="dk1"/>
                </a:solidFill>
                <a:latin typeface="Arial"/>
                <a:ea typeface="Arial"/>
                <a:cs typeface="Arial"/>
                <a:sym typeface="Arial"/>
              </a:rPr>
              <a:t>IPAC Reference Number</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Click the </a:t>
            </a:r>
            <a:r>
              <a:rPr b="1" baseline="0" i="0" lang="en-US" sz="1600" u="sng" cap="none" strike="noStrike">
                <a:solidFill>
                  <a:schemeClr val="dk1"/>
                </a:solidFill>
                <a:latin typeface="Arial"/>
                <a:ea typeface="Arial"/>
                <a:cs typeface="Arial"/>
                <a:sym typeface="Arial"/>
              </a:rPr>
              <a:t>Documents</a:t>
            </a:r>
            <a:r>
              <a:rPr b="0" baseline="0" i="0" lang="en-US" sz="1600" u="none" cap="none" strike="noStrike">
                <a:solidFill>
                  <a:schemeClr val="dk1"/>
                </a:solidFill>
                <a:latin typeface="Arial"/>
                <a:ea typeface="Arial"/>
                <a:cs typeface="Arial"/>
                <a:sym typeface="Arial"/>
              </a:rPr>
              <a:t> button to open the </a:t>
            </a:r>
            <a:r>
              <a:rPr b="1" baseline="0" i="0" lang="en-US" sz="1600" u="none" cap="none" strike="noStrike">
                <a:solidFill>
                  <a:schemeClr val="dk1"/>
                </a:solidFill>
                <a:latin typeface="Arial"/>
                <a:ea typeface="Arial"/>
                <a:cs typeface="Arial"/>
                <a:sym typeface="Arial"/>
              </a:rPr>
              <a:t>External Collection Reconciliation Summary </a:t>
            </a:r>
            <a:r>
              <a:rPr b="0" baseline="0" i="0" lang="en-US" sz="1600" u="none" cap="none" strike="noStrike">
                <a:solidFill>
                  <a:schemeClr val="dk1"/>
                </a:solidFill>
                <a:latin typeface="Arial"/>
                <a:ea typeface="Arial"/>
                <a:cs typeface="Arial"/>
                <a:sym typeface="Arial"/>
              </a:rPr>
              <a:t>page</a:t>
            </a:r>
          </a:p>
          <a:p>
            <a:pPr indent="0" lvl="2" marL="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9525" lvl="2" marL="68262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073" name="Shape 30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rgbClr val="FFFFFF"/>
                </a:solidFill>
                <a:latin typeface="Arial"/>
                <a:ea typeface="Arial"/>
                <a:cs typeface="Arial"/>
                <a:sym typeface="Arial"/>
              </a:rPr>
              <a:t>Delinquency Management – Treasury Collection</a:t>
            </a:r>
          </a:p>
        </p:txBody>
      </p:sp>
      <p:sp>
        <p:nvSpPr>
          <p:cNvPr id="3074" name="Shape 307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75" name="Shape 3075"/>
          <p:cNvPicPr preferRelativeResize="0"/>
          <p:nvPr/>
        </p:nvPicPr>
        <p:blipFill rotWithShape="1">
          <a:blip r:embed="rId3">
            <a:alphaModFix/>
          </a:blip>
          <a:srcRect b="0" l="0" r="0" t="0"/>
          <a:stretch/>
        </p:blipFill>
        <p:spPr>
          <a:xfrm>
            <a:off x="4655451" y="1471458"/>
            <a:ext cx="4284627" cy="4430576"/>
          </a:xfrm>
          <a:prstGeom prst="rect">
            <a:avLst/>
          </a:prstGeom>
          <a:noFill/>
          <a:ln>
            <a:noFill/>
          </a:ln>
        </p:spPr>
      </p:pic>
    </p:spTree>
  </p:cSld>
  <p:clrMapOvr>
    <a:masterClrMapping/>
  </p:clrMapOvr>
  <p:transition spd="slow">
    <p:cut/>
  </p:transition>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9" name="Shape 3079"/>
        <p:cNvGrpSpPr/>
        <p:nvPr/>
      </p:nvGrpSpPr>
      <p:grpSpPr>
        <a:xfrm>
          <a:off x="0" y="0"/>
          <a:ext cx="0" cy="0"/>
          <a:chOff x="0" y="0"/>
          <a:chExt cx="0" cy="0"/>
        </a:xfrm>
      </p:grpSpPr>
      <p:sp>
        <p:nvSpPr>
          <p:cNvPr id="3080" name="Shape 3080"/>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81" name="Shape 3081"/>
          <p:cNvSpPr/>
          <p:nvPr/>
        </p:nvSpPr>
        <p:spPr>
          <a:xfrm>
            <a:off x="311380" y="1049433"/>
            <a:ext cx="8832620" cy="201440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External Collections Reconciliation Query (Cont.)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associated IPAC collection is returned in the </a:t>
            </a:r>
            <a:r>
              <a:rPr b="1" baseline="0" i="0" lang="en-US" sz="1600" u="sng" cap="none" strike="noStrike">
                <a:solidFill>
                  <a:schemeClr val="dk1"/>
                </a:solidFill>
                <a:latin typeface="Arial"/>
                <a:ea typeface="Arial"/>
                <a:cs typeface="Arial"/>
                <a:sym typeface="Arial"/>
              </a:rPr>
              <a:t>External Collections Reconciliation Documents Summary</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item collection </a:t>
            </a:r>
            <a:r>
              <a:rPr b="1" baseline="0" i="0" lang="en-US" sz="1600" u="sng" cap="none" strike="noStrike">
                <a:solidFill>
                  <a:schemeClr val="dk1"/>
                </a:solidFill>
                <a:latin typeface="Arial"/>
                <a:ea typeface="Arial"/>
                <a:cs typeface="Arial"/>
                <a:sym typeface="Arial"/>
              </a:rPr>
              <a:t>if</a:t>
            </a:r>
            <a:r>
              <a:rPr b="0" baseline="0" i="0" lang="en-US" sz="16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IPAC CR (IR6/IR7) has been </a:t>
            </a:r>
            <a:r>
              <a:rPr b="1" baseline="0" i="0" lang="en-US" sz="1600" u="sng" cap="none" strike="noStrike">
                <a:solidFill>
                  <a:schemeClr val="dk1"/>
                </a:solidFill>
                <a:latin typeface="Arial"/>
                <a:ea typeface="Arial"/>
                <a:cs typeface="Arial"/>
                <a:sym typeface="Arial"/>
              </a:rPr>
              <a:t>processed</a:t>
            </a:r>
            <a:r>
              <a:rPr b="0" baseline="0" i="0" lang="en-US" sz="1600" u="none" cap="none" strike="noStrike">
                <a:solidFill>
                  <a:schemeClr val="dk1"/>
                </a:solidFill>
                <a:latin typeface="Arial"/>
                <a:ea typeface="Arial"/>
                <a:cs typeface="Arial"/>
                <a:sym typeface="Arial"/>
              </a:rPr>
              <a:t> with the same </a:t>
            </a:r>
            <a:r>
              <a:rPr b="1" baseline="0" i="0" lang="en-US" sz="1600" u="none" cap="none" strike="noStrike">
                <a:solidFill>
                  <a:schemeClr val="dk1"/>
                </a:solidFill>
                <a:latin typeface="Arial"/>
                <a:ea typeface="Arial"/>
                <a:cs typeface="Arial"/>
                <a:sym typeface="Arial"/>
              </a:rPr>
              <a:t>IPAC Reference Number</a:t>
            </a:r>
          </a:p>
          <a:p>
            <a:pPr indent="-231775" lvl="3" marL="1260475" marR="0" rtl="0" algn="l">
              <a:spcBef>
                <a:spcPts val="1200"/>
              </a:spcBef>
              <a:spcAft>
                <a:spcPts val="0"/>
              </a:spcAft>
              <a:buClr>
                <a:srgbClr val="AF242B"/>
              </a:buClr>
              <a:buSzPct val="75000"/>
              <a:buFont typeface="Noto Sans Symbols"/>
              <a:buChar char="•"/>
            </a:pPr>
            <a:r>
              <a:rPr b="0" baseline="0" i="1" lang="en-US" sz="1400" u="none" cap="none" strike="noStrike">
                <a:solidFill>
                  <a:schemeClr val="dk1"/>
                </a:solidFill>
                <a:latin typeface="Arial"/>
                <a:ea typeface="Arial"/>
                <a:cs typeface="Arial"/>
                <a:sym typeface="Arial"/>
              </a:rPr>
              <a:t>Note: Unapplied Collections, CRs processed with TT = 02 and matching IPAC Reference Number, will also be displayed on this screen even though there is no direct link (reference) between the CR and DA</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a user receives a “No documents returned” message, then GSA may use the corresponding </a:t>
            </a:r>
            <a:r>
              <a:rPr b="1" baseline="0" i="0" lang="en-US" sz="1600" u="sng" cap="none" strike="noStrike">
                <a:solidFill>
                  <a:schemeClr val="dk1"/>
                </a:solidFill>
                <a:latin typeface="Arial"/>
                <a:ea typeface="Arial"/>
                <a:cs typeface="Arial"/>
                <a:sym typeface="Arial"/>
              </a:rPr>
              <a:t>IPAC Reference Number</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to search for the </a:t>
            </a:r>
            <a:r>
              <a:rPr b="1" baseline="0" i="0" lang="en-US" sz="1600" u="sng" cap="none" strike="noStrike">
                <a:solidFill>
                  <a:schemeClr val="dk1"/>
                </a:solidFill>
                <a:latin typeface="Arial"/>
                <a:ea typeface="Arial"/>
                <a:cs typeface="Arial"/>
                <a:sym typeface="Arial"/>
              </a:rPr>
              <a:t>Held</a:t>
            </a:r>
            <a:r>
              <a:rPr b="0" baseline="0" i="0" lang="en-US" sz="1600" u="none" cap="none" strike="noStrike">
                <a:solidFill>
                  <a:schemeClr val="dk1"/>
                </a:solidFill>
                <a:latin typeface="Arial"/>
                <a:ea typeface="Arial"/>
                <a:cs typeface="Arial"/>
                <a:sym typeface="Arial"/>
              </a:rPr>
              <a:t> IR6/IR7 on the </a:t>
            </a:r>
            <a:r>
              <a:rPr b="1" baseline="0" i="0" lang="en-US" sz="1600" u="none" cap="none" strike="noStrike">
                <a:solidFill>
                  <a:schemeClr val="dk1"/>
                </a:solidFill>
                <a:latin typeface="Arial"/>
                <a:ea typeface="Arial"/>
                <a:cs typeface="Arial"/>
                <a:sym typeface="Arial"/>
              </a:rPr>
              <a:t>IPAC Transaction Query</a:t>
            </a:r>
          </a:p>
          <a:p>
            <a:pPr indent="-231775" lvl="3" marL="1260475" marR="0" rtl="0" algn="l">
              <a:spcBef>
                <a:spcPts val="1200"/>
              </a:spcBef>
              <a:spcAft>
                <a:spcPts val="0"/>
              </a:spcAft>
              <a:buClr>
                <a:srgbClr val="AF242B"/>
              </a:buClr>
              <a:buSzPct val="75000"/>
              <a:buFont typeface="Noto Sans Symbols"/>
              <a:buChar char="•"/>
            </a:pPr>
            <a:r>
              <a:rPr b="0" baseline="0" i="1" lang="en-US" sz="1400" u="none" cap="none" strike="noStrike">
                <a:solidFill>
                  <a:schemeClr val="dk1"/>
                </a:solidFill>
                <a:latin typeface="Arial"/>
                <a:ea typeface="Arial"/>
                <a:cs typeface="Arial"/>
                <a:sym typeface="Arial"/>
              </a:rPr>
              <a:t>See slides 225-228 for correction process to reference corresponding Debt Account</a:t>
            </a:r>
          </a:p>
          <a:p>
            <a:pPr indent="-149225" lvl="1" marL="568325" marR="0" rtl="0" algn="l">
              <a:spcBef>
                <a:spcPts val="8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4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6050" lvl="0" marL="231775" marR="0" rtl="0" algn="l">
              <a:spcBef>
                <a:spcPts val="8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082" name="Shape 308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83" name="Shape 308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84" name="Shape 3084"/>
          <p:cNvPicPr preferRelativeResize="0"/>
          <p:nvPr/>
        </p:nvPicPr>
        <p:blipFill rotWithShape="1">
          <a:blip r:embed="rId3">
            <a:alphaModFix/>
          </a:blip>
          <a:srcRect b="0" l="0" r="0" t="0"/>
          <a:stretch/>
        </p:blipFill>
        <p:spPr>
          <a:xfrm>
            <a:off x="628506" y="4845819"/>
            <a:ext cx="8067737" cy="1537168"/>
          </a:xfrm>
          <a:prstGeom prst="rect">
            <a:avLst/>
          </a:prstGeom>
          <a:noFill/>
          <a:ln>
            <a:noFill/>
          </a:ln>
        </p:spPr>
      </p:pic>
    </p:spTree>
  </p:cSld>
  <p:clrMapOvr>
    <a:masterClrMapping/>
  </p:clrMapOvr>
  <p:transition spd="slow">
    <p:cut/>
  </p:transition>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9" name="Shape 3089"/>
        <p:cNvGrpSpPr/>
        <p:nvPr/>
      </p:nvGrpSpPr>
      <p:grpSpPr>
        <a:xfrm>
          <a:off x="0" y="0"/>
          <a:ext cx="0" cy="0"/>
          <a:chOff x="0" y="0"/>
          <a:chExt cx="0" cy="0"/>
        </a:xfrm>
      </p:grpSpPr>
      <p:sp>
        <p:nvSpPr>
          <p:cNvPr id="3090" name="Shape 3090"/>
          <p:cNvSpPr/>
          <p:nvPr/>
        </p:nvSpPr>
        <p:spPr>
          <a:xfrm>
            <a:off x="407076" y="1104404"/>
            <a:ext cx="8736923" cy="505218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Unapplied Collection via External Collections Reconciliation Query:</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Click the Correct button on the External Collections Reconciliation Summary page</a:t>
            </a:r>
          </a:p>
          <a:p>
            <a:pPr indent="-257175" lvl="0"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0"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0"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0"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0"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0" marL="342900" marR="0" rtl="0" algn="l">
              <a:spcBef>
                <a:spcPts val="1200"/>
              </a:spcBef>
              <a:spcAft>
                <a:spcPts val="60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Ensure the Header information is correct, including </a:t>
            </a:r>
            <a:r>
              <a:rPr b="1" baseline="0" i="0" lang="en-US" sz="1800" u="none" cap="none" strike="noStrike">
                <a:solidFill>
                  <a:schemeClr val="dk1"/>
                </a:solidFill>
                <a:latin typeface="Arial"/>
                <a:ea typeface="Arial"/>
                <a:cs typeface="Arial"/>
                <a:sym typeface="Arial"/>
              </a:rPr>
              <a:t>Deposit Number</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Amounts</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Disbursing Office</a:t>
            </a:r>
            <a:r>
              <a:rPr b="0" baseline="0" i="0" lang="en-US" sz="1800" u="none" cap="none" strike="noStrike">
                <a:solidFill>
                  <a:schemeClr val="dk1"/>
                </a:solidFill>
                <a:latin typeface="Arial"/>
                <a:ea typeface="Arial"/>
                <a:cs typeface="Arial"/>
                <a:sym typeface="Arial"/>
              </a:rPr>
              <a:t>, etc.</a:t>
            </a:r>
          </a:p>
        </p:txBody>
      </p:sp>
      <p:sp>
        <p:nvSpPr>
          <p:cNvPr id="3091" name="Shape 309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092" name="Shape 309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93" name="Shape 30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094" name="Shape 3094"/>
          <p:cNvPicPr preferRelativeResize="0"/>
          <p:nvPr/>
        </p:nvPicPr>
        <p:blipFill rotWithShape="1">
          <a:blip r:embed="rId3">
            <a:alphaModFix/>
          </a:blip>
          <a:srcRect b="0" l="0" r="0" t="0"/>
          <a:stretch/>
        </p:blipFill>
        <p:spPr>
          <a:xfrm>
            <a:off x="855807" y="2686334"/>
            <a:ext cx="7839458" cy="1684608"/>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DA Entity</a:t>
            </a:r>
          </a:p>
        </p:txBody>
      </p:sp>
      <p:sp>
        <p:nvSpPr>
          <p:cNvPr id="441" name="Shape 4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2" name="Shape 4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43" name="Shape 443"/>
          <p:cNvSpPr txBox="1"/>
          <p:nvPr/>
        </p:nvSpPr>
        <p:spPr>
          <a:xfrm>
            <a:off x="499729" y="1114586"/>
            <a:ext cx="8410353" cy="369332"/>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Debt Account Document – Entity Relationship</a:t>
            </a:r>
          </a:p>
        </p:txBody>
      </p:sp>
      <p:grpSp>
        <p:nvGrpSpPr>
          <p:cNvPr id="444" name="Shape 444"/>
          <p:cNvGrpSpPr/>
          <p:nvPr/>
        </p:nvGrpSpPr>
        <p:grpSpPr>
          <a:xfrm>
            <a:off x="1233375" y="1483917"/>
            <a:ext cx="6519531" cy="5267756"/>
            <a:chOff x="1233375" y="1483917"/>
            <a:chExt cx="6519531" cy="5267756"/>
          </a:xfrm>
        </p:grpSpPr>
        <p:grpSp>
          <p:nvGrpSpPr>
            <p:cNvPr id="445" name="Shape 445"/>
            <p:cNvGrpSpPr/>
            <p:nvPr/>
          </p:nvGrpSpPr>
          <p:grpSpPr>
            <a:xfrm>
              <a:off x="1656907" y="1750877"/>
              <a:ext cx="6096000" cy="5000796"/>
              <a:chOff x="1656907" y="1750877"/>
              <a:chExt cx="6096000" cy="5000796"/>
            </a:xfrm>
          </p:grpSpPr>
          <p:sp>
            <p:nvSpPr>
              <p:cNvPr id="446" name="Shape 446"/>
              <p:cNvSpPr/>
              <p:nvPr/>
            </p:nvSpPr>
            <p:spPr>
              <a:xfrm rot="-4243250">
                <a:off x="6263252" y="2672949"/>
                <a:ext cx="1396946"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7" name="Shape 447"/>
              <p:cNvSpPr/>
              <p:nvPr/>
            </p:nvSpPr>
            <p:spPr>
              <a:xfrm rot="-5400000">
                <a:off x="4100614" y="2122016"/>
                <a:ext cx="1208587"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8" name="Shape 448"/>
              <p:cNvSpPr/>
              <p:nvPr/>
            </p:nvSpPr>
            <p:spPr>
              <a:xfrm rot="-6600130">
                <a:off x="1752902" y="2691911"/>
                <a:ext cx="1409099" cy="508719"/>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9" name="Shape 449"/>
              <p:cNvSpPr/>
              <p:nvPr/>
            </p:nvSpPr>
            <p:spPr>
              <a:xfrm>
                <a:off x="1656907" y="2687674"/>
                <a:ext cx="6096000" cy="4064000"/>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Debt Account Entity     </a:t>
                </a:r>
                <a:r>
                  <a:rPr b="1" baseline="0" i="0" lang="en-US" sz="1200" u="none" cap="none" strike="noStrike">
                    <a:solidFill>
                      <a:schemeClr val="dk1"/>
                    </a:solidFill>
                    <a:latin typeface="Arial"/>
                    <a:ea typeface="Arial"/>
                    <a:cs typeface="Arial"/>
                    <a:sym typeface="Arial"/>
                  </a:rPr>
                  <a:t>(Debt Account #: 6111579)</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New DA Document</a:t>
                </a:r>
              </a:p>
              <a:p>
                <a:pPr indent="-114300" lvl="3" marL="3429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DAV201506110001</a:t>
                </a:r>
              </a:p>
              <a:p>
                <a:pPr indent="-114300" lvl="3" marL="342900" marR="0" rtl="0" algn="l">
                  <a:lnSpc>
                    <a:spcPct val="75000"/>
                  </a:lnSpc>
                  <a:spcBef>
                    <a:spcPts val="180"/>
                  </a:spcBef>
                  <a:spcAft>
                    <a:spcPts val="0"/>
                  </a:spcAft>
                  <a:buClr>
                    <a:schemeClr val="dk1"/>
                  </a:buClr>
                  <a:buSzPct val="100000"/>
                  <a:buFont typeface="Arial"/>
                  <a:buChar char="•"/>
                </a:pPr>
                <a:r>
                  <a:rPr b="1" baseline="0" i="0" lang="en-US" sz="1800" u="none" cap="none" strike="noStrike">
                    <a:solidFill>
                      <a:schemeClr val="dk1"/>
                    </a:solidFill>
                    <a:latin typeface="Arial"/>
                    <a:ea typeface="Arial"/>
                    <a:cs typeface="Arial"/>
                    <a:sym typeface="Arial"/>
                  </a:rPr>
                  <a:t>Debt Account #: 6111579</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DA Amendment #1</a:t>
                </a:r>
              </a:p>
              <a:p>
                <a:pPr indent="-114300" lvl="3" marL="3429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DAV201506110001</a:t>
                </a:r>
              </a:p>
              <a:p>
                <a:pPr indent="-114300" lvl="3" marL="342900" marR="0" rtl="0" algn="l">
                  <a:lnSpc>
                    <a:spcPct val="75000"/>
                  </a:lnSpc>
                  <a:spcBef>
                    <a:spcPts val="180"/>
                  </a:spcBef>
                  <a:spcAft>
                    <a:spcPts val="0"/>
                  </a:spcAft>
                  <a:buClr>
                    <a:schemeClr val="dk1"/>
                  </a:buClr>
                  <a:buSzPct val="100000"/>
                  <a:buFont typeface="Arial"/>
                  <a:buChar char="•"/>
                </a:pPr>
                <a:r>
                  <a:rPr b="1" baseline="0" i="0" lang="en-US" sz="1800" u="none" cap="none" strike="noStrike">
                    <a:solidFill>
                      <a:schemeClr val="dk1"/>
                    </a:solidFill>
                    <a:latin typeface="Arial"/>
                    <a:ea typeface="Arial"/>
                    <a:cs typeface="Arial"/>
                    <a:sym typeface="Arial"/>
                  </a:rPr>
                  <a:t>Debt Account #: 6111579</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DA Amendment #2</a:t>
                </a:r>
              </a:p>
              <a:p>
                <a:pPr indent="-114300" lvl="3" marL="3429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DAV201506110001</a:t>
                </a:r>
              </a:p>
              <a:p>
                <a:pPr indent="-114300" lvl="3" marL="342900" marR="0" rtl="0" algn="l">
                  <a:lnSpc>
                    <a:spcPct val="75000"/>
                  </a:lnSpc>
                  <a:spcBef>
                    <a:spcPts val="180"/>
                  </a:spcBef>
                  <a:spcAft>
                    <a:spcPts val="0"/>
                  </a:spcAft>
                  <a:buClr>
                    <a:schemeClr val="dk1"/>
                  </a:buClr>
                  <a:buSzPct val="100000"/>
                  <a:buFont typeface="Arial"/>
                  <a:buChar char="•"/>
                </a:pPr>
                <a:r>
                  <a:rPr b="1" baseline="0" i="0" lang="en-US" sz="1800" u="none" cap="none" strike="noStrike">
                    <a:solidFill>
                      <a:schemeClr val="dk1"/>
                    </a:solidFill>
                    <a:latin typeface="Arial"/>
                    <a:ea typeface="Arial"/>
                    <a:cs typeface="Arial"/>
                    <a:sym typeface="Arial"/>
                  </a:rPr>
                  <a:t>Debt Account #: 6111579</a:t>
                </a:r>
              </a:p>
              <a:p>
                <a:pPr indent="0" lvl="2" marL="228600" marR="0" rtl="0" algn="l">
                  <a:lnSpc>
                    <a:spcPct val="75000"/>
                  </a:lnSpc>
                  <a:spcBef>
                    <a:spcPts val="18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0" name="Shape 450"/>
              <p:cNvSpPr/>
              <p:nvPr/>
            </p:nvSpPr>
            <p:spPr>
              <a:xfrm>
                <a:off x="1656907" y="1750877"/>
                <a:ext cx="1524000" cy="696169"/>
              </a:xfrm>
              <a:prstGeom prst="roundRect">
                <a:avLst>
                  <a:gd fmla="val 16667" name="adj"/>
                </a:avLst>
              </a:prstGeom>
              <a:solidFill>
                <a:srgbClr val="00B0F0"/>
              </a:solidFill>
              <a:ln>
                <a:noFill/>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Initial Debt Account Creation</a:t>
                </a:r>
              </a:p>
              <a:p>
                <a:pPr indent="0" lvl="0" marL="0" marR="0" rtl="0" algn="ctr">
                  <a:lnSpc>
                    <a:spcPct val="85000"/>
                  </a:lnSpc>
                  <a:spcBef>
                    <a:spcPts val="240"/>
                  </a:spcBef>
                  <a:spcAft>
                    <a:spcPts val="240"/>
                  </a:spcAft>
                  <a:buSzPct val="25000"/>
                  <a:buNone/>
                </a:pPr>
                <a:r>
                  <a:rPr b="1" baseline="0" i="0" lang="en-US" sz="1200" u="none" cap="none" strike="noStrike">
                    <a:solidFill>
                      <a:schemeClr val="lt1"/>
                    </a:solidFill>
                    <a:latin typeface="Arial"/>
                    <a:ea typeface="Arial"/>
                    <a:cs typeface="Arial"/>
                    <a:sym typeface="Arial"/>
                  </a:rPr>
                  <a:t>(06/11/2015)</a:t>
                </a:r>
              </a:p>
            </p:txBody>
          </p:sp>
          <p:sp>
            <p:nvSpPr>
              <p:cNvPr id="451" name="Shape 451"/>
              <p:cNvSpPr/>
              <p:nvPr/>
            </p:nvSpPr>
            <p:spPr>
              <a:xfrm>
                <a:off x="3333307" y="1916082"/>
                <a:ext cx="457200" cy="365759"/>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452" name="Shape 452"/>
              <p:cNvSpPr/>
              <p:nvPr/>
            </p:nvSpPr>
            <p:spPr>
              <a:xfrm>
                <a:off x="3942907" y="1750877"/>
                <a:ext cx="1524000" cy="696169"/>
              </a:xfrm>
              <a:prstGeom prst="roundRect">
                <a:avLst>
                  <a:gd fmla="val 16667" name="adj"/>
                </a:avLst>
              </a:prstGeom>
              <a:solidFill>
                <a:srgbClr val="00B0F0"/>
              </a:solidFill>
              <a:ln>
                <a:noFill/>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Line Amount Increase of $100</a:t>
                </a:r>
              </a:p>
              <a:p>
                <a:pPr indent="0" lvl="0" marL="0" marR="0" rtl="0" algn="ctr">
                  <a:lnSpc>
                    <a:spcPct val="85000"/>
                  </a:lnSpc>
                  <a:spcBef>
                    <a:spcPts val="240"/>
                  </a:spcBef>
                  <a:spcAft>
                    <a:spcPts val="240"/>
                  </a:spcAft>
                  <a:buSzPct val="25000"/>
                  <a:buNone/>
                </a:pPr>
                <a:r>
                  <a:rPr b="1" baseline="0" i="0" lang="en-US" sz="1200" u="none" cap="none" strike="noStrike">
                    <a:solidFill>
                      <a:schemeClr val="lt1"/>
                    </a:solidFill>
                    <a:latin typeface="Arial"/>
                    <a:ea typeface="Arial"/>
                    <a:cs typeface="Arial"/>
                    <a:sym typeface="Arial"/>
                  </a:rPr>
                  <a:t>(06/17/2015)</a:t>
                </a:r>
              </a:p>
            </p:txBody>
          </p:sp>
          <p:sp>
            <p:nvSpPr>
              <p:cNvPr id="453" name="Shape 453"/>
              <p:cNvSpPr/>
              <p:nvPr/>
            </p:nvSpPr>
            <p:spPr>
              <a:xfrm>
                <a:off x="5619307" y="1916082"/>
                <a:ext cx="457200" cy="365759"/>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454" name="Shape 454"/>
              <p:cNvSpPr/>
              <p:nvPr/>
            </p:nvSpPr>
            <p:spPr>
              <a:xfrm>
                <a:off x="6228907" y="1750877"/>
                <a:ext cx="1524000" cy="696169"/>
              </a:xfrm>
              <a:prstGeom prst="roundRect">
                <a:avLst>
                  <a:gd fmla="val 16667" name="adj"/>
                </a:avLst>
              </a:prstGeom>
              <a:solidFill>
                <a:srgbClr val="00B0F0"/>
              </a:solidFill>
              <a:ln>
                <a:noFill/>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Correction of the Revenue Source Code – (RSC)</a:t>
                </a:r>
              </a:p>
              <a:p>
                <a:pPr indent="0" lvl="0" marL="0" marR="0" rtl="0" algn="ctr">
                  <a:lnSpc>
                    <a:spcPct val="85000"/>
                  </a:lnSpc>
                  <a:spcBef>
                    <a:spcPts val="240"/>
                  </a:spcBef>
                  <a:spcAft>
                    <a:spcPts val="240"/>
                  </a:spcAft>
                  <a:buSzPct val="25000"/>
                  <a:buNone/>
                </a:pPr>
                <a:r>
                  <a:rPr b="1" baseline="0" i="0" lang="en-US" sz="1200" u="none" cap="none" strike="noStrike">
                    <a:solidFill>
                      <a:schemeClr val="lt1"/>
                    </a:solidFill>
                    <a:latin typeface="Arial"/>
                    <a:ea typeface="Arial"/>
                    <a:cs typeface="Arial"/>
                    <a:sym typeface="Arial"/>
                  </a:rPr>
                  <a:t>(07/02/2015)</a:t>
                </a:r>
              </a:p>
            </p:txBody>
          </p:sp>
        </p:grpSp>
        <p:sp>
          <p:nvSpPr>
            <p:cNvPr id="455" name="Shape 455"/>
            <p:cNvSpPr/>
            <p:nvPr/>
          </p:nvSpPr>
          <p:spPr>
            <a:xfrm>
              <a:off x="1233375"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1</a:t>
              </a:r>
            </a:p>
          </p:txBody>
        </p:sp>
        <p:sp>
          <p:nvSpPr>
            <p:cNvPr id="456" name="Shape 456"/>
            <p:cNvSpPr/>
            <p:nvPr/>
          </p:nvSpPr>
          <p:spPr>
            <a:xfrm>
              <a:off x="3491021"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2</a:t>
              </a:r>
            </a:p>
          </p:txBody>
        </p:sp>
        <p:sp>
          <p:nvSpPr>
            <p:cNvPr id="457" name="Shape 457"/>
            <p:cNvSpPr/>
            <p:nvPr/>
          </p:nvSpPr>
          <p:spPr>
            <a:xfrm>
              <a:off x="5716771"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3</a:t>
              </a:r>
            </a:p>
          </p:txBody>
        </p:sp>
      </p:grpSp>
    </p:spTree>
  </p:cSld>
  <p:clrMapOvr>
    <a:masterClrMapping/>
  </p:clrMapOvr>
  <p:transition spd="slow">
    <p:cut/>
  </p:transition>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9" name="Shape 3099"/>
        <p:cNvGrpSpPr/>
        <p:nvPr/>
      </p:nvGrpSpPr>
      <p:grpSpPr>
        <a:xfrm>
          <a:off x="0" y="0"/>
          <a:ext cx="0" cy="0"/>
          <a:chOff x="0" y="0"/>
          <a:chExt cx="0" cy="0"/>
        </a:xfrm>
      </p:grpSpPr>
      <p:sp>
        <p:nvSpPr>
          <p:cNvPr id="3100" name="Shape 3100"/>
          <p:cNvSpPr/>
          <p:nvPr/>
        </p:nvSpPr>
        <p:spPr>
          <a:xfrm>
            <a:off x="407076" y="1052926"/>
            <a:ext cx="3348132"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Unapplied Collection via External Collections Reconciliation Query (Cont.):</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Navigate to the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and enter the following:</a:t>
            </a:r>
          </a:p>
          <a:p>
            <a:pPr indent="-225425" lvl="1" marL="568325" marR="0" rtl="0" algn="l">
              <a:spcBef>
                <a:spcPts val="9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Update from 02 to C01</a:t>
            </a:r>
          </a:p>
          <a:p>
            <a:pPr indent="-225425" lvl="1" marL="56832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Populate with the Debtor from the referenced DA</a:t>
            </a:r>
          </a:p>
          <a:p>
            <a:pPr indent="-225425" lvl="1" marL="56832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Accounting Dimensions</a:t>
            </a:r>
            <a:r>
              <a:rPr b="0" baseline="0" i="0" lang="en-US" sz="1600" u="none" cap="none" strike="noStrike">
                <a:solidFill>
                  <a:schemeClr val="dk1"/>
                </a:solidFill>
                <a:latin typeface="Arial"/>
                <a:ea typeface="Arial"/>
                <a:cs typeface="Arial"/>
                <a:sym typeface="Arial"/>
              </a:rPr>
              <a:t> from the referenced DA</a:t>
            </a:r>
          </a:p>
          <a:p>
            <a:pPr indent="-257175" lvl="1" marL="342900" marR="0" rtl="0" algn="l">
              <a:spcBef>
                <a:spcPts val="9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101" name="Shape 310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102" name="Shape 310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03" name="Shape 310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104" name="Shape 3104"/>
          <p:cNvPicPr preferRelativeResize="0"/>
          <p:nvPr/>
        </p:nvPicPr>
        <p:blipFill rotWithShape="1">
          <a:blip r:embed="rId3">
            <a:alphaModFix/>
          </a:blip>
          <a:srcRect b="0" l="0" r="0" t="0"/>
          <a:stretch/>
        </p:blipFill>
        <p:spPr>
          <a:xfrm>
            <a:off x="3755207" y="1178078"/>
            <a:ext cx="5307322" cy="3385366"/>
          </a:xfrm>
          <a:prstGeom prst="rect">
            <a:avLst/>
          </a:prstGeom>
          <a:noFill/>
          <a:ln>
            <a:noFill/>
          </a:ln>
        </p:spPr>
      </p:pic>
      <p:pic>
        <p:nvPicPr>
          <p:cNvPr id="3105" name="Shape 3105"/>
          <p:cNvPicPr preferRelativeResize="0"/>
          <p:nvPr/>
        </p:nvPicPr>
        <p:blipFill rotWithShape="1">
          <a:blip r:embed="rId4">
            <a:alphaModFix/>
          </a:blip>
          <a:srcRect b="0" l="0" r="0" t="0"/>
          <a:stretch/>
        </p:blipFill>
        <p:spPr>
          <a:xfrm>
            <a:off x="3755207" y="4724400"/>
            <a:ext cx="5307322" cy="2009730"/>
          </a:xfrm>
          <a:prstGeom prst="rect">
            <a:avLst/>
          </a:prstGeom>
          <a:noFill/>
          <a:ln>
            <a:noFill/>
          </a:ln>
        </p:spPr>
      </p:pic>
    </p:spTree>
  </p:cSld>
  <p:clrMapOvr>
    <a:masterClrMapping/>
  </p:clrMapOvr>
  <p:transition spd="slow">
    <p:cut/>
  </p:transition>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0" name="Shape 3110"/>
        <p:cNvGrpSpPr/>
        <p:nvPr/>
      </p:nvGrpSpPr>
      <p:grpSpPr>
        <a:xfrm>
          <a:off x="0" y="0"/>
          <a:ext cx="0" cy="0"/>
          <a:chOff x="0" y="0"/>
          <a:chExt cx="0" cy="0"/>
        </a:xfrm>
      </p:grpSpPr>
      <p:sp>
        <p:nvSpPr>
          <p:cNvPr id="3111" name="Shape 3111"/>
          <p:cNvSpPr/>
          <p:nvPr/>
        </p:nvSpPr>
        <p:spPr>
          <a:xfrm>
            <a:off x="407076" y="1052926"/>
            <a:ext cx="8736923" cy="416677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Steps to Correct IPAC External Collection (Reference DA Flow Cont.):</a:t>
            </a:r>
            <a:r>
              <a:rPr b="0" baseline="0" i="0" lang="en-US" sz="1800" u="none" cap="none" strike="noStrike">
                <a:solidFill>
                  <a:schemeClr val="dk1"/>
                </a:solidFill>
                <a:latin typeface="Arial"/>
                <a:ea typeface="Arial"/>
                <a:cs typeface="Arial"/>
                <a:sym typeface="Arial"/>
              </a:rPr>
              <a:t> </a:t>
            </a:r>
          </a:p>
          <a:p>
            <a:pPr indent="-342900" lvl="0" marL="342900" marR="0" rtl="0" algn="l">
              <a:spcBef>
                <a:spcPts val="120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On the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tab, populate the </a:t>
            </a:r>
            <a:r>
              <a:rPr b="1" baseline="0" i="0" lang="en-US" sz="1800" u="none" cap="none" strike="noStrike">
                <a:solidFill>
                  <a:schemeClr val="dk1"/>
                </a:solidFill>
                <a:latin typeface="Arial"/>
                <a:ea typeface="Arial"/>
                <a:cs typeface="Arial"/>
                <a:sym typeface="Arial"/>
              </a:rPr>
              <a:t>Debt Account Number </a:t>
            </a:r>
            <a:r>
              <a:rPr b="0" baseline="0" i="0" lang="en-US" sz="1800" u="none" cap="none" strike="noStrike">
                <a:solidFill>
                  <a:schemeClr val="dk1"/>
                </a:solidFill>
                <a:latin typeface="Arial"/>
                <a:ea typeface="Arial"/>
                <a:cs typeface="Arial"/>
                <a:sym typeface="Arial"/>
              </a:rPr>
              <a:t>and </a:t>
            </a:r>
            <a:r>
              <a:rPr b="1" baseline="0" i="0" lang="en-US" sz="1800" u="none" cap="none" strike="noStrike">
                <a:solidFill>
                  <a:schemeClr val="dk1"/>
                </a:solidFill>
                <a:latin typeface="Arial"/>
                <a:ea typeface="Arial"/>
                <a:cs typeface="Arial"/>
                <a:sym typeface="Arial"/>
              </a:rPr>
              <a:t>Debt Account Line Number</a:t>
            </a:r>
          </a:p>
          <a:p>
            <a:pPr indent="0" lvl="0" marL="0" marR="0" rtl="0" algn="l">
              <a:spcBef>
                <a:spcPts val="120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1" marL="342900" marR="0" rtl="0" algn="l">
              <a:spcBef>
                <a:spcPts val="120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If applicable for the referred debt, ensure the IP&amp;A lines have been generated and populated with the correct TT, amounts, and accounting dimensions</a:t>
            </a:r>
          </a:p>
          <a:p>
            <a:pPr indent="-346075" lvl="2" marL="6889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Note: The sum of the New Principal Amount + IP&amp;A Charge Lines = Original Principal Amount</a:t>
            </a: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57175" lvl="1" marL="342900"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342900" lvl="1" marL="342900" marR="0" rtl="0" algn="l">
              <a:spcBef>
                <a:spcPts val="1200"/>
              </a:spcBef>
              <a:spcAft>
                <a:spcPts val="0"/>
              </a:spcAft>
              <a:buClr>
                <a:srgbClr val="AF242B"/>
              </a:buClr>
              <a:buSzPct val="75000"/>
              <a:buFont typeface="Arial"/>
              <a:buAutoNum type="arabicPeriod" startAt="5"/>
            </a:pPr>
            <a:r>
              <a:rPr b="0" baseline="0" i="0" lang="en-US" sz="1800" u="none" cap="none" strike="noStrike">
                <a:solidFill>
                  <a:schemeClr val="dk1"/>
                </a:solidFill>
                <a:latin typeface="Arial"/>
                <a:ea typeface="Arial"/>
                <a:cs typeface="Arial"/>
                <a:sym typeface="Arial"/>
              </a:rPr>
              <a:t>Click </a:t>
            </a:r>
            <a:r>
              <a:rPr b="1" baseline="0" i="0" lang="en-US" sz="1800" u="none" cap="none" strike="noStrike">
                <a:solidFill>
                  <a:schemeClr val="dk1"/>
                </a:solidFill>
                <a:latin typeface="Arial"/>
                <a:ea typeface="Arial"/>
                <a:cs typeface="Arial"/>
                <a:sym typeface="Arial"/>
              </a:rPr>
              <a:t>Verify</a:t>
            </a:r>
            <a:r>
              <a:rPr b="0" baseline="0" i="0" lang="en-US" sz="1800" u="none" cap="none" strike="noStrike">
                <a:solidFill>
                  <a:schemeClr val="dk1"/>
                </a:solidFill>
                <a:latin typeface="Arial"/>
                <a:ea typeface="Arial"/>
                <a:cs typeface="Arial"/>
                <a:sym typeface="Arial"/>
              </a:rPr>
              <a:t> and </a:t>
            </a:r>
            <a:r>
              <a:rPr b="1" baseline="0" i="0" lang="en-US" sz="1800" u="none" cap="none" strike="noStrike">
                <a:solidFill>
                  <a:schemeClr val="dk1"/>
                </a:solidFill>
                <a:latin typeface="Arial"/>
                <a:ea typeface="Arial"/>
                <a:cs typeface="Arial"/>
                <a:sym typeface="Arial"/>
              </a:rPr>
              <a:t>Submit</a:t>
            </a:r>
          </a:p>
          <a:p>
            <a:pPr indent="-257175" lvl="0" marL="342900"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12" name="Shape 311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113" name="Shape 311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14" name="Shape 31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115" name="Shape 3115"/>
          <p:cNvPicPr preferRelativeResize="0"/>
          <p:nvPr/>
        </p:nvPicPr>
        <p:blipFill rotWithShape="1">
          <a:blip r:embed="rId3">
            <a:alphaModFix/>
          </a:blip>
          <a:srcRect b="0" l="0" r="0" t="0"/>
          <a:stretch/>
        </p:blipFill>
        <p:spPr>
          <a:xfrm>
            <a:off x="1301105" y="4129610"/>
            <a:ext cx="6541799" cy="2073745"/>
          </a:xfrm>
          <a:prstGeom prst="rect">
            <a:avLst/>
          </a:prstGeom>
          <a:noFill/>
          <a:ln>
            <a:noFill/>
          </a:ln>
        </p:spPr>
      </p:pic>
      <p:pic>
        <p:nvPicPr>
          <p:cNvPr id="3116" name="Shape 3116"/>
          <p:cNvPicPr preferRelativeResize="0"/>
          <p:nvPr/>
        </p:nvPicPr>
        <p:blipFill rotWithShape="1">
          <a:blip r:embed="rId4">
            <a:alphaModFix/>
          </a:blip>
          <a:srcRect b="0" l="0" r="0" t="0"/>
          <a:stretch/>
        </p:blipFill>
        <p:spPr>
          <a:xfrm>
            <a:off x="1332429" y="2144714"/>
            <a:ext cx="6479149" cy="904282"/>
          </a:xfrm>
          <a:prstGeom prst="rect">
            <a:avLst/>
          </a:prstGeom>
          <a:noFill/>
          <a:ln>
            <a:noFill/>
          </a:ln>
        </p:spPr>
      </p:pic>
    </p:spTree>
  </p:cSld>
  <p:clrMapOvr>
    <a:masterClrMapping/>
  </p:clrMapOvr>
  <p:transition spd="slow">
    <p:cut/>
  </p:transition>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1" name="Shape 3121"/>
        <p:cNvGrpSpPr/>
        <p:nvPr/>
      </p:nvGrpSpPr>
      <p:grpSpPr>
        <a:xfrm>
          <a:off x="0" y="0"/>
          <a:ext cx="0" cy="0"/>
          <a:chOff x="0" y="0"/>
          <a:chExt cx="0" cy="0"/>
        </a:xfrm>
      </p:grpSpPr>
      <p:sp>
        <p:nvSpPr>
          <p:cNvPr id="3122" name="Shape 3122"/>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23" name="Shape 3123"/>
          <p:cNvSpPr/>
          <p:nvPr/>
        </p:nvSpPr>
        <p:spPr>
          <a:xfrm>
            <a:off x="311380" y="1049433"/>
            <a:ext cx="4118116" cy="48534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External Collections Reconciliation Query – After External Collection Processing</a:t>
            </a:r>
          </a:p>
          <a:p>
            <a:pPr indent="-225425" lvl="1" marL="568325"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Open the External Collections Reconciliation Detail page, searching by Debt Account, IPAC Reference Number, etc.</a:t>
            </a:r>
          </a:p>
          <a:p>
            <a:pPr indent="-225425" lvl="1" marL="568325" marR="0" rtl="0" algn="l">
              <a:spcBef>
                <a:spcPts val="4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IPAC Net Transfer Amount </a:t>
            </a:r>
            <a:r>
              <a:rPr b="0" baseline="0" i="0" lang="en-US" sz="1600" u="none" cap="none" strike="noStrike">
                <a:solidFill>
                  <a:schemeClr val="dk1"/>
                </a:solidFill>
                <a:latin typeface="Arial"/>
                <a:ea typeface="Arial"/>
                <a:cs typeface="Arial"/>
                <a:sym typeface="Arial"/>
              </a:rPr>
              <a:t>= Original amount received via AREOCOLL batch job</a:t>
            </a:r>
          </a:p>
          <a:p>
            <a:pPr indent="-225425" lvl="1" marL="568325" marR="0" rtl="0" algn="l">
              <a:spcBef>
                <a:spcPts val="4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the following amounts are reduced by the corresponding amount of the CR referenced on the External Collection Reconciliation Summary page:</a:t>
            </a:r>
          </a:p>
          <a:p>
            <a:pPr indent="-241300" lvl="2" marL="914400"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Principal Amount</a:t>
            </a:r>
          </a:p>
          <a:p>
            <a:pPr indent="-241300" lvl="2" marL="914400"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Interest Amount</a:t>
            </a:r>
          </a:p>
          <a:p>
            <a:pPr indent="-241300" lvl="2" marL="914400"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Penalty Amount</a:t>
            </a:r>
          </a:p>
          <a:p>
            <a:pPr indent="-241300" lvl="2" marL="914400"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Admin Charges Amount</a:t>
            </a:r>
          </a:p>
          <a:p>
            <a:pPr indent="-241300" lvl="2" marL="914400"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Total Charges Amount</a:t>
            </a:r>
          </a:p>
          <a:p>
            <a:pPr indent="-146050" lvl="0" marL="231775" marR="0" rtl="0" algn="l">
              <a:spcBef>
                <a:spcPts val="8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124" name="Shape 312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rgbClr val="FFFFFF"/>
                </a:solidFill>
                <a:latin typeface="Arial"/>
                <a:ea typeface="Arial"/>
                <a:cs typeface="Arial"/>
                <a:sym typeface="Arial"/>
              </a:rPr>
              <a:t>Delinquency Management – Treasury Collection</a:t>
            </a:r>
          </a:p>
        </p:txBody>
      </p:sp>
      <p:sp>
        <p:nvSpPr>
          <p:cNvPr id="3125" name="Shape 312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126" name="Shape 3126"/>
          <p:cNvPicPr preferRelativeResize="0"/>
          <p:nvPr/>
        </p:nvPicPr>
        <p:blipFill rotWithShape="1">
          <a:blip r:embed="rId3">
            <a:alphaModFix/>
          </a:blip>
          <a:srcRect b="0" l="0" r="0" t="0"/>
          <a:stretch/>
        </p:blipFill>
        <p:spPr>
          <a:xfrm>
            <a:off x="4629767" y="1979839"/>
            <a:ext cx="4276725" cy="4029074"/>
          </a:xfrm>
          <a:prstGeom prst="rect">
            <a:avLst/>
          </a:prstGeom>
          <a:noFill/>
          <a:ln>
            <a:noFill/>
          </a:ln>
        </p:spPr>
      </p:pic>
    </p:spTree>
  </p:cSld>
  <p:clrMapOvr>
    <a:masterClrMapping/>
  </p:clrMapOvr>
  <p:transition spd="slow">
    <p:cut/>
  </p:transition>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1" name="Shape 3131"/>
        <p:cNvGrpSpPr/>
        <p:nvPr/>
      </p:nvGrpSpPr>
      <p:grpSpPr>
        <a:xfrm>
          <a:off x="0" y="0"/>
          <a:ext cx="0" cy="0"/>
          <a:chOff x="0" y="0"/>
          <a:chExt cx="0" cy="0"/>
        </a:xfrm>
      </p:grpSpPr>
      <p:sp>
        <p:nvSpPr>
          <p:cNvPr id="3132" name="Shape 313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00" u="none" cap="none" strike="noStrike">
                <a:solidFill>
                  <a:srgbClr val="FFFFFF"/>
                </a:solidFill>
                <a:latin typeface="Arial"/>
                <a:ea typeface="Arial"/>
                <a:cs typeface="Arial"/>
                <a:sym typeface="Arial"/>
              </a:rPr>
              <a:t>Delinquency Management:</a:t>
            </a:r>
            <a:br>
              <a:rPr b="1" baseline="0" i="0" lang="en-US" sz="2500" u="none" cap="none" strike="noStrike">
                <a:solidFill>
                  <a:srgbClr val="FFFFFF"/>
                </a:solidFill>
                <a:latin typeface="Arial"/>
                <a:ea typeface="Arial"/>
                <a:cs typeface="Arial"/>
                <a:sym typeface="Arial"/>
              </a:rPr>
            </a:br>
            <a:r>
              <a:rPr b="1" baseline="0" i="0" lang="en-US" sz="1800" u="none" cap="none" strike="noStrike">
                <a:solidFill>
                  <a:srgbClr val="FFFFFF"/>
                </a:solidFill>
                <a:latin typeface="Arial"/>
                <a:ea typeface="Arial"/>
                <a:cs typeface="Arial"/>
                <a:sym typeface="Arial"/>
              </a:rPr>
              <a:t>Direct Payment from Debtor after Referral</a:t>
            </a:r>
            <a:r>
              <a:rPr b="1" baseline="0" i="0" lang="en-US" sz="2600" u="none" cap="none" strike="noStrike">
                <a:solidFill>
                  <a:schemeClr val="lt1"/>
                </a:solidFill>
                <a:latin typeface="Arial"/>
                <a:ea typeface="Arial"/>
                <a:cs typeface="Arial"/>
                <a:sym typeface="Arial"/>
              </a:rPr>
              <a:t> </a:t>
            </a:r>
          </a:p>
        </p:txBody>
      </p:sp>
      <p:sp>
        <p:nvSpPr>
          <p:cNvPr id="3133" name="Shape 3133"/>
          <p:cNvSpPr txBox="1"/>
          <p:nvPr>
            <p:ph idx="1" type="body"/>
          </p:nvPr>
        </p:nvSpPr>
        <p:spPr>
          <a:xfrm>
            <a:off x="480775" y="1239649"/>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GSA has 2 options if payment is received </a:t>
            </a:r>
            <a:r>
              <a:rPr b="0" baseline="0" i="1" lang="en-US" sz="2000" u="none" cap="none" strike="noStrike">
                <a:solidFill>
                  <a:schemeClr val="dk1"/>
                </a:solidFill>
                <a:latin typeface="Arial"/>
                <a:ea typeface="Arial"/>
                <a:cs typeface="Arial"/>
                <a:sym typeface="Arial"/>
              </a:rPr>
              <a:t>after</a:t>
            </a:r>
            <a:r>
              <a:rPr b="0" baseline="0" i="0" lang="en-US" sz="2000" u="none" cap="none" strike="noStrike">
                <a:solidFill>
                  <a:schemeClr val="dk1"/>
                </a:solidFill>
                <a:latin typeface="Arial"/>
                <a:ea typeface="Arial"/>
                <a:cs typeface="Arial"/>
                <a:sym typeface="Arial"/>
              </a:rPr>
              <a:t> the debt has already been referred to Treasury</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Option 1: Post Debtor Payment as Unapplied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Notification of direct debtor payment results in Treasury pull payment for Treasury servicing fee</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Option 2: Post Debtor Payment to Fund 0890</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Notification of direct debtor payment results in Treasury push payment for payment amount minus Treasury servicing fee</a:t>
            </a:r>
          </a:p>
        </p:txBody>
      </p:sp>
      <p:sp>
        <p:nvSpPr>
          <p:cNvPr id="3134" name="Shape 31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135" name="Shape 3135"/>
          <p:cNvSpPr txBox="1"/>
          <p:nvPr>
            <p:ph idx="12" type="sldNum"/>
          </p:nvPr>
        </p:nvSpPr>
        <p:spPr>
          <a:xfrm>
            <a:off x="22430" y="6216196"/>
            <a:ext cx="476661"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0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9" name="Shape 3139"/>
        <p:cNvGrpSpPr/>
        <p:nvPr/>
      </p:nvGrpSpPr>
      <p:grpSpPr>
        <a:xfrm>
          <a:off x="0" y="0"/>
          <a:ext cx="0" cy="0"/>
          <a:chOff x="0" y="0"/>
          <a:chExt cx="0" cy="0"/>
        </a:xfrm>
      </p:grpSpPr>
      <p:sp>
        <p:nvSpPr>
          <p:cNvPr id="3140" name="Shape 3140"/>
          <p:cNvSpPr/>
          <p:nvPr/>
        </p:nvSpPr>
        <p:spPr>
          <a:xfrm>
            <a:off x="7772400" y="5969726"/>
            <a:ext cx="1169987" cy="770707"/>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41" name="Shape 3141"/>
          <p:cNvSpPr/>
          <p:nvPr/>
        </p:nvSpPr>
        <p:spPr>
          <a:xfrm>
            <a:off x="486891" y="1194645"/>
            <a:ext cx="8657107" cy="45127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There are 2 options if a debtor payment is received </a:t>
            </a:r>
            <a:r>
              <a:rPr b="0" baseline="0" i="1" lang="en-US" sz="1600" u="none" cap="none" strike="noStrike">
                <a:solidFill>
                  <a:schemeClr val="dk1"/>
                </a:solidFill>
                <a:latin typeface="Arial"/>
                <a:ea typeface="Arial"/>
                <a:cs typeface="Arial"/>
                <a:sym typeface="Arial"/>
              </a:rPr>
              <a:t>after</a:t>
            </a:r>
            <a:r>
              <a:rPr b="0" baseline="0" i="0" lang="en-US" sz="1600" u="none" cap="none" strike="noStrike">
                <a:solidFill>
                  <a:schemeClr val="dk1"/>
                </a:solidFill>
                <a:latin typeface="Arial"/>
                <a:ea typeface="Arial"/>
                <a:cs typeface="Arial"/>
                <a:sym typeface="Arial"/>
              </a:rPr>
              <a:t> referral to Treasury:</a:t>
            </a:r>
          </a:p>
          <a:p>
            <a:pPr indent="-225425" lvl="1" marL="56832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Example: Debt = $100, Debtor Payment = $100, Treasury Fee = $25</a:t>
            </a:r>
          </a:p>
        </p:txBody>
      </p:sp>
      <p:sp>
        <p:nvSpPr>
          <p:cNvPr id="3142" name="Shape 314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520" u="none" cap="none" strike="noStrike">
                <a:solidFill>
                  <a:srgbClr val="FFFFFF"/>
                </a:solidFill>
                <a:latin typeface="Arial"/>
                <a:ea typeface="Arial"/>
                <a:cs typeface="Arial"/>
                <a:sym typeface="Arial"/>
              </a:rPr>
              <a:t>Delinquency Management:</a:t>
            </a:r>
            <a:br>
              <a:rPr b="1" baseline="0" i="0" lang="en-US" sz="2520" u="none" cap="none" strike="noStrike">
                <a:solidFill>
                  <a:srgbClr val="FFFFFF"/>
                </a:solidFill>
                <a:latin typeface="Arial"/>
                <a:ea typeface="Arial"/>
                <a:cs typeface="Arial"/>
                <a:sym typeface="Arial"/>
              </a:rPr>
            </a:br>
            <a:r>
              <a:rPr b="1" baseline="0" i="0" lang="en-US" sz="1800" u="none" cap="none" strike="noStrike">
                <a:solidFill>
                  <a:srgbClr val="FFFFFF"/>
                </a:solidFill>
                <a:latin typeface="Arial"/>
                <a:ea typeface="Arial"/>
                <a:cs typeface="Arial"/>
                <a:sym typeface="Arial"/>
              </a:rPr>
              <a:t>Direct Payment from Debtor after Referral</a:t>
            </a:r>
          </a:p>
        </p:txBody>
      </p:sp>
      <p:sp>
        <p:nvSpPr>
          <p:cNvPr id="3143" name="Shape 314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44" name="Shape 314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45" name="Shape 3145"/>
          <p:cNvSpPr/>
          <p:nvPr/>
        </p:nvSpPr>
        <p:spPr>
          <a:xfrm>
            <a:off x="431466" y="1978444"/>
            <a:ext cx="4281849" cy="4817224"/>
          </a:xfrm>
          <a:prstGeom prst="rect">
            <a:avLst/>
          </a:prstGeom>
          <a:solidFill>
            <a:schemeClr val="lt1"/>
          </a:solidFill>
          <a:ln cap="flat" cmpd="sng" w="25400">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Arial"/>
                <a:ea typeface="Arial"/>
                <a:cs typeface="Arial"/>
                <a:sym typeface="Arial"/>
              </a:rPr>
              <a:t>Option 1: Post Debtor Payment as Unapplied</a:t>
            </a:r>
          </a:p>
          <a:p>
            <a:pPr indent="0" lvl="0" marL="0" marR="0" rtl="0" algn="l">
              <a:spcBef>
                <a:spcPts val="900"/>
              </a:spcBef>
              <a:spcAft>
                <a:spcPts val="0"/>
              </a:spcAft>
              <a:buClr>
                <a:srgbClr val="AF242B"/>
              </a:buClr>
              <a:buSzPct val="25000"/>
              <a:buFont typeface="Noto Sans Symbols"/>
              <a:buNone/>
            </a:pPr>
            <a:r>
              <a:rPr b="1" baseline="0" i="0" lang="en-US" sz="1200" u="none" cap="none" strike="noStrike">
                <a:solidFill>
                  <a:schemeClr val="dk1"/>
                </a:solidFill>
                <a:latin typeface="Arial"/>
                <a:ea typeface="Arial"/>
                <a:cs typeface="Arial"/>
                <a:sym typeface="Arial"/>
              </a:rPr>
              <a:t>High-Level Steps:</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Collection from debtor processed via 1 line CR as unapplied collection, TT 02 </a:t>
            </a:r>
            <a:r>
              <a:rPr b="1" baseline="0" i="0" lang="en-US" sz="1200" u="none" cap="none" strike="noStrike">
                <a:solidFill>
                  <a:schemeClr val="dk1"/>
                </a:solidFill>
                <a:latin typeface="Arial"/>
                <a:ea typeface="Arial"/>
                <a:cs typeface="Arial"/>
                <a:sym typeface="Arial"/>
              </a:rPr>
              <a:t>$100</a:t>
            </a:r>
          </a:p>
          <a:p>
            <a:pPr indent="-231775" lvl="1" marL="574675" marR="0" rtl="0" algn="l">
              <a:spcBef>
                <a:spcPts val="600"/>
              </a:spcBef>
              <a:spcAft>
                <a:spcPts val="0"/>
              </a:spcAft>
              <a:buClr>
                <a:srgbClr val="AF242B"/>
              </a:buClr>
              <a:buSzPct val="75000"/>
              <a:buFont typeface="Arial"/>
              <a:buAutoNum type="alphaLcParenR"/>
            </a:pPr>
            <a:r>
              <a:rPr b="0" baseline="0" i="0" lang="en-US" sz="1200" u="sng" cap="none" strike="noStrike">
                <a:solidFill>
                  <a:schemeClr val="dk1"/>
                </a:solidFill>
                <a:latin typeface="Arial"/>
                <a:ea typeface="Arial"/>
                <a:cs typeface="Arial"/>
                <a:sym typeface="Arial"/>
              </a:rPr>
              <a:t>Not</a:t>
            </a:r>
            <a:r>
              <a:rPr b="0" baseline="0" i="0" lang="en-US" sz="1200" u="none" cap="none" strike="noStrike">
                <a:solidFill>
                  <a:schemeClr val="dk1"/>
                </a:solidFill>
                <a:latin typeface="Arial"/>
                <a:ea typeface="Arial"/>
                <a:cs typeface="Arial"/>
                <a:sym typeface="Arial"/>
              </a:rPr>
              <a:t> via Treasury Fund 0890</a:t>
            </a:r>
          </a:p>
          <a:p>
            <a:pPr indent="-231775" lvl="1" marL="574675" marR="0" rtl="0" algn="l">
              <a:spcBef>
                <a:spcPts val="600"/>
              </a:spcBef>
              <a:spcAft>
                <a:spcPts val="0"/>
              </a:spcAft>
              <a:buClr>
                <a:srgbClr val="AF242B"/>
              </a:buClr>
              <a:buSzPct val="75000"/>
              <a:buFont typeface="Arial"/>
              <a:buAutoNum type="alphaLcParenR"/>
            </a:pPr>
            <a:r>
              <a:rPr b="0" baseline="0" i="0" lang="en-US" sz="1200" u="sng" cap="none" strike="noStrike">
                <a:solidFill>
                  <a:schemeClr val="dk1"/>
                </a:solidFill>
                <a:latin typeface="Arial"/>
                <a:ea typeface="Arial"/>
                <a:cs typeface="Arial"/>
                <a:sym typeface="Arial"/>
              </a:rPr>
              <a:t>Does not</a:t>
            </a:r>
            <a:r>
              <a:rPr b="0" baseline="0" i="0" lang="en-US" sz="1200" u="none" cap="none" strike="noStrike">
                <a:solidFill>
                  <a:schemeClr val="dk1"/>
                </a:solidFill>
                <a:latin typeface="Arial"/>
                <a:ea typeface="Arial"/>
                <a:cs typeface="Arial"/>
                <a:sym typeface="Arial"/>
              </a:rPr>
              <a:t> reference DA entity</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Notify Treasury of debtor collection via email/phone</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Run GSIPACIN, resulting in creation of </a:t>
            </a:r>
            <a:r>
              <a:rPr b="0" baseline="0" i="0" lang="en-US" sz="1200" u="sng" cap="none" strike="noStrike">
                <a:solidFill>
                  <a:schemeClr val="dk1"/>
                </a:solidFill>
                <a:latin typeface="Arial"/>
                <a:ea typeface="Arial"/>
                <a:cs typeface="Arial"/>
                <a:sym typeface="Arial"/>
              </a:rPr>
              <a:t>rejected</a:t>
            </a:r>
            <a:r>
              <a:rPr b="0" baseline="0" i="0" lang="en-US" sz="1200" u="none" cap="none" strike="noStrike">
                <a:solidFill>
                  <a:schemeClr val="dk1"/>
                </a:solidFill>
                <a:latin typeface="Arial"/>
                <a:ea typeface="Arial"/>
                <a:cs typeface="Arial"/>
                <a:sym typeface="Arial"/>
              </a:rPr>
              <a:t> pull payment CB6/7 IP (Treasury pulling their fee) </a:t>
            </a:r>
            <a:r>
              <a:rPr b="1" baseline="0" i="0" lang="en-US" sz="1200" u="none" cap="none" strike="noStrike">
                <a:solidFill>
                  <a:schemeClr val="dk1"/>
                </a:solidFill>
                <a:latin typeface="Arial"/>
                <a:ea typeface="Arial"/>
                <a:cs typeface="Arial"/>
                <a:sym typeface="Arial"/>
              </a:rPr>
              <a:t>$25</a:t>
            </a:r>
          </a:p>
          <a:p>
            <a:pPr indent="-231775" lvl="1" marL="574675" marR="0" rtl="0" algn="l">
              <a:spcBef>
                <a:spcPts val="600"/>
              </a:spcBef>
              <a:spcAft>
                <a:spcPts val="0"/>
              </a:spcAft>
              <a:buClr>
                <a:srgbClr val="AF242B"/>
              </a:buClr>
              <a:buSzPct val="75000"/>
              <a:buFont typeface="Arial"/>
              <a:buAutoNum type="alphaLcParenR"/>
            </a:pPr>
            <a:r>
              <a:rPr b="0" baseline="0" i="0" lang="en-US" sz="1200" u="none" cap="none" strike="noStrike">
                <a:solidFill>
                  <a:schemeClr val="dk1"/>
                </a:solidFill>
                <a:latin typeface="Arial"/>
                <a:ea typeface="Arial"/>
                <a:cs typeface="Arial"/>
                <a:sym typeface="Arial"/>
              </a:rPr>
              <a:t>Correct CR to split out fee amount onto new line </a:t>
            </a:r>
          </a:p>
          <a:p>
            <a:pPr indent="-241300" lvl="2" marL="914400"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Reduce line 1 by Treasury fee pulled amount; update to reference DA entity line 1, TT C01 </a:t>
            </a:r>
            <a:r>
              <a:rPr b="1" baseline="0" i="0" lang="en-US" sz="1200" u="none" cap="none" strike="noStrike">
                <a:solidFill>
                  <a:schemeClr val="dk1"/>
                </a:solidFill>
                <a:latin typeface="Arial"/>
                <a:ea typeface="Arial"/>
                <a:cs typeface="Arial"/>
                <a:sym typeface="Arial"/>
              </a:rPr>
              <a:t>$75</a:t>
            </a:r>
          </a:p>
          <a:p>
            <a:pPr indent="-241300" lvl="2" marL="914400"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Create line 2 for Treasury fee pulled amount; </a:t>
            </a:r>
            <a:r>
              <a:rPr b="0" baseline="0" i="0" lang="en-US" sz="1200" u="sng" cap="none" strike="noStrike">
                <a:solidFill>
                  <a:schemeClr val="dk1"/>
                </a:solidFill>
                <a:latin typeface="Arial"/>
                <a:ea typeface="Arial"/>
                <a:cs typeface="Arial"/>
                <a:sym typeface="Arial"/>
              </a:rPr>
              <a:t>does</a:t>
            </a:r>
            <a:r>
              <a:rPr b="0" baseline="0" i="0" lang="en-US" sz="1200" u="none" cap="none" strike="noStrike">
                <a:solidFill>
                  <a:schemeClr val="dk1"/>
                </a:solidFill>
                <a:latin typeface="Arial"/>
                <a:ea typeface="Arial"/>
                <a:cs typeface="Arial"/>
                <a:sym typeface="Arial"/>
              </a:rPr>
              <a:t> reference DA entity, TT 02 </a:t>
            </a:r>
            <a:r>
              <a:rPr b="1" baseline="0" i="0" lang="en-US" sz="1200" u="none" cap="none" strike="noStrike">
                <a:solidFill>
                  <a:schemeClr val="dk1"/>
                </a:solidFill>
                <a:latin typeface="Arial"/>
                <a:ea typeface="Arial"/>
                <a:cs typeface="Arial"/>
                <a:sym typeface="Arial"/>
              </a:rPr>
              <a:t>$25</a:t>
            </a:r>
            <a:r>
              <a:rPr b="0" baseline="0" i="0" lang="en-US" sz="1200" u="none" cap="none" strike="noStrike">
                <a:solidFill>
                  <a:schemeClr val="dk1"/>
                </a:solidFill>
                <a:latin typeface="Arial"/>
                <a:ea typeface="Arial"/>
                <a:cs typeface="Arial"/>
                <a:sym typeface="Arial"/>
              </a:rPr>
              <a:t> (will over-collect)</a:t>
            </a:r>
          </a:p>
          <a:p>
            <a:pPr indent="-231775" lvl="1" marL="574675" marR="0" rtl="0" algn="l">
              <a:spcBef>
                <a:spcPts val="600"/>
              </a:spcBef>
              <a:spcAft>
                <a:spcPts val="0"/>
              </a:spcAft>
              <a:buClr>
                <a:srgbClr val="AF242B"/>
              </a:buClr>
              <a:buSzPct val="75000"/>
              <a:buFont typeface="Arial"/>
              <a:buAutoNum type="alphaLcParenR"/>
            </a:pPr>
            <a:r>
              <a:rPr b="0" baseline="0" i="0" lang="en-US" sz="1200" u="none" cap="none" strike="noStrike">
                <a:solidFill>
                  <a:schemeClr val="dk1"/>
                </a:solidFill>
                <a:latin typeface="Arial"/>
                <a:ea typeface="Arial"/>
                <a:cs typeface="Arial"/>
                <a:sym typeface="Arial"/>
              </a:rPr>
              <a:t>Correct CB6/7 IP to reference CR line 2 and DA entity, TT 03 </a:t>
            </a:r>
            <a:r>
              <a:rPr b="1" baseline="0" i="0" lang="en-US" sz="1200" u="none" cap="none" strike="noStrike">
                <a:solidFill>
                  <a:schemeClr val="dk1"/>
                </a:solidFill>
                <a:latin typeface="Arial"/>
                <a:ea typeface="Arial"/>
                <a:cs typeface="Arial"/>
                <a:sym typeface="Arial"/>
              </a:rPr>
              <a:t>$25</a:t>
            </a:r>
          </a:p>
          <a:p>
            <a:pPr indent="-231775" lvl="0" marL="231775" marR="0" rtl="0" algn="l">
              <a:spcBef>
                <a:spcPts val="600"/>
              </a:spcBef>
              <a:spcAft>
                <a:spcPts val="30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Run ARTREOEX to send updated collection information to Treasury </a:t>
            </a:r>
            <a:r>
              <a:rPr b="1" baseline="0" i="0" lang="en-US" sz="1200" u="none" cap="none" strike="noStrike">
                <a:solidFill>
                  <a:schemeClr val="dk1"/>
                </a:solidFill>
                <a:latin typeface="Arial"/>
                <a:ea typeface="Arial"/>
                <a:cs typeface="Arial"/>
                <a:sym typeface="Arial"/>
              </a:rPr>
              <a:t>outstanding now $25</a:t>
            </a:r>
          </a:p>
        </p:txBody>
      </p:sp>
      <p:sp>
        <p:nvSpPr>
          <p:cNvPr id="3146" name="Shape 3146"/>
          <p:cNvSpPr/>
          <p:nvPr/>
        </p:nvSpPr>
        <p:spPr>
          <a:xfrm>
            <a:off x="4815182" y="1981210"/>
            <a:ext cx="4281849" cy="4817224"/>
          </a:xfrm>
          <a:prstGeom prst="rect">
            <a:avLst/>
          </a:prstGeom>
          <a:noFill/>
          <a:ln cap="flat" cmpd="sng" w="25400">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Arial"/>
                <a:ea typeface="Arial"/>
                <a:cs typeface="Arial"/>
                <a:sym typeface="Arial"/>
              </a:rPr>
              <a:t>Option 2: Post Debtor Payment to Fund 0890</a:t>
            </a:r>
          </a:p>
          <a:p>
            <a:pPr indent="0" lvl="0" marL="0" marR="0" rtl="0" algn="l">
              <a:spcBef>
                <a:spcPts val="900"/>
              </a:spcBef>
              <a:spcAft>
                <a:spcPts val="0"/>
              </a:spcAft>
              <a:buClr>
                <a:srgbClr val="AF242B"/>
              </a:buClr>
              <a:buSzPct val="25000"/>
              <a:buFont typeface="Noto Sans Symbols"/>
              <a:buNone/>
            </a:pPr>
            <a:r>
              <a:rPr b="1" baseline="0" i="0" lang="en-US" sz="1200" u="none" cap="none" strike="noStrike">
                <a:solidFill>
                  <a:schemeClr val="dk1"/>
                </a:solidFill>
                <a:latin typeface="Arial"/>
                <a:ea typeface="Arial"/>
                <a:cs typeface="Arial"/>
                <a:sym typeface="Arial"/>
              </a:rPr>
              <a:t>High-Level Steps:</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Collection from debtor processed via 1 line CR using Treasury Fund 0890, TT 02; </a:t>
            </a:r>
            <a:r>
              <a:rPr b="0" baseline="0" i="0" lang="en-US" sz="1200" u="sng" cap="none" strike="noStrike">
                <a:solidFill>
                  <a:schemeClr val="dk1"/>
                </a:solidFill>
                <a:latin typeface="Arial"/>
                <a:ea typeface="Arial"/>
                <a:cs typeface="Arial"/>
                <a:sym typeface="Arial"/>
              </a:rPr>
              <a:t>does not</a:t>
            </a:r>
            <a:r>
              <a:rPr b="0" baseline="0" i="0" lang="en-US" sz="1200" u="none" cap="none" strike="noStrike">
                <a:solidFill>
                  <a:schemeClr val="dk1"/>
                </a:solidFill>
                <a:latin typeface="Arial"/>
                <a:ea typeface="Arial"/>
                <a:cs typeface="Arial"/>
                <a:sym typeface="Arial"/>
              </a:rPr>
              <a:t> reference DA entity </a:t>
            </a:r>
            <a:r>
              <a:rPr b="1" baseline="0" i="0" lang="en-US" sz="1200" u="none" cap="none" strike="noStrike">
                <a:solidFill>
                  <a:schemeClr val="dk1"/>
                </a:solidFill>
                <a:latin typeface="Arial"/>
                <a:ea typeface="Arial"/>
                <a:cs typeface="Arial"/>
                <a:sym typeface="Arial"/>
              </a:rPr>
              <a:t>$100</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Notify Treasury of debtor collection via email/phone</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Run GSIPACIN, resulting in creation of Held collection CR (Treasury pushing collected amount – their fee) </a:t>
            </a:r>
            <a:r>
              <a:rPr b="1" baseline="0" i="0" lang="en-US" sz="1200" u="none" cap="none" strike="noStrike">
                <a:solidFill>
                  <a:schemeClr val="dk1"/>
                </a:solidFill>
                <a:latin typeface="Arial"/>
                <a:ea typeface="Arial"/>
                <a:cs typeface="Arial"/>
                <a:sym typeface="Arial"/>
              </a:rPr>
              <a:t>$75</a:t>
            </a:r>
          </a:p>
          <a:p>
            <a:pPr indent="-231775" lvl="0" marL="231775" marR="0" rtl="0" algn="l">
              <a:spcBef>
                <a:spcPts val="600"/>
              </a:spcBef>
              <a:spcAft>
                <a:spcPts val="0"/>
              </a:spcAft>
              <a:buClr>
                <a:srgbClr val="AF242B"/>
              </a:buClr>
              <a:buSzPct val="75000"/>
              <a:buFont typeface="Arial"/>
              <a:buAutoNum type="arabicPeriod"/>
            </a:pPr>
            <a:r>
              <a:rPr b="0" baseline="0" i="0" lang="en-US" sz="1200" u="none" cap="none" strike="noStrike">
                <a:solidFill>
                  <a:schemeClr val="dk1"/>
                </a:solidFill>
                <a:latin typeface="Arial"/>
                <a:ea typeface="Arial"/>
                <a:cs typeface="Arial"/>
                <a:sym typeface="Arial"/>
              </a:rPr>
              <a:t>Run AREOCOLL for weekly Treasury collection file</a:t>
            </a:r>
          </a:p>
          <a:p>
            <a:pPr indent="-3175" lvl="1" marL="346075" marR="0" rtl="0" algn="l">
              <a:spcBef>
                <a:spcPts val="600"/>
              </a:spcBef>
              <a:spcAft>
                <a:spcPts val="0"/>
              </a:spcAft>
              <a:buClr>
                <a:srgbClr val="AF242B"/>
              </a:buClr>
              <a:buSzPct val="25000"/>
              <a:buFont typeface="Noto Sans Symbols"/>
              <a:buNone/>
            </a:pPr>
            <a:r>
              <a:rPr b="0" baseline="0" i="1" lang="en-US" sz="1200" u="none" cap="none" strike="noStrike">
                <a:solidFill>
                  <a:schemeClr val="dk1"/>
                </a:solidFill>
                <a:latin typeface="Arial"/>
                <a:ea typeface="Arial"/>
                <a:cs typeface="Arial"/>
                <a:sym typeface="Arial"/>
              </a:rPr>
              <a:t>Use the External Collections Reconciliation Query to locate/correct Held IPAC CRs generated in Step #3</a:t>
            </a:r>
          </a:p>
          <a:p>
            <a:pPr indent="-3175" lvl="1" marL="346075" marR="0" rtl="0" algn="l">
              <a:spcBef>
                <a:spcPts val="600"/>
              </a:spcBef>
              <a:spcAft>
                <a:spcPts val="300"/>
              </a:spcAft>
              <a:buClr>
                <a:srgbClr val="AF242B"/>
              </a:buClr>
              <a:buSzPct val="25000"/>
              <a:buFont typeface="Noto Sans Symbols"/>
              <a:buNone/>
            </a:pPr>
            <a:r>
              <a:rPr b="0" baseline="0" i="1" lang="en-US" sz="1200" u="none" cap="none" strike="noStrike">
                <a:solidFill>
                  <a:schemeClr val="dk1"/>
                </a:solidFill>
                <a:latin typeface="Arial"/>
                <a:ea typeface="Arial"/>
                <a:cs typeface="Arial"/>
                <a:sym typeface="Arial"/>
              </a:rPr>
              <a:t>Note: ARTREOEX does not need to run again (there is a check in the system that will only send collections on the 5A that did not come from Treasury)</a:t>
            </a:r>
          </a:p>
        </p:txBody>
      </p:sp>
    </p:spTree>
  </p:cSld>
  <p:clrMapOvr>
    <a:masterClrMapping/>
  </p:clrMapOvr>
  <p:transition spd="slow">
    <p:cut/>
  </p:transition>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1" name="Shape 3151"/>
        <p:cNvGrpSpPr/>
        <p:nvPr/>
      </p:nvGrpSpPr>
      <p:grpSpPr>
        <a:xfrm>
          <a:off x="0" y="0"/>
          <a:ext cx="0" cy="0"/>
          <a:chOff x="0" y="0"/>
          <a:chExt cx="0" cy="0"/>
        </a:xfrm>
      </p:grpSpPr>
      <p:sp>
        <p:nvSpPr>
          <p:cNvPr id="3152" name="Shape 315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3153" name="Shape 315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54" name="Shape 315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55" name="Shape 3155"/>
          <p:cNvSpPr txBox="1"/>
          <p:nvPr/>
        </p:nvSpPr>
        <p:spPr>
          <a:xfrm>
            <a:off x="419099" y="1210516"/>
            <a:ext cx="8658225"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11: Receive Direct Payment from Debtor</a:t>
            </a:r>
          </a:p>
        </p:txBody>
      </p:sp>
    </p:spTree>
  </p:cSld>
  <p:clrMapOvr>
    <a:masterClrMapping/>
  </p:clrMapOvr>
  <p:transition spd="slow">
    <p:cut/>
  </p:transition>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0" name="Shape 3160"/>
        <p:cNvGrpSpPr/>
        <p:nvPr/>
      </p:nvGrpSpPr>
      <p:grpSpPr>
        <a:xfrm>
          <a:off x="0" y="0"/>
          <a:ext cx="0" cy="0"/>
          <a:chOff x="0" y="0"/>
          <a:chExt cx="0" cy="0"/>
        </a:xfrm>
      </p:grpSpPr>
      <p:sp>
        <p:nvSpPr>
          <p:cNvPr id="3161" name="Shape 316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162" name="Shape 316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Write-off of Claims</a:t>
            </a:r>
          </a:p>
        </p:txBody>
      </p:sp>
      <p:sp>
        <p:nvSpPr>
          <p:cNvPr id="3163" name="Shape 3163"/>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164" name="Shape 316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9" name="Shape 3169"/>
        <p:cNvGrpSpPr/>
        <p:nvPr/>
      </p:nvGrpSpPr>
      <p:grpSpPr>
        <a:xfrm>
          <a:off x="0" y="0"/>
          <a:ext cx="0" cy="0"/>
          <a:chOff x="0" y="0"/>
          <a:chExt cx="0" cy="0"/>
        </a:xfrm>
      </p:grpSpPr>
      <p:sp>
        <p:nvSpPr>
          <p:cNvPr id="3170" name="Shape 317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171" name="Shape 3171"/>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GSA/USDA may determine a Debt Account is </a:t>
            </a:r>
            <a:r>
              <a:rPr b="1" baseline="0" i="0" lang="en-US" sz="1800" u="sng" cap="none" strike="noStrike">
                <a:solidFill>
                  <a:schemeClr val="dk1"/>
                </a:solidFill>
                <a:latin typeface="Arial"/>
                <a:ea typeface="Arial"/>
                <a:cs typeface="Arial"/>
                <a:sym typeface="Arial"/>
              </a:rPr>
              <a:t>uncollectable</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Receive notice from Treasury via referral process</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Direct communication with the Debtor</a:t>
            </a:r>
          </a:p>
          <a:p>
            <a:pPr indent="-231775" lvl="1" marL="231775" marR="0" rtl="0" algn="l">
              <a:spcBef>
                <a:spcPts val="120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Write-Off Selection</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batch job:</a:t>
            </a:r>
          </a:p>
          <a:p>
            <a:pPr indent="-234950" lvl="2" marL="57785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Identifies outstanding debts eligible to be written-off</a:t>
            </a:r>
          </a:p>
          <a:p>
            <a:pPr indent="-234950" lvl="2" marL="57785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Eligibility determined by AR Options settings</a:t>
            </a:r>
          </a:p>
          <a:p>
            <a:pPr indent="-231775" lvl="1" marL="231775" marR="0" rtl="0" algn="l">
              <a:spcBef>
                <a:spcPts val="120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Write-Off Entry Query</a:t>
            </a:r>
            <a:r>
              <a:rPr b="0" baseline="0" i="0" lang="en-US" sz="1800" u="none" cap="none" strike="noStrike">
                <a:solidFill>
                  <a:schemeClr val="dk1"/>
                </a:solidFill>
                <a:latin typeface="Arial"/>
                <a:ea typeface="Arial"/>
                <a:cs typeface="Arial"/>
                <a:sym typeface="Arial"/>
              </a:rPr>
              <a:t>:</a:t>
            </a:r>
          </a:p>
          <a:p>
            <a:pPr indent="-234950" lvl="2" marL="57785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GSA/USDA may:</a:t>
            </a:r>
          </a:p>
          <a:p>
            <a:pPr indent="-238125" lvl="3" marL="9239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Query Debt Accounts determined to be eligible for Write-Off</a:t>
            </a:r>
          </a:p>
          <a:p>
            <a:pPr indent="-238125" lvl="3" marL="92392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Authorize/Approve Write-Offs Entry records</a:t>
            </a:r>
          </a:p>
        </p:txBody>
      </p:sp>
      <p:sp>
        <p:nvSpPr>
          <p:cNvPr id="3172" name="Shape 31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73" name="Shape 317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7" name="Shape 3177"/>
        <p:cNvGrpSpPr/>
        <p:nvPr/>
      </p:nvGrpSpPr>
      <p:grpSpPr>
        <a:xfrm>
          <a:off x="0" y="0"/>
          <a:ext cx="0" cy="0"/>
          <a:chOff x="0" y="0"/>
          <a:chExt cx="0" cy="0"/>
        </a:xfrm>
      </p:grpSpPr>
      <p:sp>
        <p:nvSpPr>
          <p:cNvPr id="3178" name="Shape 3178"/>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79" name="Shape 317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180" name="Shape 3180"/>
          <p:cNvSpPr txBox="1"/>
          <p:nvPr>
            <p:ph idx="1" type="body"/>
          </p:nvPr>
        </p:nvSpPr>
        <p:spPr>
          <a:xfrm>
            <a:off x="590550" y="1104791"/>
            <a:ext cx="4238625"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Write-Off Entry Record </a:t>
            </a:r>
            <a:r>
              <a:rPr b="1" baseline="0" i="0" lang="en-US" sz="1800" u="sng" cap="none" strike="noStrike">
                <a:solidFill>
                  <a:schemeClr val="dk1"/>
                </a:solidFill>
                <a:latin typeface="Arial"/>
                <a:ea typeface="Arial"/>
                <a:cs typeface="Arial"/>
                <a:sym typeface="Arial"/>
              </a:rPr>
              <a:t>Before</a:t>
            </a:r>
            <a:r>
              <a:rPr b="0" baseline="0" i="0" lang="en-US" sz="1800" u="none" cap="none" strike="noStrike">
                <a:solidFill>
                  <a:schemeClr val="dk1"/>
                </a:solidFill>
                <a:latin typeface="Arial"/>
                <a:ea typeface="Arial"/>
                <a:cs typeface="Arial"/>
                <a:sym typeface="Arial"/>
              </a:rPr>
              <a:t> Authorization</a:t>
            </a:r>
          </a:p>
          <a:p>
            <a:pPr indent="-225425" lvl="1" marL="568325"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Write-Off Status = </a:t>
            </a:r>
            <a:r>
              <a:rPr b="1" baseline="0" i="0" lang="en-US" sz="1400" u="sng" cap="none" strike="noStrike">
                <a:solidFill>
                  <a:schemeClr val="dk1"/>
                </a:solidFill>
                <a:latin typeface="Arial"/>
                <a:ea typeface="Arial"/>
                <a:cs typeface="Arial"/>
                <a:sym typeface="Arial"/>
              </a:rPr>
              <a:t>Eligible</a:t>
            </a:r>
          </a:p>
          <a:p>
            <a:pPr indent="-225425" lvl="1" marL="568325"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Finance System Division users with the appropriate permissions may search for eligible Write-Off entry records</a:t>
            </a:r>
          </a:p>
          <a:p>
            <a:pPr indent="-225425" lvl="1" marL="568325"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Finance user will update the Write-Off Status dropdown = </a:t>
            </a:r>
            <a:r>
              <a:rPr b="1" baseline="0" i="0" lang="en-US" sz="1400" u="sng" cap="none" strike="noStrike">
                <a:solidFill>
                  <a:schemeClr val="dk1"/>
                </a:solidFill>
                <a:latin typeface="Arial"/>
                <a:ea typeface="Arial"/>
                <a:cs typeface="Arial"/>
                <a:sym typeface="Arial"/>
              </a:rPr>
              <a:t>Authorized</a:t>
            </a:r>
          </a:p>
          <a:p>
            <a:pPr indent="-225425" lvl="1" marL="568325"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Click </a:t>
            </a:r>
            <a:r>
              <a:rPr b="1" baseline="0" i="0" lang="en-US" sz="1400" u="none" cap="none" strike="noStrike">
                <a:solidFill>
                  <a:schemeClr val="dk1"/>
                </a:solidFill>
                <a:latin typeface="Arial"/>
                <a:ea typeface="Arial"/>
                <a:cs typeface="Arial"/>
                <a:sym typeface="Arial"/>
              </a:rPr>
              <a:t>Save</a:t>
            </a:r>
          </a:p>
          <a:p>
            <a:pPr indent="-231775" lvl="1" marL="2317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Write-Off Entry Record </a:t>
            </a:r>
            <a:r>
              <a:rPr b="1" baseline="0" i="0" lang="en-US" sz="1800" u="sng" cap="none" strike="noStrike">
                <a:solidFill>
                  <a:schemeClr val="dk1"/>
                </a:solidFill>
                <a:latin typeface="Arial"/>
                <a:ea typeface="Arial"/>
                <a:cs typeface="Arial"/>
                <a:sym typeface="Arial"/>
              </a:rPr>
              <a:t>After</a:t>
            </a:r>
            <a:r>
              <a:rPr b="0" baseline="0" i="0" lang="en-US" sz="1800" u="none" cap="none" strike="noStrike">
                <a:solidFill>
                  <a:schemeClr val="dk1"/>
                </a:solidFill>
                <a:latin typeface="Arial"/>
                <a:ea typeface="Arial"/>
                <a:cs typeface="Arial"/>
                <a:sym typeface="Arial"/>
              </a:rPr>
              <a:t> Authorization</a:t>
            </a:r>
          </a:p>
          <a:p>
            <a:pPr indent="-234950" lvl="2" marL="577850"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The Write-Off Entry record is now eligible for selection by the Write-Off Generation batch job</a:t>
            </a:r>
          </a:p>
          <a:p>
            <a:pPr indent="-149225" lvl="2" marL="577850"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81" name="Shape 318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82" name="Shape 318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183" name="Shape 3183"/>
          <p:cNvPicPr preferRelativeResize="0"/>
          <p:nvPr/>
        </p:nvPicPr>
        <p:blipFill rotWithShape="1">
          <a:blip r:embed="rId3">
            <a:alphaModFix/>
          </a:blip>
          <a:srcRect b="0" l="0" r="0" t="0"/>
          <a:stretch/>
        </p:blipFill>
        <p:spPr>
          <a:xfrm>
            <a:off x="5080001" y="1200041"/>
            <a:ext cx="3473449" cy="2474609"/>
          </a:xfrm>
          <a:prstGeom prst="rect">
            <a:avLst/>
          </a:prstGeom>
          <a:noFill/>
          <a:ln>
            <a:noFill/>
          </a:ln>
        </p:spPr>
      </p:pic>
      <p:pic>
        <p:nvPicPr>
          <p:cNvPr id="3184" name="Shape 3184"/>
          <p:cNvPicPr preferRelativeResize="0"/>
          <p:nvPr/>
        </p:nvPicPr>
        <p:blipFill/>
        <p:spPr>
          <a:xfrm>
            <a:off x="5150376" y="3892798"/>
            <a:ext cx="3403074" cy="2864261"/>
          </a:xfrm>
          <a:prstGeom prst="rect">
            <a:avLst/>
          </a:prstGeom>
          <a:noFill/>
          <a:ln>
            <a:noFill/>
          </a:ln>
        </p:spPr>
      </p:pic>
    </p:spTree>
  </p:cSld>
  <p:clrMapOvr>
    <a:masterClrMapping/>
  </p:clrMapOvr>
  <p:transition spd="slow">
    <p:cut/>
  </p:transition>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8" name="Shape 3188"/>
        <p:cNvGrpSpPr/>
        <p:nvPr/>
      </p:nvGrpSpPr>
      <p:grpSpPr>
        <a:xfrm>
          <a:off x="0" y="0"/>
          <a:ext cx="0" cy="0"/>
          <a:chOff x="0" y="0"/>
          <a:chExt cx="0" cy="0"/>
        </a:xfrm>
      </p:grpSpPr>
      <p:sp>
        <p:nvSpPr>
          <p:cNvPr id="3189" name="Shape 3189"/>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90" name="Shape 319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191" name="Shape 3191"/>
          <p:cNvSpPr txBox="1"/>
          <p:nvPr>
            <p:ph idx="1" type="body"/>
          </p:nvPr>
        </p:nvSpPr>
        <p:spPr>
          <a:xfrm>
            <a:off x="647700" y="1227137"/>
            <a:ext cx="2562225"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Entity </a:t>
            </a:r>
            <a:r>
              <a:rPr b="1" baseline="0" i="0" lang="en-US" sz="1800" u="sng" cap="none" strike="noStrike">
                <a:solidFill>
                  <a:schemeClr val="dk1"/>
                </a:solidFill>
                <a:latin typeface="Arial"/>
                <a:ea typeface="Arial"/>
                <a:cs typeface="Arial"/>
                <a:sym typeface="Arial"/>
              </a:rPr>
              <a:t>Before</a:t>
            </a:r>
            <a:r>
              <a:rPr b="0" baseline="0" i="0" lang="en-US" sz="1800" u="none" cap="none" strike="noStrike">
                <a:solidFill>
                  <a:schemeClr val="dk1"/>
                </a:solidFill>
                <a:latin typeface="Arial"/>
                <a:ea typeface="Arial"/>
                <a:cs typeface="Arial"/>
                <a:sym typeface="Arial"/>
              </a:rPr>
              <a:t> Write-Off</a:t>
            </a:r>
          </a:p>
          <a:p>
            <a:pPr indent="-146050" lvl="0" marL="231775" marR="0" rtl="0" algn="l">
              <a:spcBef>
                <a:spcPts val="1200"/>
              </a:spcBef>
              <a:spcAft>
                <a:spcPts val="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1200"/>
              </a:spcBef>
              <a:spcAft>
                <a:spcPts val="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1200"/>
              </a:spcBef>
              <a:spcAft>
                <a:spcPts val="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1200"/>
              </a:spcBef>
              <a:spcAft>
                <a:spcPts val="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1200"/>
              </a:spcBef>
              <a:spcAft>
                <a:spcPts val="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Entity </a:t>
            </a:r>
            <a:r>
              <a:rPr b="1" baseline="0" i="0" lang="en-US" sz="1800" u="sng" cap="none" strike="noStrike">
                <a:solidFill>
                  <a:schemeClr val="dk1"/>
                </a:solidFill>
                <a:latin typeface="Arial"/>
                <a:ea typeface="Arial"/>
                <a:cs typeface="Arial"/>
                <a:sym typeface="Arial"/>
              </a:rPr>
              <a:t>After</a:t>
            </a:r>
            <a:r>
              <a:rPr b="0" baseline="0" i="0" lang="en-US" sz="1800" u="none" cap="none" strike="noStrike">
                <a:solidFill>
                  <a:schemeClr val="dk1"/>
                </a:solidFill>
                <a:latin typeface="Arial"/>
                <a:ea typeface="Arial"/>
                <a:cs typeface="Arial"/>
                <a:sym typeface="Arial"/>
              </a:rPr>
              <a:t> Write-Off</a:t>
            </a:r>
          </a:p>
          <a:p>
            <a:pPr indent="-225425" lvl="1" marL="568325" marR="0" rtl="0" algn="l">
              <a:spcBef>
                <a:spcPts val="12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Liquidates</a:t>
            </a:r>
            <a:r>
              <a:rPr b="0" baseline="0" i="0" lang="en-US" sz="1600" u="none" cap="none" strike="noStrike">
                <a:solidFill>
                  <a:schemeClr val="dk1"/>
                </a:solidFill>
                <a:latin typeface="Arial"/>
                <a:ea typeface="Arial"/>
                <a:cs typeface="Arial"/>
                <a:sym typeface="Arial"/>
              </a:rPr>
              <a:t> Total Outstanding Amount</a:t>
            </a:r>
          </a:p>
          <a:p>
            <a:pPr indent="-225425" lvl="1" marL="568325" marR="0" rtl="0" algn="l">
              <a:spcBef>
                <a:spcPts val="1200"/>
              </a:spcBef>
              <a:spcAft>
                <a:spcPts val="60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Increases</a:t>
            </a:r>
            <a:r>
              <a:rPr b="0" baseline="0" i="0" lang="en-US" sz="1600" u="none" cap="none" strike="noStrike">
                <a:solidFill>
                  <a:schemeClr val="dk1"/>
                </a:solidFill>
                <a:latin typeface="Arial"/>
                <a:ea typeface="Arial"/>
                <a:cs typeface="Arial"/>
                <a:sym typeface="Arial"/>
              </a:rPr>
              <a:t> Write-Off Amount</a:t>
            </a:r>
          </a:p>
        </p:txBody>
      </p:sp>
      <p:sp>
        <p:nvSpPr>
          <p:cNvPr id="3192" name="Shape 319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193" name="Shape 3193"/>
          <p:cNvPicPr preferRelativeResize="0"/>
          <p:nvPr/>
        </p:nvPicPr>
        <p:blipFill rotWithShape="1">
          <a:blip r:embed="rId3">
            <a:alphaModFix/>
          </a:blip>
          <a:srcRect b="0" l="0" r="0" t="0"/>
          <a:stretch/>
        </p:blipFill>
        <p:spPr>
          <a:xfrm>
            <a:off x="3279775" y="1189554"/>
            <a:ext cx="5721349" cy="2649020"/>
          </a:xfrm>
          <a:prstGeom prst="rect">
            <a:avLst/>
          </a:prstGeom>
          <a:noFill/>
          <a:ln>
            <a:noFill/>
          </a:ln>
        </p:spPr>
      </p:pic>
      <p:pic>
        <p:nvPicPr>
          <p:cNvPr id="3194" name="Shape 3194"/>
          <p:cNvPicPr preferRelativeResize="0"/>
          <p:nvPr/>
        </p:nvPicPr>
        <p:blipFill rotWithShape="1">
          <a:blip r:embed="rId4">
            <a:alphaModFix/>
          </a:blip>
          <a:srcRect b="0" l="0" r="0" t="0"/>
          <a:stretch/>
        </p:blipFill>
        <p:spPr>
          <a:xfrm>
            <a:off x="3292021" y="3937707"/>
            <a:ext cx="5721349" cy="2664972"/>
          </a:xfrm>
          <a:prstGeom prst="rect">
            <a:avLst/>
          </a:prstGeom>
          <a:noFill/>
          <a:ln>
            <a:noFill/>
          </a:ln>
        </p:spPr>
      </p:pic>
      <p:sp>
        <p:nvSpPr>
          <p:cNvPr id="3195" name="Shape 31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Document Overview - Tabs</a:t>
            </a:r>
          </a:p>
        </p:txBody>
      </p:sp>
      <p:sp>
        <p:nvSpPr>
          <p:cNvPr id="463" name="Shape 463"/>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25425" lvl="0" marL="231775" marR="0" rtl="0" algn="l">
              <a:spcBef>
                <a:spcPts val="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25425" lvl="0" marL="23177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9525" lvl="1" marL="56832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76225" lvl="1" marL="43497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85750" lvl="0" marL="171450" marR="0" rtl="0" algn="l">
              <a:spcBef>
                <a:spcPts val="600"/>
              </a:spcBef>
              <a:spcAft>
                <a:spcPts val="0"/>
              </a:spcAft>
              <a:buClr>
                <a:srgbClr val="E31937"/>
              </a:buClr>
              <a:buFont typeface="Arial"/>
              <a:buNone/>
            </a:pPr>
            <a:r>
              <a:t/>
            </a:r>
            <a:endParaRPr b="0" baseline="0" i="0" sz="9600" u="none" cap="none" strike="noStrike">
              <a:solidFill>
                <a:srgbClr val="363534"/>
              </a:solidFill>
              <a:latin typeface="Arial"/>
              <a:ea typeface="Arial"/>
              <a:cs typeface="Arial"/>
              <a:sym typeface="Arial"/>
            </a:endParaRPr>
          </a:p>
          <a:p>
            <a:pPr indent="285750" lvl="0" marL="171450" marR="0" rtl="0" algn="l">
              <a:spcBef>
                <a:spcPts val="600"/>
              </a:spcBef>
              <a:spcAft>
                <a:spcPts val="0"/>
              </a:spcAft>
              <a:buClr>
                <a:srgbClr val="E31937"/>
              </a:buClr>
              <a:buFont typeface="Arial"/>
              <a:buNone/>
            </a:pPr>
            <a:r>
              <a:t/>
            </a:r>
            <a:endParaRPr b="0" baseline="0" i="0" sz="9600" u="none" cap="none" strike="noStrike">
              <a:solidFill>
                <a:srgbClr val="363534"/>
              </a:solidFill>
              <a:latin typeface="Arial"/>
              <a:ea typeface="Arial"/>
              <a:cs typeface="Arial"/>
              <a:sym typeface="Arial"/>
            </a:endParaRPr>
          </a:p>
          <a:p>
            <a:pPr indent="180975" lvl="0" marL="171450" marR="0" rtl="0" algn="l">
              <a:spcBef>
                <a:spcPts val="600"/>
              </a:spcBef>
              <a:spcAft>
                <a:spcPts val="0"/>
              </a:spcAft>
              <a:buClr>
                <a:srgbClr val="E31937"/>
              </a:buClr>
              <a:buFont typeface="Arial"/>
              <a:buNone/>
            </a:pPr>
            <a:r>
              <a:t/>
            </a:r>
            <a:endParaRPr b="0" baseline="0" i="0" sz="7400" u="none" cap="none" strike="noStrike">
              <a:solidFill>
                <a:srgbClr val="363534"/>
              </a:solidFill>
              <a:latin typeface="Arial"/>
              <a:ea typeface="Arial"/>
              <a:cs typeface="Arial"/>
              <a:sym typeface="Arial"/>
            </a:endParaRPr>
          </a:p>
          <a:p>
            <a:pPr indent="180975" lvl="0" marL="171450" marR="0" rtl="0" algn="l">
              <a:spcBef>
                <a:spcPts val="600"/>
              </a:spcBef>
              <a:spcAft>
                <a:spcPts val="0"/>
              </a:spcAft>
              <a:buClr>
                <a:srgbClr val="E31937"/>
              </a:buClr>
              <a:buFont typeface="Arial"/>
              <a:buNone/>
            </a:pPr>
            <a:r>
              <a:t/>
            </a:r>
            <a:endParaRPr b="0" baseline="0" i="0" sz="74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107950" lvl="0" marL="231775" marR="0" rtl="0" algn="l">
              <a:spcBef>
                <a:spcPts val="600"/>
              </a:spcBef>
              <a:spcAft>
                <a:spcPts val="0"/>
              </a:spcAft>
              <a:buClr>
                <a:srgbClr val="E31937"/>
              </a:buClr>
              <a:buFont typeface="Noto Sans Symbols"/>
              <a:buNone/>
            </a:pPr>
            <a:r>
              <a:t/>
            </a:r>
            <a:endParaRPr b="0" baseline="0" i="0" sz="2600" u="none" cap="none" strike="noStrike">
              <a:solidFill>
                <a:srgbClr val="363534"/>
              </a:solidFill>
              <a:latin typeface="Arial"/>
              <a:ea typeface="Arial"/>
              <a:cs typeface="Arial"/>
              <a:sym typeface="Arial"/>
            </a:endParaRPr>
          </a:p>
          <a:p>
            <a:pPr indent="0" lvl="0" marL="0" marR="0" rtl="0" algn="l">
              <a:spcBef>
                <a:spcPts val="600"/>
              </a:spcBef>
              <a:spcAft>
                <a:spcPts val="0"/>
              </a:spcAft>
              <a:buClr>
                <a:srgbClr val="E31937"/>
              </a:buClr>
              <a:buFont typeface="Noto Sans Symbols"/>
              <a:buNone/>
            </a:pPr>
            <a:r>
              <a:t/>
            </a:r>
            <a:endParaRPr b="0" baseline="0" i="0" sz="1800" u="none" cap="none" strike="noStrike">
              <a:solidFill>
                <a:srgbClr val="363534"/>
              </a:solidFill>
              <a:latin typeface="Arial"/>
              <a:ea typeface="Arial"/>
              <a:cs typeface="Arial"/>
              <a:sym typeface="Arial"/>
            </a:endParaRPr>
          </a:p>
          <a:p>
            <a:pPr indent="-85725" lvl="0" marL="171450" marR="0" rtl="0" algn="l">
              <a:spcBef>
                <a:spcPts val="600"/>
              </a:spcBef>
              <a:spcAft>
                <a:spcPts val="0"/>
              </a:spcAft>
              <a:buClr>
                <a:srgbClr val="E31937"/>
              </a:buClr>
              <a:buFont typeface="Arial"/>
              <a:buNone/>
            </a:pPr>
            <a:r>
              <a:t/>
            </a:r>
            <a:endParaRPr b="0" baseline="0" i="0" sz="1800" u="none" cap="none" strike="noStrike">
              <a:solidFill>
                <a:srgbClr val="363534"/>
              </a:solidFill>
              <a:latin typeface="Arial"/>
              <a:ea typeface="Arial"/>
              <a:cs typeface="Arial"/>
              <a:sym typeface="Arial"/>
            </a:endParaRPr>
          </a:p>
          <a:p>
            <a:pPr indent="-174625" lvl="0" marL="231775" marR="0" rtl="0" algn="l">
              <a:spcBef>
                <a:spcPts val="600"/>
              </a:spcBef>
              <a:spcAft>
                <a:spcPts val="0"/>
              </a:spcAft>
              <a:buClr>
                <a:srgbClr val="E31937"/>
              </a:buClr>
              <a:buFont typeface="Noto Sans Symbols"/>
              <a:buNone/>
            </a:pPr>
            <a:r>
              <a:t/>
            </a:r>
            <a:endParaRPr b="0" baseline="0" i="0" sz="12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464" name="Shape 46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65" name="Shape 465"/>
          <p:cNvSpPr txBox="1"/>
          <p:nvPr/>
        </p:nvSpPr>
        <p:spPr>
          <a:xfrm>
            <a:off x="393405" y="1127837"/>
            <a:ext cx="8676167" cy="5161492"/>
          </a:xfrm>
          <a:prstGeom prst="rect">
            <a:avLst/>
          </a:prstGeom>
          <a:noFill/>
          <a:ln>
            <a:noFill/>
          </a:ln>
        </p:spPr>
        <p:txBody>
          <a:bodyPr anchorCtr="0" anchor="t" bIns="0" lIns="0" rIns="0" tIns="0">
            <a:noAutofit/>
          </a:bodyPr>
          <a:lstStyle/>
          <a:p>
            <a:pPr indent="-174625" lvl="0" marL="174625" marR="0" rtl="0" algn="l">
              <a:spcBef>
                <a:spcPts val="0"/>
              </a:spcBef>
              <a:spcAft>
                <a:spcPts val="0"/>
              </a:spcAft>
              <a:buClr>
                <a:srgbClr val="C60C30"/>
              </a:buClr>
              <a:buSzPct val="79999"/>
              <a:buFont typeface="Arial"/>
              <a:buChar char="•"/>
            </a:pPr>
            <a:r>
              <a:rPr b="0" baseline="0" i="0" lang="en-US" sz="1800" u="none" cap="none" strike="noStrike">
                <a:solidFill>
                  <a:schemeClr val="dk1"/>
                </a:solidFill>
                <a:latin typeface="Arial"/>
                <a:ea typeface="Arial"/>
                <a:cs typeface="Arial"/>
                <a:sym typeface="Arial"/>
              </a:rPr>
              <a:t>The following tabs on the Debt Account will be used by GSA:</a:t>
            </a:r>
          </a:p>
          <a:p>
            <a:pPr indent="-174625" lvl="1" marL="631825" marR="0" rtl="0" algn="l">
              <a:spcBef>
                <a:spcPts val="120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Header</a:t>
            </a:r>
            <a:r>
              <a:rPr b="0" baseline="0" i="0" lang="en-US" sz="1800" u="none" cap="none" strike="noStrike">
                <a:solidFill>
                  <a:schemeClr val="dk1"/>
                </a:solidFill>
                <a:latin typeface="Arial"/>
                <a:ea typeface="Arial"/>
                <a:cs typeface="Arial"/>
                <a:sym typeface="Arial"/>
              </a:rPr>
              <a:t> –  Records Debt Account Number, Document Number, Document Date, Principal and IP&amp;A Amounts, User Defined Fields, etc.</a:t>
            </a:r>
          </a:p>
          <a:p>
            <a:pPr indent="-174625" lvl="1" marL="631825" marR="0" rtl="0" algn="l">
              <a:spcBef>
                <a:spcPts val="120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Debtor</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  Records Vendor (debtor) information, including Vendor Code, Address Code, Name, Debt Account Group ID</a:t>
            </a:r>
          </a:p>
          <a:p>
            <a:pPr indent="-174625" lvl="2" marL="1089025" marR="0" rtl="0" algn="l">
              <a:spcBef>
                <a:spcPts val="1200"/>
              </a:spcBef>
              <a:spcAft>
                <a:spcPts val="0"/>
              </a:spcAft>
              <a:buClr>
                <a:srgbClr val="C60C30"/>
              </a:buClr>
              <a:buSzPct val="79999"/>
              <a:buFont typeface="Arial"/>
              <a:buChar char="•"/>
            </a:pPr>
            <a:r>
              <a:rPr b="0" baseline="0" i="0" lang="en-US" sz="1800" u="none" cap="none" strike="noStrike">
                <a:solidFill>
                  <a:schemeClr val="dk1"/>
                </a:solidFill>
                <a:latin typeface="Arial"/>
                <a:ea typeface="Arial"/>
                <a:cs typeface="Arial"/>
                <a:sym typeface="Arial"/>
              </a:rPr>
              <a:t>Debt Account Group ID: Identifies Region 6 vs. Region 7 Debt Accounts</a:t>
            </a:r>
          </a:p>
          <a:p>
            <a:pPr indent="-174625" lvl="1" marL="631825" marR="0" rtl="0" algn="l">
              <a:spcBef>
                <a:spcPts val="120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Accounting Line</a:t>
            </a:r>
            <a:r>
              <a:rPr b="0" baseline="0" i="0" lang="en-US" sz="1800" u="none" cap="none" strike="noStrike">
                <a:solidFill>
                  <a:schemeClr val="dk1"/>
                </a:solidFill>
                <a:latin typeface="Arial"/>
                <a:ea typeface="Arial"/>
                <a:cs typeface="Arial"/>
                <a:sym typeface="Arial"/>
              </a:rPr>
              <a:t> –  Records Debt Account Line Number, Transaction Type, Status, Start/End Dates, Receivable Type, Accounting Dimensions, etc. </a:t>
            </a:r>
          </a:p>
          <a:p>
            <a:pPr indent="-174625" lvl="2" marL="1089025" marR="0" rtl="0" algn="l">
              <a:spcBef>
                <a:spcPts val="1200"/>
              </a:spcBef>
              <a:spcAft>
                <a:spcPts val="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Charge </a:t>
            </a:r>
            <a:r>
              <a:rPr b="1" baseline="0" i="0" lang="en-US" sz="1800" u="none" cap="none" strike="noStrike">
                <a:solidFill>
                  <a:schemeClr val="dk1"/>
                </a:solidFill>
                <a:latin typeface="Arial"/>
                <a:ea typeface="Arial"/>
                <a:cs typeface="Arial"/>
                <a:sym typeface="Arial"/>
              </a:rPr>
              <a:t>Lines: </a:t>
            </a:r>
            <a:r>
              <a:rPr b="0" baseline="0" i="0" lang="en-US" sz="1800" u="none" cap="none" strike="noStrike">
                <a:solidFill>
                  <a:schemeClr val="dk1"/>
                </a:solidFill>
                <a:latin typeface="Arial"/>
                <a:ea typeface="Arial"/>
                <a:cs typeface="Arial"/>
                <a:sym typeface="Arial"/>
              </a:rPr>
              <a:t>Sub-tab of the Accounting Lines tab, recording:</a:t>
            </a:r>
          </a:p>
          <a:p>
            <a:pPr indent="-342900" lvl="3" marL="1714500" marR="0" rtl="0" algn="l">
              <a:spcBef>
                <a:spcPts val="1200"/>
              </a:spcBef>
              <a:spcAft>
                <a:spcPts val="0"/>
              </a:spcAft>
              <a:buClr>
                <a:srgbClr val="C60C30"/>
              </a:buClr>
              <a:buSzPct val="80000"/>
              <a:buFont typeface="Arial"/>
              <a:buAutoNum type="arabicPeriod"/>
            </a:pPr>
            <a:r>
              <a:rPr b="0" baseline="0" i="0" lang="en-US" sz="1600" u="none" cap="none" strike="noStrike">
                <a:solidFill>
                  <a:schemeClr val="dk1"/>
                </a:solidFill>
                <a:latin typeface="Arial"/>
                <a:ea typeface="Arial"/>
                <a:cs typeface="Arial"/>
                <a:sym typeface="Arial"/>
              </a:rPr>
              <a:t>Amortization Schedule (Promissory Note) Interest</a:t>
            </a:r>
          </a:p>
          <a:p>
            <a:pPr indent="-342900" lvl="3" marL="1714500" marR="0" rtl="0" algn="l">
              <a:spcBef>
                <a:spcPts val="1200"/>
              </a:spcBef>
              <a:spcAft>
                <a:spcPts val="0"/>
              </a:spcAft>
              <a:buClr>
                <a:srgbClr val="C60C30"/>
              </a:buClr>
              <a:buSzPct val="80000"/>
              <a:buFont typeface="Arial"/>
              <a:buAutoNum type="arabicPeriod"/>
            </a:pPr>
            <a:r>
              <a:rPr b="0" baseline="0" i="0" lang="en-US" sz="1600" u="none" cap="none" strike="noStrike">
                <a:solidFill>
                  <a:schemeClr val="dk1"/>
                </a:solidFill>
                <a:latin typeface="Arial"/>
                <a:ea typeface="Arial"/>
                <a:cs typeface="Arial"/>
                <a:sym typeface="Arial"/>
              </a:rPr>
              <a:t>Overdue Interest, Penalty, and Administrative Charges</a:t>
            </a:r>
          </a:p>
          <a:p>
            <a:pPr indent="-174625" lvl="1" marL="631825" marR="0" rtl="0" algn="l">
              <a:spcBef>
                <a:spcPts val="1200"/>
              </a:spcBef>
              <a:spcAft>
                <a:spcPts val="600"/>
              </a:spcAft>
              <a:buClr>
                <a:srgbClr val="C60C30"/>
              </a:buClr>
              <a:buSzPct val="79999"/>
              <a:buFont typeface="Arial"/>
              <a:buChar char="•"/>
            </a:pPr>
            <a:r>
              <a:rPr b="1" baseline="0" i="0" lang="en-US" sz="1800" u="sng" cap="none" strike="noStrike">
                <a:solidFill>
                  <a:schemeClr val="dk1"/>
                </a:solidFill>
                <a:latin typeface="Arial"/>
                <a:ea typeface="Arial"/>
                <a:cs typeface="Arial"/>
                <a:sym typeface="Arial"/>
              </a:rPr>
              <a:t>Correspondence</a:t>
            </a:r>
            <a:r>
              <a:rPr b="0" baseline="0" i="0" lang="en-US" sz="1800" u="none" cap="none" strike="noStrike">
                <a:solidFill>
                  <a:schemeClr val="dk1"/>
                </a:solidFill>
                <a:latin typeface="Arial"/>
                <a:ea typeface="Arial"/>
                <a:cs typeface="Arial"/>
                <a:sym typeface="Arial"/>
              </a:rPr>
              <a:t> – Provides the ability to record communications with the debtor directly on the Debt Account in Pegasys </a:t>
            </a:r>
          </a:p>
        </p:txBody>
      </p:sp>
      <p:sp>
        <p:nvSpPr>
          <p:cNvPr id="466" name="Shape 4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9" name="Shape 3199"/>
        <p:cNvGrpSpPr/>
        <p:nvPr/>
      </p:nvGrpSpPr>
      <p:grpSpPr>
        <a:xfrm>
          <a:off x="0" y="0"/>
          <a:ext cx="0" cy="0"/>
          <a:chOff x="0" y="0"/>
          <a:chExt cx="0" cy="0"/>
        </a:xfrm>
      </p:grpSpPr>
      <p:sp>
        <p:nvSpPr>
          <p:cNvPr id="3200" name="Shape 320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201" name="Shape 3201"/>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31775" lvl="1" marL="231775" marR="0" rtl="0" algn="l">
              <a:spcBef>
                <a:spcPts val="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Write-Off Generation </a:t>
            </a:r>
            <a:r>
              <a:rPr b="0" baseline="0" i="0" lang="en-US" sz="1800" u="none" cap="none" strike="noStrike">
                <a:solidFill>
                  <a:schemeClr val="dk1"/>
                </a:solidFill>
                <a:latin typeface="Arial"/>
                <a:ea typeface="Arial"/>
                <a:cs typeface="Arial"/>
                <a:sym typeface="Arial"/>
              </a:rPr>
              <a:t>batch job:</a:t>
            </a:r>
          </a:p>
          <a:p>
            <a:pPr indent="-234950" lvl="2" marL="57785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Generates Write-Off Cash Receipts for approved records on the Write-Off Entry Query</a:t>
            </a:r>
          </a:p>
          <a:p>
            <a:pPr indent="-231775" lvl="1" marL="2317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may </a:t>
            </a:r>
            <a:r>
              <a:rPr b="1" baseline="0" i="0" lang="en-US" sz="1800" u="sng" cap="none" strike="noStrike">
                <a:solidFill>
                  <a:schemeClr val="dk1"/>
                </a:solidFill>
                <a:latin typeface="Arial"/>
                <a:ea typeface="Arial"/>
                <a:cs typeface="Arial"/>
                <a:sym typeface="Arial"/>
              </a:rPr>
              <a:t>manually enter</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write-offs recorded on the Write-Off Entry Query</a:t>
            </a:r>
          </a:p>
          <a:p>
            <a:pPr indent="-231775" lvl="1" marL="23177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Write-Off Cash Receipt will close the Debt Account’s outstanding receivable balance</a:t>
            </a:r>
          </a:p>
        </p:txBody>
      </p:sp>
      <p:sp>
        <p:nvSpPr>
          <p:cNvPr id="3202" name="Shape 32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03" name="Shape 320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204" name="Shape 3204"/>
          <p:cNvGraphicFramePr/>
          <p:nvPr/>
        </p:nvGraphicFramePr>
        <p:xfrm>
          <a:off x="1113537" y="3958146"/>
          <a:ext cx="3000000" cy="3000000"/>
        </p:xfrm>
        <a:graphic>
          <a:graphicData uri="http://schemas.openxmlformats.org/drawingml/2006/table">
            <a:tbl>
              <a:tblPr bandRow="1" firstRow="1">
                <a:noFill/>
                <a:tableStyleId>{F972CB77-E82F-46FA-B4D2-86049FEBBDD1}</a:tableStyleId>
              </a:tblPr>
              <a:tblGrid>
                <a:gridCol w="1767875"/>
                <a:gridCol w="1042000"/>
                <a:gridCol w="3848975"/>
              </a:tblGrid>
              <a:tr h="471875">
                <a:tc>
                  <a:txBody>
                    <a:bodyPr>
                      <a:noAutofit/>
                    </a:bodyPr>
                    <a:lstStyle/>
                    <a:p>
                      <a:pPr indent="0" lvl="0" marL="0" marR="0" rtl="0" algn="l">
                        <a:spcBef>
                          <a:spcPts val="0"/>
                        </a:spcBef>
                        <a:buSzPct val="25000"/>
                        <a:buNone/>
                      </a:pPr>
                      <a:r>
                        <a:rPr baseline="0" lang="en-US" sz="1800" u="none" cap="none" strike="noStrike"/>
                        <a:t>Batch Job ID</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Region</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Batch Process</a:t>
                      </a:r>
                    </a:p>
                  </a:txBody>
                  <a:tcPr marT="45725" marB="45725" marR="91450" marL="91450"/>
                </a:tc>
              </a:tr>
              <a:tr h="492850">
                <a:tc>
                  <a:txBody>
                    <a:bodyPr>
                      <a:noAutofit/>
                    </a:bodyPr>
                    <a:lstStyle/>
                    <a:p>
                      <a:pPr indent="0" lvl="0" marL="0" marR="0" rtl="0" algn="l">
                        <a:spcBef>
                          <a:spcPts val="0"/>
                        </a:spcBef>
                        <a:buSzPct val="25000"/>
                        <a:buNone/>
                      </a:pPr>
                      <a:r>
                        <a:rPr baseline="0" lang="en-US" sz="1400" u="none" cap="none" strike="noStrike"/>
                        <a:t>ARWOSELR6C</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6</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Write-Off Selection Batch Process</a:t>
                      </a:r>
                    </a:p>
                  </a:txBody>
                  <a:tcPr marT="45725" marB="45725" marR="91450" marL="91450"/>
                </a:tc>
              </a:tr>
              <a:tr h="379925">
                <a:tc>
                  <a:txBody>
                    <a:bodyPr>
                      <a:noAutofit/>
                    </a:bodyPr>
                    <a:lstStyle/>
                    <a:p>
                      <a:pPr indent="0" lvl="0" marL="0" marR="0" rtl="0" algn="l">
                        <a:spcBef>
                          <a:spcPts val="0"/>
                        </a:spcBef>
                        <a:buSzPct val="25000"/>
                        <a:buNone/>
                      </a:pPr>
                      <a:r>
                        <a:rPr baseline="0" lang="en-US" sz="1400" u="none" cap="none" strike="noStrike"/>
                        <a:t>ARWOSELR7C</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7</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Write-Off Selection Batch Process</a:t>
                      </a:r>
                    </a:p>
                    <a:p>
                      <a:pPr indent="0" lvl="0" marL="0" marR="0" rtl="0" algn="l">
                        <a:spcBef>
                          <a:spcPts val="0"/>
                        </a:spcBef>
                        <a:buNone/>
                      </a:pPr>
                      <a:r>
                        <a:t/>
                      </a:r>
                      <a:endParaRPr baseline="0" sz="1400" u="none" cap="none" strike="noStrike"/>
                    </a:p>
                  </a:txBody>
                  <a:tcPr marT="45725" marB="45725" marR="91450" marL="91450"/>
                </a:tc>
              </a:tr>
              <a:tr h="404025">
                <a:tc>
                  <a:txBody>
                    <a:bodyPr>
                      <a:noAutofit/>
                    </a:bodyPr>
                    <a:lstStyle/>
                    <a:p>
                      <a:pPr indent="0" lvl="0" marL="0" marR="0" rtl="0" algn="l">
                        <a:spcBef>
                          <a:spcPts val="0"/>
                        </a:spcBef>
                        <a:buSzPct val="25000"/>
                        <a:buNone/>
                      </a:pPr>
                      <a:r>
                        <a:rPr baseline="0" lang="en-US" sz="1400" u="none" cap="none" strike="noStrike"/>
                        <a:t>ARWOGENRCLMS</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6/7</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Write-Off Generation Batch Process</a:t>
                      </a:r>
                    </a:p>
                  </a:txBody>
                  <a:tcPr marT="45725" marB="45725" marR="91450" marL="91450"/>
                </a:tc>
              </a:tr>
            </a:tbl>
          </a:graphicData>
        </a:graphic>
      </p:graphicFrame>
    </p:spTree>
  </p:cSld>
  <p:clrMapOvr>
    <a:masterClrMapping/>
  </p:clrMapOvr>
  <p:transition spd="slow">
    <p:cut/>
  </p:transition>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8" name="Shape 3208"/>
        <p:cNvGrpSpPr/>
        <p:nvPr/>
      </p:nvGrpSpPr>
      <p:grpSpPr>
        <a:xfrm>
          <a:off x="0" y="0"/>
          <a:ext cx="0" cy="0"/>
          <a:chOff x="0" y="0"/>
          <a:chExt cx="0" cy="0"/>
        </a:xfrm>
      </p:grpSpPr>
      <p:sp>
        <p:nvSpPr>
          <p:cNvPr id="3209" name="Shape 320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210" name="Shape 3210"/>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31775" lvl="1" marL="231775" marR="0" rtl="0" algn="l">
              <a:spcBef>
                <a:spcPts val="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will use the following document types/transaction types to process Non-Federal Debt Account Write-Off CRs</a:t>
            </a:r>
          </a:p>
        </p:txBody>
      </p:sp>
      <p:sp>
        <p:nvSpPr>
          <p:cNvPr id="3211" name="Shape 32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12" name="Shape 321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213" name="Shape 3213"/>
          <p:cNvGraphicFramePr/>
          <p:nvPr/>
        </p:nvGraphicFramePr>
        <p:xfrm>
          <a:off x="1318440" y="2373894"/>
          <a:ext cx="3000000" cy="3000000"/>
        </p:xfrm>
        <a:graphic>
          <a:graphicData uri="http://schemas.openxmlformats.org/drawingml/2006/table">
            <a:tbl>
              <a:tblPr bandRow="1" firstRow="1">
                <a:noFill/>
                <a:tableStyleId>{782802A0-2E22-4585-81E6-3A0199BBE89C}</a:tableStyleId>
              </a:tblPr>
              <a:tblGrid>
                <a:gridCol w="1343450"/>
                <a:gridCol w="1527350"/>
                <a:gridCol w="2189375"/>
                <a:gridCol w="1446975"/>
              </a:tblGrid>
              <a:tr h="471875">
                <a:tc>
                  <a:txBody>
                    <a:bodyPr>
                      <a:noAutofit/>
                    </a:bodyPr>
                    <a:lstStyle/>
                    <a:p>
                      <a:pPr indent="0" lvl="0" marL="0" marR="0" rtl="0" algn="ctr">
                        <a:spcBef>
                          <a:spcPts val="0"/>
                        </a:spcBef>
                        <a:buSzPct val="25000"/>
                        <a:buNone/>
                      </a:pPr>
                      <a:r>
                        <a:rPr baseline="0" lang="en-US" sz="1800" u="none" cap="none" strike="noStrike"/>
                        <a:t>Document Type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Transaction Type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Name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t>Additional Information</a:t>
                      </a:r>
                    </a:p>
                  </a:txBody>
                  <a:tcPr marT="45725" marB="45725" marR="91450" marL="91450"/>
                </a:tc>
              </a:tr>
              <a:tr h="492850">
                <a:tc rowSpan="3">
                  <a:txBody>
                    <a:bodyPr>
                      <a:noAutofit/>
                    </a:bodyPr>
                    <a:lstStyle/>
                    <a:p>
                      <a:pPr indent="0" lvl="0" marL="0" marR="0" rtl="0" algn="l">
                        <a:spcBef>
                          <a:spcPts val="0"/>
                        </a:spcBef>
                        <a:buSzPct val="25000"/>
                        <a:buNone/>
                      </a:pPr>
                      <a:r>
                        <a:rPr b="1" baseline="0" lang="en-US" sz="1400" u="none" cap="none" strike="noStrike"/>
                        <a:t>NW6</a:t>
                      </a:r>
                    </a:p>
                  </a:txBody>
                  <a:tcPr marT="45725" marB="45725" marR="91450" marL="91450">
                    <a:solidFill>
                      <a:srgbClr val="D0D0EF"/>
                    </a:solidFill>
                  </a:tcPr>
                </a:tc>
                <a:tc>
                  <a:txBody>
                    <a:bodyPr>
                      <a:noAutofit/>
                    </a:bodyPr>
                    <a:lstStyle/>
                    <a:p>
                      <a:pPr indent="0" lvl="0" marL="0" marR="0" rtl="0" algn="ctr">
                        <a:spcBef>
                          <a:spcPts val="0"/>
                        </a:spcBef>
                        <a:buSzPct val="25000"/>
                        <a:buNone/>
                      </a:pPr>
                      <a:r>
                        <a:rPr b="1" baseline="0" lang="en-US" sz="1400" u="none" cap="none" strike="noStrike"/>
                        <a:t>C01</a:t>
                      </a:r>
                    </a:p>
                  </a:txBody>
                  <a:tcPr marT="45725" marB="45725" marR="91450" marL="91450" anchor="ctr">
                    <a:solidFill>
                      <a:srgbClr val="D0D0EF"/>
                    </a:solidFill>
                  </a:tcPr>
                </a:tc>
                <a:tc>
                  <a:txBody>
                    <a:bodyPr>
                      <a:noAutofit/>
                    </a:bodyPr>
                    <a:lstStyle/>
                    <a:p>
                      <a:pPr indent="0" lvl="0" marL="0" marR="0" rtl="0" algn="l">
                        <a:spcBef>
                          <a:spcPts val="0"/>
                        </a:spcBef>
                        <a:buSzPct val="25000"/>
                        <a:buNone/>
                      </a:pPr>
                      <a:r>
                        <a:rPr baseline="0" lang="en-US" sz="1400" u="none" cap="none" strike="noStrike"/>
                        <a:t>R6 Write-Off;CLAIMS</a:t>
                      </a:r>
                    </a:p>
                  </a:txBody>
                  <a:tcPr marT="45725" marB="45725" marR="91450" marL="91450">
                    <a:solidFill>
                      <a:srgbClr val="D0D0EF"/>
                    </a:solidFill>
                  </a:tcPr>
                </a:tc>
                <a:tc rowSpan="5">
                  <a:txBody>
                    <a:bodyPr>
                      <a:noAutofit/>
                    </a:bodyPr>
                    <a:lstStyle/>
                    <a:p>
                      <a:pPr indent="0" lvl="0" marL="0" marR="0" rtl="0" algn="l">
                        <a:spcBef>
                          <a:spcPts val="0"/>
                        </a:spcBef>
                        <a:buSzPct val="25000"/>
                        <a:buNone/>
                      </a:pPr>
                      <a:r>
                        <a:rPr baseline="0" lang="en-US" sz="1400" u="none" cap="none" strike="noStrike"/>
                        <a:t>Flexible Posting to Expenditure vs. Revenue on Receivable Type</a:t>
                      </a:r>
                    </a:p>
                    <a:p>
                      <a:pPr indent="0" lvl="0" marL="0" marR="0" rtl="0" algn="l">
                        <a:spcBef>
                          <a:spcPts val="0"/>
                        </a:spcBef>
                        <a:buNone/>
                      </a:pPr>
                      <a:r>
                        <a:t/>
                      </a:r>
                      <a:endParaRPr baseline="0" sz="1400" u="none" cap="none" strike="noStrike"/>
                    </a:p>
                  </a:txBody>
                  <a:tcPr marT="45725" marB="45725" marR="91450" marL="91450">
                    <a:solidFill>
                      <a:srgbClr val="D8D8D8"/>
                    </a:solidFill>
                  </a:tcPr>
                </a:tc>
              </a:tr>
              <a:tr h="492850">
                <a:tc vMerge="1"/>
                <a:tc>
                  <a:txBody>
                    <a:bodyPr>
                      <a:noAutofit/>
                    </a:bodyPr>
                    <a:lstStyle/>
                    <a:p>
                      <a:pPr indent="0" lvl="0" marL="0" marR="0" rtl="0" algn="ctr">
                        <a:spcBef>
                          <a:spcPts val="0"/>
                        </a:spcBef>
                        <a:buSzPct val="25000"/>
                        <a:buNone/>
                      </a:pPr>
                      <a:r>
                        <a:rPr b="1" baseline="0" lang="en-US" sz="1400" u="none" cap="none" strike="noStrike"/>
                        <a:t>P01</a:t>
                      </a:r>
                    </a:p>
                  </a:txBody>
                  <a:tcPr marT="45725" marB="45725" marR="91450" marL="91450" anchor="ctr">
                    <a:solidFill>
                      <a:srgbClr val="D0D0EF"/>
                    </a:solidFill>
                  </a:tcPr>
                </a:tc>
                <a:tc>
                  <a:txBody>
                    <a:bodyPr>
                      <a:noAutofit/>
                    </a:bodyPr>
                    <a:lstStyle/>
                    <a:p>
                      <a:pPr indent="0" lvl="0" marL="0" marR="0" rtl="0" algn="l">
                        <a:spcBef>
                          <a:spcPts val="0"/>
                        </a:spcBef>
                        <a:buSzPct val="25000"/>
                        <a:buNone/>
                      </a:pPr>
                      <a:r>
                        <a:rPr baseline="0" lang="en-US" sz="1400" u="none" cap="none" strike="noStrike"/>
                        <a:t>R6 Write-Off;Loans Receivable</a:t>
                      </a:r>
                    </a:p>
                  </a:txBody>
                  <a:tcPr marT="45725" marB="45725" marR="91450" marL="91450">
                    <a:solidFill>
                      <a:srgbClr val="D0D0EF"/>
                    </a:solidFill>
                  </a:tcPr>
                </a:tc>
                <a:tc vMerge="1"/>
              </a:tr>
              <a:tr h="492850">
                <a:tc vMerge="1"/>
                <a:tc>
                  <a:txBody>
                    <a:bodyPr>
                      <a:noAutofit/>
                    </a:bodyPr>
                    <a:lstStyle/>
                    <a:p>
                      <a:pPr indent="0" lvl="0" marL="0" marR="0" rtl="0" algn="ctr">
                        <a:spcBef>
                          <a:spcPts val="0"/>
                        </a:spcBef>
                        <a:buSzPct val="25000"/>
                        <a:buNone/>
                      </a:pPr>
                      <a:r>
                        <a:rPr b="1" baseline="0" lang="en-US" sz="1400" u="none" cap="none" strike="noStrike"/>
                        <a:t>S01</a:t>
                      </a:r>
                    </a:p>
                  </a:txBody>
                  <a:tcPr marT="45725" marB="45725" marR="91450" marL="91450" anchor="ctr">
                    <a:solidFill>
                      <a:srgbClr val="D0D0EF"/>
                    </a:solidFill>
                  </a:tcPr>
                </a:tc>
                <a:tc>
                  <a:txBody>
                    <a:bodyPr>
                      <a:noAutofit/>
                    </a:bodyPr>
                    <a:lstStyle/>
                    <a:p>
                      <a:pPr indent="0" lvl="0" marL="0" marR="0" rtl="0" algn="l">
                        <a:spcBef>
                          <a:spcPts val="0"/>
                        </a:spcBef>
                        <a:buSzPct val="25000"/>
                        <a:buNone/>
                      </a:pPr>
                      <a:r>
                        <a:rPr baseline="0" lang="en-US" sz="1400" u="none" cap="none" strike="noStrike"/>
                        <a:t>R6 Write-Off;Settlement Agreement</a:t>
                      </a:r>
                    </a:p>
                  </a:txBody>
                  <a:tcPr marT="45725" marB="45725" marR="91450" marL="91450">
                    <a:solidFill>
                      <a:srgbClr val="D0D0EF"/>
                    </a:solidFill>
                  </a:tcPr>
                </a:tc>
                <a:tc vMerge="1"/>
              </a:tr>
              <a:tr h="379925">
                <a:tc rowSpan="2">
                  <a:txBody>
                    <a:bodyPr>
                      <a:noAutofit/>
                    </a:bodyPr>
                    <a:lstStyle/>
                    <a:p>
                      <a:pPr indent="0" lvl="0" marL="0" marR="0" rtl="0" algn="l">
                        <a:spcBef>
                          <a:spcPts val="0"/>
                        </a:spcBef>
                        <a:buSzPct val="25000"/>
                        <a:buNone/>
                      </a:pPr>
                      <a:r>
                        <a:rPr b="1" baseline="0" lang="en-US" sz="1400" u="none" cap="none" strike="noStrike"/>
                        <a:t>NW7</a:t>
                      </a:r>
                    </a:p>
                  </a:txBody>
                  <a:tcPr marT="45725" marB="45725" marR="91450" marL="91450">
                    <a:solidFill>
                      <a:srgbClr val="A2A2E0"/>
                    </a:solidFill>
                  </a:tcPr>
                </a:tc>
                <a:tc>
                  <a:txBody>
                    <a:bodyPr>
                      <a:noAutofit/>
                    </a:bodyPr>
                    <a:lstStyle/>
                    <a:p>
                      <a:pPr indent="0" lvl="0" marL="0" marR="0" rtl="0" algn="ctr">
                        <a:spcBef>
                          <a:spcPts val="0"/>
                        </a:spcBef>
                        <a:buSzPct val="25000"/>
                        <a:buNone/>
                      </a:pPr>
                      <a:r>
                        <a:rPr b="1" baseline="0" lang="en-US" sz="1400" u="none" cap="none" strike="noStrike"/>
                        <a:t>C01</a:t>
                      </a:r>
                    </a:p>
                  </a:txBody>
                  <a:tcPr marT="45725" marB="45725" marR="91450" marL="91450" anchor="ctr">
                    <a:solidFill>
                      <a:srgbClr val="A2A2E0"/>
                    </a:solidFill>
                  </a:tcPr>
                </a:tc>
                <a:tc>
                  <a:txBody>
                    <a:bodyPr>
                      <a:noAutofit/>
                    </a:bodyPr>
                    <a:lstStyle/>
                    <a:p>
                      <a:pPr indent="0" lvl="0" marL="0" marR="0" rtl="0" algn="l">
                        <a:spcBef>
                          <a:spcPts val="0"/>
                        </a:spcBef>
                        <a:buSzPct val="25000"/>
                        <a:buNone/>
                      </a:pPr>
                      <a:r>
                        <a:rPr baseline="0" lang="en-US" sz="1400" u="none" cap="none" strike="noStrike"/>
                        <a:t>R7 Write-Off;CLAIMS</a:t>
                      </a:r>
                    </a:p>
                  </a:txBody>
                  <a:tcPr marT="45725" marB="45725" marR="91450" marL="91450">
                    <a:solidFill>
                      <a:srgbClr val="A2A2E0"/>
                    </a:solidFill>
                  </a:tcPr>
                </a:tc>
                <a:tc vMerge="1"/>
              </a:tr>
              <a:tr h="404025">
                <a:tc vMerge="1"/>
                <a:tc>
                  <a:txBody>
                    <a:bodyPr>
                      <a:noAutofit/>
                    </a:bodyPr>
                    <a:lstStyle/>
                    <a:p>
                      <a:pPr indent="0" lvl="0" marL="0" marR="0" rtl="0" algn="ctr">
                        <a:spcBef>
                          <a:spcPts val="0"/>
                        </a:spcBef>
                        <a:buSzPct val="25000"/>
                        <a:buNone/>
                      </a:pPr>
                      <a:r>
                        <a:rPr b="1" baseline="0" lang="en-US" sz="1400" u="none" cap="none" strike="noStrike"/>
                        <a:t>P01</a:t>
                      </a:r>
                    </a:p>
                  </a:txBody>
                  <a:tcPr marT="45725" marB="45725" marR="91450" marL="91450" anchor="ctr">
                    <a:solidFill>
                      <a:srgbClr val="A2A2E0"/>
                    </a:solidFill>
                  </a:tcPr>
                </a:tc>
                <a:tc>
                  <a:txBody>
                    <a:bodyPr>
                      <a:noAutofit/>
                    </a:bodyPr>
                    <a:lstStyle/>
                    <a:p>
                      <a:pPr indent="0" lvl="0" marL="0" marR="0" rtl="0" algn="l">
                        <a:spcBef>
                          <a:spcPts val="0"/>
                        </a:spcBef>
                        <a:buSzPct val="25000"/>
                        <a:buNone/>
                      </a:pPr>
                      <a:r>
                        <a:rPr baseline="0" lang="en-US" sz="1400" u="none" cap="none" strike="noStrike"/>
                        <a:t>R7 Write-Off;Loans Receivable</a:t>
                      </a:r>
                    </a:p>
                  </a:txBody>
                  <a:tcPr marT="45725" marB="45725" marR="91450" marL="91450">
                    <a:solidFill>
                      <a:srgbClr val="A2A2E0"/>
                    </a:solidFill>
                  </a:tcPr>
                </a:tc>
                <a:tc vMerge="1"/>
              </a:tr>
            </a:tbl>
          </a:graphicData>
        </a:graphic>
      </p:graphicFrame>
    </p:spTree>
  </p:cSld>
  <p:clrMapOvr>
    <a:masterClrMapping/>
  </p:clrMapOvr>
  <p:transition spd="slow">
    <p:cut/>
  </p:transition>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7" name="Shape 3217"/>
        <p:cNvGrpSpPr/>
        <p:nvPr/>
      </p:nvGrpSpPr>
      <p:grpSpPr>
        <a:xfrm>
          <a:off x="0" y="0"/>
          <a:ext cx="0" cy="0"/>
          <a:chOff x="0" y="0"/>
          <a:chExt cx="0" cy="0"/>
        </a:xfrm>
      </p:grpSpPr>
      <p:sp>
        <p:nvSpPr>
          <p:cNvPr id="3218" name="Shape 321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Delinquency Management – Write-Offs</a:t>
            </a:r>
          </a:p>
        </p:txBody>
      </p:sp>
      <p:sp>
        <p:nvSpPr>
          <p:cNvPr id="3219" name="Shape 3219"/>
          <p:cNvSpPr txBox="1"/>
          <p:nvPr>
            <p:ph idx="1" type="body"/>
          </p:nvPr>
        </p:nvSpPr>
        <p:spPr>
          <a:xfrm>
            <a:off x="647700" y="1334016"/>
            <a:ext cx="8229600" cy="4525961"/>
          </a:xfrm>
          <a:prstGeom prst="rect">
            <a:avLst/>
          </a:prstGeom>
          <a:noFill/>
          <a:ln>
            <a:noFill/>
          </a:ln>
        </p:spPr>
        <p:txBody>
          <a:bodyPr anchorCtr="0" anchor="t" bIns="45700" lIns="91425" rIns="91425" tIns="45700">
            <a:noAutofit/>
          </a:bodyPr>
          <a:lstStyle/>
          <a:p>
            <a:pPr indent="-231775" lvl="1"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NW6/NW7 Write-Off Approval Routing</a:t>
            </a:r>
          </a:p>
          <a:p>
            <a:pPr indent="-234950" lvl="2" marL="57785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Non-Federal Write-Off documents require approval based on defined thresholds on the Document Type maintenance table</a:t>
            </a:r>
          </a:p>
          <a:p>
            <a:pPr indent="-234950" lvl="2" marL="577850"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Inbox tasks will be routed to the appropriate users within the approval groups to permit/deny approval</a:t>
            </a:r>
          </a:p>
        </p:txBody>
      </p:sp>
      <p:sp>
        <p:nvSpPr>
          <p:cNvPr id="3220" name="Shape 322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221" name="Shape 3221"/>
          <p:cNvGraphicFramePr/>
          <p:nvPr/>
        </p:nvGraphicFramePr>
        <p:xfrm>
          <a:off x="439387" y="3418114"/>
          <a:ext cx="3000000" cy="3000000"/>
        </p:xfrm>
        <a:graphic>
          <a:graphicData uri="http://schemas.openxmlformats.org/drawingml/2006/table">
            <a:tbl>
              <a:tblPr bandRow="1" firstRow="1">
                <a:noFill/>
                <a:tableStyleId>{FB0A932C-776F-4481-B687-E8D49A44BEF5}</a:tableStyleId>
              </a:tblPr>
              <a:tblGrid>
                <a:gridCol w="4061350"/>
                <a:gridCol w="1882425"/>
                <a:gridCol w="2535200"/>
              </a:tblGrid>
              <a:tr h="228600">
                <a:tc>
                  <a:txBody>
                    <a:bodyPr>
                      <a:noAutofit/>
                    </a:bodyPr>
                    <a:lstStyle/>
                    <a:p>
                      <a:pPr indent="0" lvl="0" marL="0" marR="0" rtl="0" algn="l">
                        <a:spcBef>
                          <a:spcPts val="0"/>
                        </a:spcBef>
                        <a:buSzPct val="25000"/>
                        <a:buNone/>
                      </a:pPr>
                      <a:r>
                        <a:rPr baseline="0" lang="en-US" sz="1800" u="none" cap="none" strike="noStrike"/>
                        <a:t>Approval Group</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Lower Limit</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Upper Limit</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No Approval</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$0.00</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$50.00</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R6/R7 Non-Fed Write Off User</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$50.01</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$1,000.00</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R6/R7 Non-Fed Write Off Manager</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$1,000.01</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$10,000.00</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R6/R7 Non-Fed Write Off Branch CH</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$10,000.01</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$50,000.00</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R6/R7 Non-Fed Write Off Div Dir</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$50,000.01</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$99,999.99</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R6/R7 Non-Fed Write Off Dir FPO</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$100,000.00</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$1,000,000,000,000.00</a:t>
                      </a:r>
                    </a:p>
                  </a:txBody>
                  <a:tcPr marT="45725" marB="45725" marR="91450" marL="91450"/>
                </a:tc>
              </a:tr>
            </a:tbl>
          </a:graphicData>
        </a:graphic>
      </p:graphicFrame>
      <p:sp>
        <p:nvSpPr>
          <p:cNvPr id="3222" name="Shape 322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6" name="Shape 3226"/>
        <p:cNvGrpSpPr/>
        <p:nvPr/>
      </p:nvGrpSpPr>
      <p:grpSpPr>
        <a:xfrm>
          <a:off x="0" y="0"/>
          <a:ext cx="0" cy="0"/>
          <a:chOff x="0" y="0"/>
          <a:chExt cx="0" cy="0"/>
        </a:xfrm>
      </p:grpSpPr>
      <p:sp>
        <p:nvSpPr>
          <p:cNvPr id="3227" name="Shape 322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3228" name="Shape 322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229" name="Shape 322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30" name="Shape 3230"/>
          <p:cNvSpPr txBox="1"/>
          <p:nvPr/>
        </p:nvSpPr>
        <p:spPr>
          <a:xfrm>
            <a:off x="558139" y="1210516"/>
            <a:ext cx="8519184" cy="34293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12: Authorize a Write-Off via the Write-Off Entry Query</a:t>
            </a:r>
          </a:p>
        </p:txBody>
      </p:sp>
    </p:spTree>
  </p:cSld>
  <p:clrMapOvr>
    <a:masterClrMapping/>
  </p:clrMapOvr>
  <p:transition spd="slow">
    <p:cut/>
  </p:transition>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5" name="Shape 3235"/>
        <p:cNvGrpSpPr/>
        <p:nvPr/>
      </p:nvGrpSpPr>
      <p:grpSpPr>
        <a:xfrm>
          <a:off x="0" y="0"/>
          <a:ext cx="0" cy="0"/>
          <a:chOff x="0" y="0"/>
          <a:chExt cx="0" cy="0"/>
        </a:xfrm>
      </p:grpSpPr>
      <p:sp>
        <p:nvSpPr>
          <p:cNvPr id="3236" name="Shape 323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Action History Report</a:t>
            </a:r>
          </a:p>
        </p:txBody>
      </p:sp>
      <p:sp>
        <p:nvSpPr>
          <p:cNvPr id="3237" name="Shape 3237"/>
          <p:cNvSpPr txBox="1"/>
          <p:nvPr>
            <p:ph idx="1" type="body"/>
          </p:nvPr>
        </p:nvSpPr>
        <p:spPr>
          <a:xfrm>
            <a:off x="350873" y="1322478"/>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Debt Account (Claims) Action History Report</a:t>
            </a:r>
          </a:p>
          <a:p>
            <a:pPr indent="-225425" lvl="1" marL="568325" marR="0" rtl="0" algn="l">
              <a:spcBef>
                <a:spcPts val="9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 hoc On-Demand report provides:</a:t>
            </a:r>
          </a:p>
          <a:p>
            <a:pPr indent="-241300" lvl="2" marL="914400"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Audit trail </a:t>
            </a:r>
            <a:r>
              <a:rPr b="0" baseline="0" i="0" lang="en-US" sz="1800" u="none" cap="none" strike="noStrike">
                <a:solidFill>
                  <a:schemeClr val="dk1"/>
                </a:solidFill>
                <a:latin typeface="Arial"/>
                <a:ea typeface="Arial"/>
                <a:cs typeface="Arial"/>
                <a:sym typeface="Arial"/>
              </a:rPr>
              <a:t>of changes and updates to claims</a:t>
            </a:r>
          </a:p>
          <a:p>
            <a:pPr indent="-241300" lvl="2" marL="914400"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Performance tracking </a:t>
            </a:r>
            <a:r>
              <a:rPr b="0" baseline="0" i="0" lang="en-US" sz="1800" u="none" cap="none" strike="noStrike">
                <a:solidFill>
                  <a:schemeClr val="dk1"/>
                </a:solidFill>
                <a:latin typeface="Arial"/>
                <a:ea typeface="Arial"/>
                <a:cs typeface="Arial"/>
                <a:sym typeface="Arial"/>
              </a:rPr>
              <a:t>for claim specific research</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Reference when responding to </a:t>
            </a:r>
            <a:r>
              <a:rPr b="1" baseline="0" i="0" lang="en-US" sz="1800" u="none" cap="none" strike="noStrike">
                <a:solidFill>
                  <a:schemeClr val="dk1"/>
                </a:solidFill>
                <a:latin typeface="Arial"/>
                <a:ea typeface="Arial"/>
                <a:cs typeface="Arial"/>
                <a:sym typeface="Arial"/>
              </a:rPr>
              <a:t>Congressional requests </a:t>
            </a:r>
            <a:r>
              <a:rPr b="0" baseline="0" i="0" lang="en-US" sz="1800" u="none" cap="none" strike="noStrike">
                <a:solidFill>
                  <a:schemeClr val="dk1"/>
                </a:solidFill>
                <a:latin typeface="Arial"/>
                <a:ea typeface="Arial"/>
                <a:cs typeface="Arial"/>
                <a:sym typeface="Arial"/>
              </a:rPr>
              <a:t>for waivers and AWG hearing requests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Pegasys Debt Account Entity and action information</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available input parameters for the Action History On-Demand report are:</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Debt Account Number</a:t>
            </a:r>
          </a:p>
        </p:txBody>
      </p:sp>
      <p:sp>
        <p:nvSpPr>
          <p:cNvPr id="3238" name="Shape 32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39" name="Shape 323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4" name="Shape 3244"/>
        <p:cNvGrpSpPr/>
        <p:nvPr/>
      </p:nvGrpSpPr>
      <p:grpSpPr>
        <a:xfrm>
          <a:off x="0" y="0"/>
          <a:ext cx="0" cy="0"/>
          <a:chOff x="0" y="0"/>
          <a:chExt cx="0" cy="0"/>
        </a:xfrm>
      </p:grpSpPr>
      <p:sp>
        <p:nvSpPr>
          <p:cNvPr id="3245" name="Shape 324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Action History Report</a:t>
            </a:r>
          </a:p>
        </p:txBody>
      </p:sp>
      <p:sp>
        <p:nvSpPr>
          <p:cNvPr id="3246" name="Shape 3246"/>
          <p:cNvSpPr txBox="1"/>
          <p:nvPr>
            <p:ph idx="1" type="body"/>
          </p:nvPr>
        </p:nvSpPr>
        <p:spPr>
          <a:xfrm>
            <a:off x="350873" y="1112928"/>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Debt Account (Claims) Action History Report</a:t>
            </a:r>
          </a:p>
          <a:p>
            <a:pPr indent="-225425" lvl="1" marL="568325" marR="0" rtl="0" algn="l">
              <a:spcBef>
                <a:spcPts val="9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requirements include the ability to capture: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Initiation of the claim via the Debt Account document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Collections against the Debt Account Entity</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Write-Off and Write-Off Reversal Activity referencing the Debt Account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Disputes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Correspondence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Debt Account Suspense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IP&amp;A and Waived Principal of IP&amp;A</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Referral</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Creation, Activation, and Re-activation of the Amortization Schedule </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Dunning</a:t>
            </a:r>
          </a:p>
        </p:txBody>
      </p:sp>
      <p:sp>
        <p:nvSpPr>
          <p:cNvPr id="3247" name="Shape 324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48" name="Shape 324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3" name="Shape 3253"/>
        <p:cNvGrpSpPr/>
        <p:nvPr/>
      </p:nvGrpSpPr>
      <p:grpSpPr>
        <a:xfrm>
          <a:off x="0" y="0"/>
          <a:ext cx="0" cy="0"/>
          <a:chOff x="0" y="0"/>
          <a:chExt cx="0" cy="0"/>
        </a:xfrm>
      </p:grpSpPr>
      <p:sp>
        <p:nvSpPr>
          <p:cNvPr id="3254" name="Shape 325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Action History Report</a:t>
            </a:r>
          </a:p>
        </p:txBody>
      </p:sp>
      <p:sp>
        <p:nvSpPr>
          <p:cNvPr id="3255" name="Shape 3255"/>
          <p:cNvSpPr txBox="1"/>
          <p:nvPr>
            <p:ph idx="1" type="body"/>
          </p:nvPr>
        </p:nvSpPr>
        <p:spPr>
          <a:xfrm>
            <a:off x="350873" y="1112928"/>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Debt Account (Claims) Action History Report</a:t>
            </a:r>
          </a:p>
          <a:p>
            <a:pPr indent="-225425" lvl="1" marL="568325" marR="0" rtl="0" algn="l">
              <a:spcBef>
                <a:spcPts val="9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Both PDF and CSV outputs are available</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PDF report output follows the standard BAAR report format and contains:</a:t>
            </a:r>
          </a:p>
          <a:p>
            <a:pPr indent="-241300" lvl="2" marL="914400" marR="0" rtl="0" algn="l">
              <a:spcBef>
                <a:spcPts val="8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Title</a:t>
            </a:r>
          </a:p>
          <a:p>
            <a:pPr indent="-241300" lvl="2" marL="914400" marR="0" rtl="0" algn="l">
              <a:spcBef>
                <a:spcPts val="4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Headings</a:t>
            </a:r>
          </a:p>
          <a:p>
            <a:pPr indent="-241300" lvl="2" marL="914400" marR="0" rtl="0" algn="l">
              <a:spcBef>
                <a:spcPts val="4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Input Parameters</a:t>
            </a:r>
          </a:p>
          <a:p>
            <a:pPr indent="-241300" lvl="2" marL="914400" marR="0" rtl="0" algn="l">
              <a:spcBef>
                <a:spcPts val="4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DA Action History records</a:t>
            </a:r>
          </a:p>
          <a:p>
            <a:pPr indent="-241300" lvl="2" marL="914400" marR="0" rtl="0" algn="l">
              <a:spcBef>
                <a:spcPts val="4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Page Numbers</a:t>
            </a:r>
          </a:p>
          <a:p>
            <a:pPr indent="-241300" lvl="2" marL="914400" marR="0" rtl="0" algn="l">
              <a:spcBef>
                <a:spcPts val="4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Timestamps</a:t>
            </a:r>
          </a:p>
          <a:p>
            <a:pPr indent="-225425" lvl="1" marL="568325" marR="0" rtl="0" algn="l">
              <a:spcBef>
                <a:spcPts val="8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PDF report output is </a:t>
            </a:r>
            <a:r>
              <a:rPr b="1" baseline="0" i="0" lang="en-US" sz="1800" u="sng" cap="none" strike="noStrike">
                <a:solidFill>
                  <a:schemeClr val="dk1"/>
                </a:solidFill>
                <a:latin typeface="Arial"/>
                <a:ea typeface="Arial"/>
                <a:cs typeface="Arial"/>
                <a:sym typeface="Arial"/>
              </a:rPr>
              <a:t>sorted by</a:t>
            </a:r>
            <a:r>
              <a:rPr b="1" baseline="0" i="0" lang="en-US" sz="1800" u="none" cap="none" strike="noStrike">
                <a:solidFill>
                  <a:schemeClr val="dk1"/>
                </a:solidFill>
                <a:latin typeface="Arial"/>
                <a:ea typeface="Arial"/>
                <a:cs typeface="Arial"/>
                <a:sym typeface="Arial"/>
              </a:rPr>
              <a:t> Debt Account Number </a:t>
            </a:r>
            <a:r>
              <a:rPr b="0" baseline="0" i="0" lang="en-US" sz="1800" u="none" cap="none" strike="noStrike">
                <a:solidFill>
                  <a:schemeClr val="dk1"/>
                </a:solidFill>
                <a:latin typeface="Arial"/>
                <a:ea typeface="Arial"/>
                <a:cs typeface="Arial"/>
                <a:sym typeface="Arial"/>
              </a:rPr>
              <a:t>and </a:t>
            </a:r>
            <a:r>
              <a:rPr b="1" baseline="0" i="0" lang="en-US" sz="1800" u="none" cap="none" strike="noStrike">
                <a:solidFill>
                  <a:schemeClr val="dk1"/>
                </a:solidFill>
                <a:latin typeface="Arial"/>
                <a:ea typeface="Arial"/>
                <a:cs typeface="Arial"/>
                <a:sym typeface="Arial"/>
              </a:rPr>
              <a:t>Action Date/Time</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CSV report only contains the column headers and data in the same order as the PDF output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CSV format does not include titles, timestamps, page numbers, etc.</a:t>
            </a:r>
          </a:p>
          <a:p>
            <a:pPr indent="-3175" lvl="1" marL="346075" marR="0" rtl="0" algn="l">
              <a:spcBef>
                <a:spcPts val="120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165100" lvl="3" marL="1260475" marR="0" rtl="0" algn="l">
              <a:spcBef>
                <a:spcPts val="120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55575" lvl="2" marL="914400" marR="0" rtl="0" algn="l">
              <a:spcBef>
                <a:spcPts val="1200"/>
              </a:spcBef>
              <a:spcAft>
                <a:spcPts val="6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256" name="Shape 32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57" name="Shape 325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2" name="Shape 3262"/>
        <p:cNvGrpSpPr/>
        <p:nvPr/>
      </p:nvGrpSpPr>
      <p:grpSpPr>
        <a:xfrm>
          <a:off x="0" y="0"/>
          <a:ext cx="0" cy="0"/>
          <a:chOff x="0" y="0"/>
          <a:chExt cx="0" cy="0"/>
        </a:xfrm>
      </p:grpSpPr>
      <p:sp>
        <p:nvSpPr>
          <p:cNvPr id="3263" name="Shape 326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Action History Report</a:t>
            </a:r>
          </a:p>
        </p:txBody>
      </p:sp>
      <p:sp>
        <p:nvSpPr>
          <p:cNvPr id="3264" name="Shape 3264"/>
          <p:cNvSpPr txBox="1"/>
          <p:nvPr>
            <p:ph idx="1" type="body"/>
          </p:nvPr>
        </p:nvSpPr>
        <p:spPr>
          <a:xfrm>
            <a:off x="350873" y="1112928"/>
            <a:ext cx="8676167" cy="109864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3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Debt Account Action History report sample layout</a:t>
            </a:r>
          </a:p>
        </p:txBody>
      </p:sp>
      <p:sp>
        <p:nvSpPr>
          <p:cNvPr id="3265" name="Shape 32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66" name="Shape 32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267" name="Shape 3267"/>
          <p:cNvPicPr preferRelativeResize="0"/>
          <p:nvPr/>
        </p:nvPicPr>
        <p:blipFill rotWithShape="1">
          <a:blip r:embed="rId3">
            <a:alphaModFix/>
          </a:blip>
          <a:srcRect b="0" l="0" r="0" t="0"/>
          <a:stretch/>
        </p:blipFill>
        <p:spPr>
          <a:xfrm>
            <a:off x="435935" y="1960602"/>
            <a:ext cx="8601739" cy="3010772"/>
          </a:xfrm>
          <a:prstGeom prst="rect">
            <a:avLst/>
          </a:prstGeom>
          <a:noFill/>
          <a:ln>
            <a:noFill/>
          </a:ln>
        </p:spPr>
      </p:pic>
    </p:spTree>
  </p:cSld>
  <p:clrMapOvr>
    <a:masterClrMapping/>
  </p:clrMapOvr>
  <p:transition spd="slow">
    <p:cut/>
  </p:transition>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2" name="Shape 3272"/>
        <p:cNvGrpSpPr/>
        <p:nvPr/>
      </p:nvGrpSpPr>
      <p:grpSpPr>
        <a:xfrm>
          <a:off x="0" y="0"/>
          <a:ext cx="0" cy="0"/>
          <a:chOff x="0" y="0"/>
          <a:chExt cx="0" cy="0"/>
        </a:xfrm>
      </p:grpSpPr>
      <p:sp>
        <p:nvSpPr>
          <p:cNvPr id="3273" name="Shape 327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274" name="Shape 327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Action History Report</a:t>
            </a:r>
          </a:p>
        </p:txBody>
      </p:sp>
      <p:sp>
        <p:nvSpPr>
          <p:cNvPr id="3275" name="Shape 3275"/>
          <p:cNvSpPr txBox="1"/>
          <p:nvPr>
            <p:ph idx="1" type="body"/>
          </p:nvPr>
        </p:nvSpPr>
        <p:spPr>
          <a:xfrm>
            <a:off x="350873" y="1112928"/>
            <a:ext cx="8676167" cy="109864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3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Debt Account Action History report column description</a:t>
            </a:r>
          </a:p>
        </p:txBody>
      </p:sp>
      <p:sp>
        <p:nvSpPr>
          <p:cNvPr id="3276" name="Shape 327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77" name="Shape 32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278" name="Shape 3278"/>
          <p:cNvGraphicFramePr/>
          <p:nvPr/>
        </p:nvGraphicFramePr>
        <p:xfrm>
          <a:off x="495300" y="1607820"/>
          <a:ext cx="3000000" cy="3000000"/>
        </p:xfrm>
        <a:graphic>
          <a:graphicData uri="http://schemas.openxmlformats.org/drawingml/2006/table">
            <a:tbl>
              <a:tblPr bandRow="1" firstRow="1">
                <a:noFill/>
                <a:tableStyleId>{7735DD9C-CA63-4F6C-A9A9-8B453EA3FC72}</a:tableStyleId>
              </a:tblPr>
              <a:tblGrid>
                <a:gridCol w="2746575"/>
                <a:gridCol w="5759250"/>
              </a:tblGrid>
              <a:tr h="232525">
                <a:tc>
                  <a:txBody>
                    <a:bodyPr>
                      <a:noAutofit/>
                    </a:bodyPr>
                    <a:lstStyle/>
                    <a:p>
                      <a:pPr indent="0" lvl="0" marL="0" marR="0" rtl="0" algn="l">
                        <a:spcBef>
                          <a:spcPts val="0"/>
                        </a:spcBef>
                        <a:buSzPct val="25000"/>
                        <a:buNone/>
                      </a:pPr>
                      <a:r>
                        <a:rPr baseline="0" lang="en-US" sz="1800" u="none" cap="none" strike="noStrike"/>
                        <a:t>Column Name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Description</a:t>
                      </a:r>
                    </a:p>
                  </a:txBody>
                  <a:tcPr marT="45725" marB="45725" marR="91450" marL="91450"/>
                </a:tc>
              </a:tr>
              <a:tr h="281950">
                <a:tc>
                  <a:txBody>
                    <a:bodyPr>
                      <a:noAutofit/>
                    </a:bodyPr>
                    <a:lstStyle/>
                    <a:p>
                      <a:pPr indent="0" lvl="0" marL="0" marR="0" rtl="0" algn="l">
                        <a:spcBef>
                          <a:spcPts val="0"/>
                        </a:spcBef>
                        <a:buSzPct val="25000"/>
                        <a:buNone/>
                      </a:pPr>
                      <a:r>
                        <a:rPr b="1" baseline="0" lang="en-US" sz="1200" u="none" cap="none" strike="noStrike"/>
                        <a:t>Debt Account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Records the Debt Account Number associated to the Action History record</a:t>
                      </a:r>
                    </a:p>
                  </a:txBody>
                  <a:tcPr marT="45725" marB="45725" marR="91450" marL="91450"/>
                </a:tc>
              </a:tr>
              <a:tr h="285750">
                <a:tc>
                  <a:txBody>
                    <a:bodyPr>
                      <a:noAutofit/>
                    </a:bodyPr>
                    <a:lstStyle/>
                    <a:p>
                      <a:pPr indent="0" lvl="0" marL="0" marR="0" rtl="0" algn="l">
                        <a:spcBef>
                          <a:spcPts val="0"/>
                        </a:spcBef>
                        <a:buSzPct val="25000"/>
                        <a:buNone/>
                      </a:pPr>
                      <a:r>
                        <a:rPr b="1" baseline="0" lang="en-US" sz="1200" u="none" cap="none" strike="noStrike"/>
                        <a:t>Debt Account Line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Expected value = 1</a:t>
                      </a:r>
                    </a:p>
                  </a:txBody>
                  <a:tcPr marT="45725" marB="45725" marR="91450" marL="91450"/>
                </a:tc>
              </a:tr>
              <a:tr h="285750">
                <a:tc>
                  <a:txBody>
                    <a:bodyPr>
                      <a:noAutofit/>
                    </a:bodyPr>
                    <a:lstStyle/>
                    <a:p>
                      <a:pPr indent="0" lvl="0" marL="0" marR="0" rtl="0" algn="l">
                        <a:spcBef>
                          <a:spcPts val="0"/>
                        </a:spcBef>
                        <a:buSzPct val="25000"/>
                        <a:buNone/>
                      </a:pPr>
                      <a:r>
                        <a:rPr b="1" baseline="0" lang="en-US" sz="1200" u="none" cap="none" strike="noStrike"/>
                        <a:t>Action Date Time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Corresponds to the History Action Timestamp from the Pegasys journals</a:t>
                      </a:r>
                    </a:p>
                  </a:txBody>
                  <a:tcPr marT="45725" marB="45725" marR="91450" marL="91450"/>
                </a:tc>
              </a:tr>
              <a:tr h="457200">
                <a:tc>
                  <a:txBody>
                    <a:bodyPr>
                      <a:noAutofit/>
                    </a:bodyPr>
                    <a:lstStyle/>
                    <a:p>
                      <a:pPr indent="0" lvl="0" marL="0" marR="0" rtl="0" algn="l">
                        <a:spcBef>
                          <a:spcPts val="0"/>
                        </a:spcBef>
                        <a:buSzPct val="25000"/>
                        <a:buNone/>
                      </a:pPr>
                      <a:r>
                        <a:rPr b="1" baseline="0" lang="en-US" sz="1200" u="none" cap="none" strike="noStrike"/>
                        <a:t>Action</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Describes the type of action associated to the DA Entity. Pulls from the Amendment Justification when action = amend. </a:t>
                      </a:r>
                    </a:p>
                  </a:txBody>
                  <a:tcPr marT="45725" marB="45725" marR="91450" marL="91450"/>
                </a:tc>
              </a:tr>
              <a:tr h="304800">
                <a:tc>
                  <a:txBody>
                    <a:bodyPr>
                      <a:noAutofit/>
                    </a:bodyPr>
                    <a:lstStyle/>
                    <a:p>
                      <a:pPr indent="0" lvl="0" marL="0" marR="0" rtl="0" algn="l">
                        <a:spcBef>
                          <a:spcPts val="0"/>
                        </a:spcBef>
                        <a:buSzPct val="25000"/>
                        <a:buNone/>
                      </a:pPr>
                      <a:r>
                        <a:rPr b="1" baseline="0" lang="en-US" sz="1200" u="none" cap="none" strike="noStrike"/>
                        <a:t>Document Category</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Ex. DA, CR, IP</a:t>
                      </a:r>
                    </a:p>
                  </a:txBody>
                  <a:tcPr marT="45725" marB="45725" marR="91450" marL="91450"/>
                </a:tc>
              </a:tr>
              <a:tr h="276225">
                <a:tc>
                  <a:txBody>
                    <a:bodyPr>
                      <a:noAutofit/>
                    </a:bodyPr>
                    <a:lstStyle/>
                    <a:p>
                      <a:pPr indent="0" lvl="0" marL="0" marR="0" rtl="0" algn="l">
                        <a:spcBef>
                          <a:spcPts val="0"/>
                        </a:spcBef>
                        <a:buSzPct val="25000"/>
                        <a:buNone/>
                      </a:pPr>
                      <a:r>
                        <a:rPr b="1" baseline="0" lang="en-US" sz="1200" u="none" cap="none" strike="noStrike"/>
                        <a:t>Document Type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Ex. D6M, D7M, DES, DAV, L7M, L6X, PC6, PC7, etc.</a:t>
                      </a:r>
                    </a:p>
                  </a:txBody>
                  <a:tcPr marT="45725" marB="45725" marR="91450" marL="91450"/>
                </a:tc>
              </a:tr>
              <a:tr h="266700">
                <a:tc>
                  <a:txBody>
                    <a:bodyPr>
                      <a:noAutofit/>
                    </a:bodyPr>
                    <a:lstStyle/>
                    <a:p>
                      <a:pPr indent="0" lvl="0" marL="0" marR="0" rtl="0" algn="l">
                        <a:spcBef>
                          <a:spcPts val="0"/>
                        </a:spcBef>
                        <a:buSzPct val="25000"/>
                        <a:buNone/>
                      </a:pPr>
                      <a:r>
                        <a:rPr b="1" baseline="0" lang="en-US" sz="1200" u="none" cap="none" strike="noStrike"/>
                        <a:t>Document #</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Document Number associated to the Action History record</a:t>
                      </a:r>
                    </a:p>
                  </a:txBody>
                  <a:tcPr marT="45725" marB="45725" marR="91450" marL="91450"/>
                </a:tc>
              </a:tr>
              <a:tr h="316225">
                <a:tc>
                  <a:txBody>
                    <a:bodyPr>
                      <a:noAutofit/>
                    </a:bodyPr>
                    <a:lstStyle/>
                    <a:p>
                      <a:pPr indent="0" lvl="0" marL="0" marR="0" rtl="0" algn="l">
                        <a:spcBef>
                          <a:spcPts val="0"/>
                        </a:spcBef>
                        <a:buSzPct val="25000"/>
                        <a:buNone/>
                      </a:pPr>
                      <a:r>
                        <a:rPr b="1" baseline="0" lang="en-US" sz="1200" u="none" cap="none" strike="noStrike"/>
                        <a:t>Document Line #</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Line Number associated to the Document #</a:t>
                      </a:r>
                    </a:p>
                  </a:txBody>
                  <a:tcPr marT="45725" marB="45725" marR="91450" marL="91450"/>
                </a:tc>
              </a:tr>
              <a:tr h="304800">
                <a:tc>
                  <a:txBody>
                    <a:bodyPr>
                      <a:noAutofit/>
                    </a:bodyPr>
                    <a:lstStyle/>
                    <a:p>
                      <a:pPr indent="0" lvl="0" marL="0" marR="0" rtl="0" algn="l">
                        <a:spcBef>
                          <a:spcPts val="0"/>
                        </a:spcBef>
                        <a:buSzPct val="25000"/>
                        <a:buNone/>
                      </a:pPr>
                      <a:r>
                        <a:rPr b="1" baseline="0" lang="en-US" sz="1200" u="none" cap="none" strike="noStrike"/>
                        <a:t>Sub Accounting Line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Includes any sub-lines associated to the Document Line #, e.g. IP&amp;A Charge Lines</a:t>
                      </a:r>
                    </a:p>
                  </a:txBody>
                  <a:tcPr marT="45725" marB="45725" marR="91450" marL="91450"/>
                </a:tc>
              </a:tr>
              <a:tr h="304800">
                <a:tc>
                  <a:txBody>
                    <a:bodyPr>
                      <a:noAutofit/>
                    </a:bodyPr>
                    <a:lstStyle/>
                    <a:p>
                      <a:pPr indent="0" lvl="0" marL="0" marR="0" rtl="0" algn="l">
                        <a:spcBef>
                          <a:spcPts val="0"/>
                        </a:spcBef>
                        <a:buSzPct val="25000"/>
                        <a:buNone/>
                      </a:pPr>
                      <a:r>
                        <a:rPr b="1" baseline="0" lang="en-US" sz="1200" u="none" cap="none" strike="noStrike"/>
                        <a:t>Depository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Deposit Number recorded on collections referencing the DA Entity</a:t>
                      </a:r>
                    </a:p>
                  </a:txBody>
                  <a:tcPr marT="45725" marB="45725" marR="91450" marL="91450"/>
                </a:tc>
              </a:tr>
              <a:tr h="285750">
                <a:tc>
                  <a:txBody>
                    <a:bodyPr>
                      <a:noAutofit/>
                    </a:bodyPr>
                    <a:lstStyle/>
                    <a:p>
                      <a:pPr indent="0" lvl="0" marL="0" marR="0" rtl="0" algn="l">
                        <a:spcBef>
                          <a:spcPts val="0"/>
                        </a:spcBef>
                        <a:buSzPct val="25000"/>
                        <a:buNone/>
                      </a:pPr>
                      <a:r>
                        <a:rPr b="1" baseline="0" lang="en-US" sz="1200" u="none" cap="none" strike="noStrike"/>
                        <a:t>Accomplished Date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Accomplished Date recorded on transactions referencing the DA Entity</a:t>
                      </a:r>
                    </a:p>
                  </a:txBody>
                  <a:tcPr marT="45725" marB="45725" marR="91450" marL="91450"/>
                </a:tc>
              </a:tr>
              <a:tr h="266700">
                <a:tc>
                  <a:txBody>
                    <a:bodyPr>
                      <a:noAutofit/>
                    </a:bodyPr>
                    <a:lstStyle/>
                    <a:p>
                      <a:pPr indent="0" lvl="0" marL="0" marR="0" rtl="0" algn="l">
                        <a:spcBef>
                          <a:spcPts val="0"/>
                        </a:spcBef>
                        <a:buSzPct val="25000"/>
                        <a:buNone/>
                      </a:pPr>
                      <a:r>
                        <a:rPr b="1" baseline="0" lang="en-US" sz="1200" u="none" cap="none" strike="noStrike"/>
                        <a:t>Document Action</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Ex. Original, Amend, Correct, etc.</a:t>
                      </a:r>
                    </a:p>
                  </a:txBody>
                  <a:tcPr marT="45725" marB="45725" marR="91450" marL="91450"/>
                </a:tc>
              </a:tr>
              <a:tr h="259075">
                <a:tc>
                  <a:txBody>
                    <a:bodyPr>
                      <a:noAutofit/>
                    </a:bodyPr>
                    <a:lstStyle/>
                    <a:p>
                      <a:pPr indent="0" lvl="0" marL="0" marR="0" rtl="0" algn="l">
                        <a:spcBef>
                          <a:spcPts val="0"/>
                        </a:spcBef>
                        <a:buSzPct val="25000"/>
                        <a:buNone/>
                      </a:pPr>
                      <a:r>
                        <a:rPr b="1" baseline="0" lang="en-US" sz="1200" u="none" cap="none" strike="noStrike"/>
                        <a:t>Description</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Description associated to the Action History record</a:t>
                      </a:r>
                    </a:p>
                  </a:txBody>
                  <a:tcPr marT="45725" marB="45725" marR="91450" marL="91450"/>
                </a:tc>
              </a:tr>
              <a:tr h="251450">
                <a:tc>
                  <a:txBody>
                    <a:bodyPr>
                      <a:noAutofit/>
                    </a:bodyPr>
                    <a:lstStyle/>
                    <a:p>
                      <a:pPr indent="0" lvl="0" marL="0" marR="0" rtl="0" algn="l">
                        <a:spcBef>
                          <a:spcPts val="0"/>
                        </a:spcBef>
                        <a:buSzPct val="25000"/>
                        <a:buNone/>
                      </a:pPr>
                      <a:r>
                        <a:rPr b="1" baseline="0" lang="en-US" sz="1200" u="none" cap="none" strike="noStrike"/>
                        <a:t>Person/User ID</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User ID associated to the Action History record</a:t>
                      </a:r>
                    </a:p>
                  </a:txBody>
                  <a:tcPr marT="45725" marB="45725" marR="91450" marL="91450"/>
                </a:tc>
              </a:tr>
              <a:tr h="272425">
                <a:tc>
                  <a:txBody>
                    <a:bodyPr>
                      <a:noAutofit/>
                    </a:bodyPr>
                    <a:lstStyle/>
                    <a:p>
                      <a:pPr indent="0" lvl="0" marL="0" marR="0" rtl="0" algn="l">
                        <a:spcBef>
                          <a:spcPts val="0"/>
                        </a:spcBef>
                        <a:buSzPct val="25000"/>
                        <a:buNone/>
                      </a:pPr>
                      <a:r>
                        <a:rPr b="1" baseline="0" lang="en-US" sz="1200" u="none" cap="none" strike="noStrike"/>
                        <a:t>Amount</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Any amounts associated to the Action History record</a:t>
                      </a:r>
                    </a:p>
                  </a:txBody>
                  <a:tcPr marT="45725" marB="45725" marR="91450" marL="91450"/>
                </a:tc>
              </a:tr>
            </a:tbl>
          </a:graphicData>
        </a:graphic>
      </p:graphicFrame>
    </p:spTree>
  </p:cSld>
  <p:clrMapOvr>
    <a:masterClrMapping/>
  </p:clrMapOvr>
  <p:transition spd="slow">
    <p:cut/>
  </p:transition>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3" name="Shape 3283"/>
        <p:cNvGrpSpPr/>
        <p:nvPr/>
      </p:nvGrpSpPr>
      <p:grpSpPr>
        <a:xfrm>
          <a:off x="0" y="0"/>
          <a:ext cx="0" cy="0"/>
          <a:chOff x="0" y="0"/>
          <a:chExt cx="0" cy="0"/>
        </a:xfrm>
      </p:grpSpPr>
      <p:sp>
        <p:nvSpPr>
          <p:cNvPr id="3284" name="Shape 328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285" name="Shape 3285"/>
          <p:cNvSpPr txBox="1"/>
          <p:nvPr>
            <p:ph idx="1" type="body"/>
          </p:nvPr>
        </p:nvSpPr>
        <p:spPr>
          <a:xfrm>
            <a:off x="722312" y="2906713"/>
            <a:ext cx="7772400" cy="15001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8:</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FedPay/TAP/AutoPay Claims –  Special Procedures</a:t>
            </a:r>
          </a:p>
        </p:txBody>
      </p:sp>
      <p:sp>
        <p:nvSpPr>
          <p:cNvPr id="3286" name="Shape 32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87" name="Shape 328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473" name="Shape 4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Header</a:t>
            </a:r>
          </a:p>
        </p:txBody>
      </p:sp>
      <p:sp>
        <p:nvSpPr>
          <p:cNvPr id="474" name="Shape 47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475" name="Shape 475"/>
          <p:cNvGraphicFramePr/>
          <p:nvPr/>
        </p:nvGraphicFramePr>
        <p:xfrm>
          <a:off x="563524" y="5277162"/>
          <a:ext cx="3000000" cy="3000000"/>
        </p:xfrm>
        <a:graphic>
          <a:graphicData uri="http://schemas.openxmlformats.org/drawingml/2006/table">
            <a:tbl>
              <a:tblPr bandRow="1" firstRow="1">
                <a:noFill/>
                <a:tableStyleId>{F70EDCC3-8757-4790-BBF1-778C65C0F0E2}</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283800">
                <a:tc>
                  <a:txBody>
                    <a:bodyPr>
                      <a:noAutofit/>
                    </a:bodyPr>
                    <a:lstStyle/>
                    <a:p>
                      <a:pPr indent="0" lvl="0" marL="0" marR="0" rtl="0" algn="l">
                        <a:spcBef>
                          <a:spcPts val="0"/>
                        </a:spcBef>
                        <a:buSzPct val="25000"/>
                        <a:buNone/>
                      </a:pPr>
                      <a:r>
                        <a:rPr b="1" baseline="0" lang="en-US" sz="1200" u="none" cap="none" strike="noStrike"/>
                        <a:t>Document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unique number that identifies the document.</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Debt Account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alphanumeric code defining the Debt Account. The Claim Number is recorded in this field.</a:t>
                      </a:r>
                    </a:p>
                  </a:txBody>
                  <a:tcPr marT="45725" marB="45725" marR="91450" marL="91450"/>
                </a:tc>
              </a:tr>
              <a:tr h="382775">
                <a:tc>
                  <a:txBody>
                    <a:bodyPr>
                      <a:noAutofit/>
                    </a:bodyPr>
                    <a:lstStyle/>
                    <a:p>
                      <a:pPr indent="0" lvl="0" marL="0" marR="0" rtl="0" algn="l">
                        <a:spcBef>
                          <a:spcPts val="0"/>
                        </a:spcBef>
                        <a:buSzPct val="25000"/>
                        <a:buNone/>
                      </a:pPr>
                      <a:r>
                        <a:rPr b="1" baseline="0" lang="en-US" sz="1200" u="none" cap="none" strike="noStrike"/>
                        <a:t>Document Date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date the Debt Account was created. If no value is entered, the system defaults this value to the current date.</a:t>
                      </a:r>
                    </a:p>
                  </a:txBody>
                  <a:tcPr marT="45725" marB="45725" marR="91450" marL="91450"/>
                </a:tc>
              </a:tr>
            </a:tbl>
          </a:graphicData>
        </a:graphic>
      </p:graphicFrame>
      <p:pic>
        <p:nvPicPr>
          <p:cNvPr id="476" name="Shape 476"/>
          <p:cNvPicPr preferRelativeResize="0"/>
          <p:nvPr/>
        </p:nvPicPr>
        <p:blipFill rotWithShape="1">
          <a:blip r:embed="rId3">
            <a:alphaModFix/>
          </a:blip>
          <a:srcRect b="0" l="0" r="0" t="0"/>
          <a:stretch/>
        </p:blipFill>
        <p:spPr>
          <a:xfrm>
            <a:off x="2030840" y="1171575"/>
            <a:ext cx="4960509" cy="3890208"/>
          </a:xfrm>
          <a:prstGeom prst="rect">
            <a:avLst/>
          </a:prstGeom>
          <a:noFill/>
          <a:ln>
            <a:noFill/>
          </a:ln>
        </p:spPr>
      </p:pic>
    </p:spTree>
  </p:cSld>
  <p:clrMapOvr>
    <a:masterClrMapping/>
  </p:clrMapOvr>
  <p:transition spd="slow">
    <p:cut/>
  </p:transition>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2" name="Shape 3292"/>
        <p:cNvGrpSpPr/>
        <p:nvPr/>
      </p:nvGrpSpPr>
      <p:grpSpPr>
        <a:xfrm>
          <a:off x="0" y="0"/>
          <a:ext cx="0" cy="0"/>
          <a:chOff x="0" y="0"/>
          <a:chExt cx="0" cy="0"/>
        </a:xfrm>
      </p:grpSpPr>
      <p:sp>
        <p:nvSpPr>
          <p:cNvPr id="3293" name="Shape 3293"/>
          <p:cNvSpPr/>
          <p:nvPr/>
        </p:nvSpPr>
        <p:spPr>
          <a:xfrm>
            <a:off x="393404" y="4146698"/>
            <a:ext cx="8750595" cy="744280"/>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94" name="Shape 329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295" name="Shape 3295"/>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FedPay/TAP/AutoPay – Special Procedures Overview</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3296" name="Shape 329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297" name="Shape 3297"/>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1" name="Shape 3301"/>
        <p:cNvGrpSpPr/>
        <p:nvPr/>
      </p:nvGrpSpPr>
      <p:grpSpPr>
        <a:xfrm>
          <a:off x="0" y="0"/>
          <a:ext cx="0" cy="0"/>
          <a:chOff x="0" y="0"/>
          <a:chExt cx="0" cy="0"/>
        </a:xfrm>
      </p:grpSpPr>
      <p:sp>
        <p:nvSpPr>
          <p:cNvPr id="3302" name="Shape 3302"/>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303" name="Shape 3303"/>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FedPay / TAP / AutoPay –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Special Procedures</a:t>
            </a:r>
          </a:p>
        </p:txBody>
      </p:sp>
      <p:sp>
        <p:nvSpPr>
          <p:cNvPr id="3304" name="Shape 3304"/>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305" name="Shape 330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0" name="Shape 3310"/>
        <p:cNvGrpSpPr/>
        <p:nvPr/>
      </p:nvGrpSpPr>
      <p:grpSpPr>
        <a:xfrm>
          <a:off x="0" y="0"/>
          <a:ext cx="0" cy="0"/>
          <a:chOff x="0" y="0"/>
          <a:chExt cx="0" cy="0"/>
        </a:xfrm>
      </p:grpSpPr>
      <p:sp>
        <p:nvSpPr>
          <p:cNvPr id="3311" name="Shape 331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a:t>
            </a:r>
          </a:p>
        </p:txBody>
      </p:sp>
      <p:sp>
        <p:nvSpPr>
          <p:cNvPr id="3312" name="Shape 331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13" name="Shape 331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14" name="Shape 3314"/>
          <p:cNvSpPr txBox="1"/>
          <p:nvPr/>
        </p:nvSpPr>
        <p:spPr>
          <a:xfrm>
            <a:off x="425302" y="1233376"/>
            <a:ext cx="8548576" cy="4801313"/>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FedPay/TAP/AutoPay ONLY Actions</a:t>
            </a:r>
            <a:r>
              <a:rPr b="0" baseline="0" i="0" lang="en-US" sz="1800" u="none" cap="none" strike="noStrike">
                <a:solidFill>
                  <a:schemeClr val="dk1"/>
                </a:solidFill>
                <a:latin typeface="Arial"/>
                <a:ea typeface="Arial"/>
                <a:cs typeface="Arial"/>
                <a:sym typeface="Arial"/>
              </a:rPr>
              <a:t>:</a:t>
            </a:r>
          </a:p>
          <a:p>
            <a:pPr indent="-342900" lvl="1" marL="800100" marR="0" rtl="0" algn="l">
              <a:spcBef>
                <a:spcPts val="1200"/>
              </a:spcBef>
              <a:spcAft>
                <a:spcPts val="0"/>
              </a:spcAft>
              <a:buClr>
                <a:srgbClr val="C00000"/>
              </a:buClr>
              <a:buSzPct val="100000"/>
              <a:buFont typeface="Arial"/>
              <a:buAutoNum type="arabicPeriod"/>
            </a:pPr>
            <a:r>
              <a:rPr b="0" baseline="0" i="0" lang="en-US" sz="1800" u="none" cap="none" strike="noStrike">
                <a:solidFill>
                  <a:schemeClr val="dk1"/>
                </a:solidFill>
                <a:latin typeface="Arial"/>
                <a:ea typeface="Arial"/>
                <a:cs typeface="Arial"/>
                <a:sym typeface="Arial"/>
              </a:rPr>
              <a:t>Claim is </a:t>
            </a:r>
            <a:r>
              <a:rPr b="0" baseline="0" i="0" lang="en-US" sz="1800" u="sng" cap="none" strike="noStrike">
                <a:solidFill>
                  <a:schemeClr val="dk1"/>
                </a:solidFill>
                <a:latin typeface="Arial"/>
                <a:ea typeface="Arial"/>
                <a:cs typeface="Arial"/>
                <a:sym typeface="Arial"/>
              </a:rPr>
              <a:t>initially established via FedPay</a:t>
            </a:r>
            <a:r>
              <a:rPr b="0" baseline="0" i="0" lang="en-US" sz="1800" u="none" cap="none" strike="noStrike">
                <a:solidFill>
                  <a:schemeClr val="dk1"/>
                </a:solidFill>
                <a:latin typeface="Arial"/>
                <a:ea typeface="Arial"/>
                <a:cs typeface="Arial"/>
                <a:sym typeface="Arial"/>
              </a:rPr>
              <a:t>:</a:t>
            </a:r>
          </a:p>
          <a:p>
            <a:pPr indent="-285750" lvl="2" marL="1200150" marR="0" rtl="0" algn="l">
              <a:spcBef>
                <a:spcPts val="1200"/>
              </a:spcBef>
              <a:spcAft>
                <a:spcPts val="0"/>
              </a:spcAft>
              <a:buClr>
                <a:srgbClr val="C00000"/>
              </a:buClr>
              <a:buSzPct val="100000"/>
              <a:buFont typeface="Arial"/>
              <a:buChar char="•"/>
            </a:pPr>
            <a:r>
              <a:rPr b="0" baseline="0" i="0" lang="en-US" sz="1800" u="sng" cap="none" strike="noStrike">
                <a:solidFill>
                  <a:schemeClr val="dk1"/>
                </a:solidFill>
                <a:latin typeface="Arial"/>
                <a:ea typeface="Arial"/>
                <a:cs typeface="Arial"/>
                <a:sym typeface="Arial"/>
              </a:rPr>
              <a:t>Claim receivable</a:t>
            </a:r>
            <a:r>
              <a:rPr b="0" baseline="0" i="0" lang="en-US" sz="1800" u="none" cap="none" strike="noStrike">
                <a:solidFill>
                  <a:schemeClr val="dk1"/>
                </a:solidFill>
                <a:latin typeface="Arial"/>
                <a:ea typeface="Arial"/>
                <a:cs typeface="Arial"/>
                <a:sym typeface="Arial"/>
              </a:rPr>
              <a:t> posted by FedPay in Pegasys GL</a:t>
            </a:r>
          </a:p>
          <a:p>
            <a:pPr indent="-285750" lvl="2" marL="1200150" marR="0" rtl="0" algn="l">
              <a:spcBef>
                <a:spcPts val="1200"/>
              </a:spcBef>
              <a:spcAft>
                <a:spcPts val="0"/>
              </a:spcAft>
              <a:buClr>
                <a:srgbClr val="C00000"/>
              </a:buClr>
              <a:buSzPct val="100000"/>
              <a:buFont typeface="Arial"/>
              <a:buChar char="•"/>
            </a:pPr>
            <a:r>
              <a:rPr b="1" baseline="0" i="1" lang="en-US" sz="1800" u="sng" cap="none" strike="noStrike">
                <a:solidFill>
                  <a:schemeClr val="dk1"/>
                </a:solidFill>
                <a:latin typeface="Arial"/>
                <a:ea typeface="Arial"/>
                <a:cs typeface="Arial"/>
                <a:sym typeface="Arial"/>
              </a:rPr>
              <a:t>First Demand Letter</a:t>
            </a:r>
            <a:r>
              <a:rPr b="1" baseline="0" i="0" lang="en-US" sz="1800" u="sng"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is </a:t>
            </a:r>
            <a:r>
              <a:rPr b="1" baseline="0" i="0" lang="en-US" sz="1800" u="sng" cap="none" strike="noStrike">
                <a:solidFill>
                  <a:schemeClr val="dk1"/>
                </a:solidFill>
                <a:latin typeface="Arial"/>
                <a:ea typeface="Arial"/>
                <a:cs typeface="Arial"/>
                <a:sym typeface="Arial"/>
              </a:rPr>
              <a:t>NOT</a:t>
            </a:r>
            <a:r>
              <a:rPr b="0" baseline="0" i="0" lang="en-US" sz="1800" u="none" cap="none" strike="noStrike">
                <a:solidFill>
                  <a:schemeClr val="dk1"/>
                </a:solidFill>
                <a:latin typeface="Arial"/>
                <a:ea typeface="Arial"/>
                <a:cs typeface="Arial"/>
                <a:sym typeface="Arial"/>
              </a:rPr>
              <a:t> generated at this time</a:t>
            </a:r>
          </a:p>
          <a:p>
            <a:pPr indent="-342900" lvl="1" marL="800100" marR="0" rtl="0" algn="l">
              <a:spcBef>
                <a:spcPts val="1200"/>
              </a:spcBef>
              <a:spcAft>
                <a:spcPts val="0"/>
              </a:spcAft>
              <a:buClr>
                <a:srgbClr val="C00000"/>
              </a:buClr>
              <a:buSzPct val="100000"/>
              <a:buFont typeface="Arial"/>
              <a:buAutoNum type="arabicPeriod"/>
            </a:pPr>
            <a:r>
              <a:rPr b="1" baseline="0" i="0" lang="en-US" sz="1800" u="none" cap="none" strike="noStrike">
                <a:solidFill>
                  <a:schemeClr val="dk1"/>
                </a:solidFill>
                <a:latin typeface="Arial"/>
                <a:ea typeface="Arial"/>
                <a:cs typeface="Arial"/>
                <a:sym typeface="Arial"/>
              </a:rPr>
              <a:t>Days 1-30: </a:t>
            </a:r>
            <a:r>
              <a:rPr b="0" baseline="0" i="0" lang="en-US" sz="1800" u="none" cap="none" strike="noStrike">
                <a:solidFill>
                  <a:schemeClr val="dk1"/>
                </a:solidFill>
                <a:latin typeface="Arial"/>
                <a:ea typeface="Arial"/>
                <a:cs typeface="Arial"/>
                <a:sym typeface="Arial"/>
              </a:rPr>
              <a:t>FedPay attempts to </a:t>
            </a:r>
            <a:r>
              <a:rPr b="0" baseline="0" i="0" lang="en-US" sz="1800" u="sng" cap="none" strike="noStrike">
                <a:solidFill>
                  <a:schemeClr val="dk1"/>
                </a:solidFill>
                <a:latin typeface="Arial"/>
                <a:ea typeface="Arial"/>
                <a:cs typeface="Arial"/>
                <a:sym typeface="Arial"/>
              </a:rPr>
              <a:t>offset the claim internally</a:t>
            </a:r>
          </a:p>
          <a:p>
            <a:pPr indent="-342900" lvl="1" marL="800100" marR="0" rtl="0" algn="l">
              <a:spcBef>
                <a:spcPts val="1200"/>
              </a:spcBef>
              <a:spcAft>
                <a:spcPts val="0"/>
              </a:spcAft>
              <a:buClr>
                <a:srgbClr val="C00000"/>
              </a:buClr>
              <a:buSzPct val="100000"/>
              <a:buFont typeface="Arial"/>
              <a:buAutoNum type="arabicPeriod"/>
            </a:pPr>
            <a:r>
              <a:rPr b="1" baseline="0" i="0" lang="en-US" sz="1800" u="none" cap="none" strike="noStrike">
                <a:solidFill>
                  <a:schemeClr val="dk1"/>
                </a:solidFill>
                <a:latin typeface="Arial"/>
                <a:ea typeface="Arial"/>
                <a:cs typeface="Arial"/>
                <a:sym typeface="Arial"/>
              </a:rPr>
              <a:t>Day 30: </a:t>
            </a:r>
            <a:r>
              <a:rPr b="0" baseline="0" i="0" lang="en-US" sz="1800" u="none" cap="none" strike="noStrike">
                <a:solidFill>
                  <a:schemeClr val="dk1"/>
                </a:solidFill>
                <a:latin typeface="Arial"/>
                <a:ea typeface="Arial"/>
                <a:cs typeface="Arial"/>
                <a:sym typeface="Arial"/>
              </a:rPr>
              <a:t>If there is an outstanding balance, </a:t>
            </a:r>
            <a:r>
              <a:rPr b="0" baseline="0" i="0" lang="en-US" sz="1800" u="sng" cap="none" strike="noStrike">
                <a:solidFill>
                  <a:schemeClr val="dk1"/>
                </a:solidFill>
                <a:latin typeface="Arial"/>
                <a:ea typeface="Arial"/>
                <a:cs typeface="Arial"/>
                <a:sym typeface="Arial"/>
              </a:rPr>
              <a:t>First Demand Letter generated by FedPay</a:t>
            </a:r>
            <a:r>
              <a:rPr b="0" baseline="0" i="0" lang="en-US" sz="1800" u="none" cap="none" strike="noStrike">
                <a:solidFill>
                  <a:schemeClr val="dk1"/>
                </a:solidFill>
                <a:latin typeface="Arial"/>
                <a:ea typeface="Arial"/>
                <a:cs typeface="Arial"/>
                <a:sym typeface="Arial"/>
              </a:rPr>
              <a:t> for outstanding amount and sent to debtor</a:t>
            </a:r>
          </a:p>
          <a:p>
            <a:pPr indent="-342900" lvl="1" marL="800100" marR="0" rtl="0" algn="l">
              <a:spcBef>
                <a:spcPts val="1200"/>
              </a:spcBef>
              <a:spcAft>
                <a:spcPts val="0"/>
              </a:spcAft>
              <a:buClr>
                <a:srgbClr val="C00000"/>
              </a:buClr>
              <a:buSzPct val="100000"/>
              <a:buFont typeface="Arial"/>
              <a:buAutoNum type="arabicPeriod"/>
            </a:pPr>
            <a:r>
              <a:rPr b="1" baseline="0" i="0" lang="en-US" sz="1800" u="none" cap="none" strike="noStrike">
                <a:solidFill>
                  <a:schemeClr val="dk1"/>
                </a:solidFill>
                <a:latin typeface="Arial"/>
                <a:ea typeface="Arial"/>
                <a:cs typeface="Arial"/>
                <a:sym typeface="Arial"/>
              </a:rPr>
              <a:t>Days 31-60: </a:t>
            </a:r>
            <a:r>
              <a:rPr b="0" baseline="0" i="0" lang="en-US" sz="1800" u="none" cap="none" strike="noStrike">
                <a:solidFill>
                  <a:schemeClr val="dk1"/>
                </a:solidFill>
                <a:latin typeface="Arial"/>
                <a:ea typeface="Arial"/>
                <a:cs typeface="Arial"/>
                <a:sym typeface="Arial"/>
              </a:rPr>
              <a:t>FedPay continues to </a:t>
            </a:r>
            <a:r>
              <a:rPr b="0" baseline="0" i="0" lang="en-US" sz="1800" u="sng" cap="none" strike="noStrike">
                <a:solidFill>
                  <a:schemeClr val="dk1"/>
                </a:solidFill>
                <a:latin typeface="Arial"/>
                <a:ea typeface="Arial"/>
                <a:cs typeface="Arial"/>
                <a:sym typeface="Arial"/>
              </a:rPr>
              <a:t>attempt to offset the claim internally</a:t>
            </a:r>
          </a:p>
          <a:p>
            <a:pPr indent="-342900" lvl="1" marL="800100" marR="0" rtl="0" algn="l">
              <a:spcBef>
                <a:spcPts val="1200"/>
              </a:spcBef>
              <a:spcAft>
                <a:spcPts val="0"/>
              </a:spcAft>
              <a:buClr>
                <a:srgbClr val="C00000"/>
              </a:buClr>
              <a:buSzPct val="100000"/>
              <a:buFont typeface="Arial"/>
              <a:buAutoNum type="arabicPeriod"/>
            </a:pPr>
            <a:r>
              <a:rPr b="1" baseline="0" i="0" lang="en-US" sz="1800" u="none" cap="none" strike="noStrike">
                <a:solidFill>
                  <a:schemeClr val="dk1"/>
                </a:solidFill>
                <a:latin typeface="Arial"/>
                <a:ea typeface="Arial"/>
                <a:cs typeface="Arial"/>
                <a:sym typeface="Arial"/>
              </a:rPr>
              <a:t>Day 60: </a:t>
            </a:r>
            <a:r>
              <a:rPr b="0" baseline="0" i="0" lang="en-US" sz="1800" u="none" cap="none" strike="noStrike">
                <a:solidFill>
                  <a:schemeClr val="dk1"/>
                </a:solidFill>
                <a:latin typeface="Arial"/>
                <a:ea typeface="Arial"/>
                <a:cs typeface="Arial"/>
                <a:sym typeface="Arial"/>
              </a:rPr>
              <a:t>(if outstanding balance remains): </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Debt package is </a:t>
            </a:r>
            <a:r>
              <a:rPr b="0" baseline="0" i="0" lang="en-US" sz="1800" u="sng" cap="none" strike="noStrike">
                <a:solidFill>
                  <a:schemeClr val="dk1"/>
                </a:solidFill>
                <a:latin typeface="Arial"/>
                <a:ea typeface="Arial"/>
                <a:cs typeface="Arial"/>
                <a:sym typeface="Arial"/>
              </a:rPr>
              <a:t>sent to Region 6</a:t>
            </a:r>
          </a:p>
          <a:p>
            <a:pPr indent="-285750" lvl="3" marL="16573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Note that there may be a lag on this task, which does not always occur on day 60</a:t>
            </a:r>
          </a:p>
        </p:txBody>
      </p:sp>
    </p:spTree>
  </p:cSld>
  <p:clrMapOvr>
    <a:masterClrMapping/>
  </p:clrMapOvr>
  <p:transition spd="slow">
    <p:cut/>
  </p:transition>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8" name="Shape 3318"/>
        <p:cNvGrpSpPr/>
        <p:nvPr/>
      </p:nvGrpSpPr>
      <p:grpSpPr>
        <a:xfrm>
          <a:off x="0" y="0"/>
          <a:ext cx="0" cy="0"/>
          <a:chOff x="0" y="0"/>
          <a:chExt cx="0" cy="0"/>
        </a:xfrm>
      </p:grpSpPr>
      <p:sp>
        <p:nvSpPr>
          <p:cNvPr id="3319" name="Shape 331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20" name="Shape 3320"/>
          <p:cNvSpPr txBox="1"/>
          <p:nvPr>
            <p:ph type="title"/>
          </p:nvPr>
        </p:nvSpPr>
        <p:spPr>
          <a:xfrm>
            <a:off x="297712" y="331787"/>
            <a:ext cx="876122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FedPay/TAP/AutoPay Claim Process</a:t>
            </a:r>
          </a:p>
        </p:txBody>
      </p:sp>
      <p:sp>
        <p:nvSpPr>
          <p:cNvPr id="3321" name="Shape 3321"/>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25425" lvl="1" marL="568325" marR="0" rtl="0" algn="l">
              <a:spcBef>
                <a:spcPts val="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Review FedPay/TAP/AutoPay Timeline:</a:t>
            </a:r>
          </a:p>
        </p:txBody>
      </p:sp>
      <p:sp>
        <p:nvSpPr>
          <p:cNvPr id="3322" name="Shape 332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3323" name="Shape 3323"/>
          <p:cNvGrpSpPr/>
          <p:nvPr/>
        </p:nvGrpSpPr>
        <p:grpSpPr>
          <a:xfrm>
            <a:off x="1127051" y="1584250"/>
            <a:ext cx="6751673" cy="4922874"/>
            <a:chOff x="1723359" y="1930483"/>
            <a:chExt cx="6042264" cy="4482322"/>
          </a:xfrm>
        </p:grpSpPr>
        <p:sp>
          <p:nvSpPr>
            <p:cNvPr id="3324" name="Shape 3324"/>
            <p:cNvSpPr/>
            <p:nvPr/>
          </p:nvSpPr>
          <p:spPr>
            <a:xfrm>
              <a:off x="4981442" y="5713662"/>
              <a:ext cx="651618" cy="88517"/>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25" name="Shape 3325"/>
            <p:cNvSpPr/>
            <p:nvPr/>
          </p:nvSpPr>
          <p:spPr>
            <a:xfrm>
              <a:off x="3678210" y="4599371"/>
              <a:ext cx="1303232" cy="122124"/>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26" name="Shape 3326"/>
            <p:cNvSpPr/>
            <p:nvPr/>
          </p:nvSpPr>
          <p:spPr>
            <a:xfrm>
              <a:off x="2374977" y="2999078"/>
              <a:ext cx="1303232" cy="427437"/>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27" name="Shape 3327"/>
            <p:cNvSpPr/>
            <p:nvPr/>
          </p:nvSpPr>
          <p:spPr>
            <a:xfrm>
              <a:off x="3678210" y="2999078"/>
              <a:ext cx="1303232" cy="427437"/>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28" name="Shape 3328"/>
            <p:cNvSpPr/>
            <p:nvPr/>
          </p:nvSpPr>
          <p:spPr>
            <a:xfrm>
              <a:off x="4981444" y="2999078"/>
              <a:ext cx="1303232" cy="427437"/>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29" name="Shape 3329"/>
            <p:cNvSpPr txBox="1"/>
            <p:nvPr/>
          </p:nvSpPr>
          <p:spPr>
            <a:xfrm>
              <a:off x="2493452" y="3060141"/>
              <a:ext cx="1066281" cy="3053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April</a:t>
              </a:r>
            </a:p>
          </p:txBody>
        </p:sp>
        <p:sp>
          <p:nvSpPr>
            <p:cNvPr id="3330" name="Shape 3330"/>
            <p:cNvSpPr txBox="1"/>
            <p:nvPr/>
          </p:nvSpPr>
          <p:spPr>
            <a:xfrm>
              <a:off x="3794341" y="3060141"/>
              <a:ext cx="1066281" cy="3053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May</a:t>
              </a:r>
            </a:p>
          </p:txBody>
        </p:sp>
        <p:sp>
          <p:nvSpPr>
            <p:cNvPr id="3331" name="Shape 3331"/>
            <p:cNvSpPr txBox="1"/>
            <p:nvPr/>
          </p:nvSpPr>
          <p:spPr>
            <a:xfrm>
              <a:off x="5099919" y="3060141"/>
              <a:ext cx="1066281" cy="3053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June</a:t>
              </a:r>
            </a:p>
          </p:txBody>
        </p:sp>
        <p:sp>
          <p:nvSpPr>
            <p:cNvPr id="3332" name="Shape 3332"/>
            <p:cNvSpPr txBox="1"/>
            <p:nvPr/>
          </p:nvSpPr>
          <p:spPr>
            <a:xfrm>
              <a:off x="1723359" y="3792891"/>
              <a:ext cx="1303232" cy="7078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Claim Receivable Recorded in FedPay</a:t>
              </a:r>
            </a:p>
          </p:txBody>
        </p:sp>
        <p:sp>
          <p:nvSpPr>
            <p:cNvPr id="3333" name="Shape 3333"/>
            <p:cNvSpPr txBox="1"/>
            <p:nvPr/>
          </p:nvSpPr>
          <p:spPr>
            <a:xfrm>
              <a:off x="3145069" y="3787798"/>
              <a:ext cx="1066281" cy="7078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First Demand Letter Sent from FedPay</a:t>
              </a:r>
            </a:p>
          </p:txBody>
        </p:sp>
        <p:cxnSp>
          <p:nvCxnSpPr>
            <p:cNvPr id="3334" name="Shape 3334"/>
            <p:cNvCxnSpPr>
              <a:stCxn id="3332" idx="0"/>
            </p:cNvCxnSpPr>
            <p:nvPr/>
          </p:nvCxnSpPr>
          <p:spPr>
            <a:xfrm rot="10800000">
              <a:off x="2374976" y="3426591"/>
              <a:ext cx="0" cy="366300"/>
            </a:xfrm>
            <a:prstGeom prst="straightConnector1">
              <a:avLst/>
            </a:prstGeom>
            <a:noFill/>
            <a:ln cap="flat" cmpd="sng" w="9525">
              <a:solidFill>
                <a:srgbClr val="B5DADD"/>
              </a:solidFill>
              <a:prstDash val="solid"/>
              <a:round/>
              <a:headEnd len="med" w="med" type="none"/>
              <a:tailEnd len="med" w="med" type="none"/>
            </a:ln>
          </p:spPr>
        </p:cxnSp>
        <p:cxnSp>
          <p:nvCxnSpPr>
            <p:cNvPr id="3335" name="Shape 3335"/>
            <p:cNvCxnSpPr>
              <a:stCxn id="3333" idx="0"/>
            </p:cNvCxnSpPr>
            <p:nvPr/>
          </p:nvCxnSpPr>
          <p:spPr>
            <a:xfrm rot="10800000">
              <a:off x="3678210" y="3426298"/>
              <a:ext cx="0" cy="361500"/>
            </a:xfrm>
            <a:prstGeom prst="straightConnector1">
              <a:avLst/>
            </a:prstGeom>
            <a:noFill/>
            <a:ln cap="flat" cmpd="sng" w="9525">
              <a:solidFill>
                <a:srgbClr val="B5DADD"/>
              </a:solidFill>
              <a:prstDash val="solid"/>
              <a:round/>
              <a:headEnd len="med" w="med" type="none"/>
              <a:tailEnd len="med" w="med" type="none"/>
            </a:ln>
          </p:spPr>
        </p:cxnSp>
        <p:cxnSp>
          <p:nvCxnSpPr>
            <p:cNvPr id="3336" name="Shape 3336"/>
            <p:cNvCxnSpPr/>
            <p:nvPr/>
          </p:nvCxnSpPr>
          <p:spPr>
            <a:xfrm>
              <a:off x="3678210" y="2723200"/>
              <a:ext cx="0" cy="275878"/>
            </a:xfrm>
            <a:prstGeom prst="straightConnector1">
              <a:avLst/>
            </a:prstGeom>
            <a:noFill/>
            <a:ln cap="flat" cmpd="sng" w="9525">
              <a:solidFill>
                <a:srgbClr val="B5DADD"/>
              </a:solidFill>
              <a:prstDash val="solid"/>
              <a:round/>
              <a:headEnd len="med" w="med" type="none"/>
              <a:tailEnd len="med" w="med" type="none"/>
            </a:ln>
          </p:spPr>
        </p:cxnSp>
        <p:cxnSp>
          <p:nvCxnSpPr>
            <p:cNvPr id="3337" name="Shape 3337"/>
            <p:cNvCxnSpPr/>
            <p:nvPr/>
          </p:nvCxnSpPr>
          <p:spPr>
            <a:xfrm>
              <a:off x="4981444" y="2723200"/>
              <a:ext cx="0" cy="275879"/>
            </a:xfrm>
            <a:prstGeom prst="straightConnector1">
              <a:avLst/>
            </a:prstGeom>
            <a:noFill/>
            <a:ln cap="flat" cmpd="sng" w="9525">
              <a:solidFill>
                <a:srgbClr val="B5DADD"/>
              </a:solidFill>
              <a:prstDash val="solid"/>
              <a:round/>
              <a:headEnd len="med" w="med" type="none"/>
              <a:tailEnd len="med" w="med" type="none"/>
            </a:ln>
          </p:spPr>
        </p:cxnSp>
        <p:sp>
          <p:nvSpPr>
            <p:cNvPr id="3338" name="Shape 3338"/>
            <p:cNvSpPr/>
            <p:nvPr/>
          </p:nvSpPr>
          <p:spPr>
            <a:xfrm>
              <a:off x="6284678" y="2999077"/>
              <a:ext cx="1303232" cy="427437"/>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39" name="Shape 3339"/>
            <p:cNvSpPr txBox="1"/>
            <p:nvPr/>
          </p:nvSpPr>
          <p:spPr>
            <a:xfrm>
              <a:off x="6403153" y="3060140"/>
              <a:ext cx="1066281" cy="30531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July</a:t>
              </a:r>
            </a:p>
          </p:txBody>
        </p:sp>
        <p:cxnSp>
          <p:nvCxnSpPr>
            <p:cNvPr id="3340" name="Shape 3340"/>
            <p:cNvCxnSpPr/>
            <p:nvPr/>
          </p:nvCxnSpPr>
          <p:spPr>
            <a:xfrm>
              <a:off x="3026593" y="2595302"/>
              <a:ext cx="0" cy="275878"/>
            </a:xfrm>
            <a:prstGeom prst="straightConnector1">
              <a:avLst/>
            </a:prstGeom>
            <a:noFill/>
            <a:ln cap="flat" cmpd="sng" w="9525">
              <a:solidFill>
                <a:srgbClr val="B5DADD"/>
              </a:solidFill>
              <a:prstDash val="solid"/>
              <a:round/>
              <a:headEnd len="med" w="med" type="none"/>
              <a:tailEnd len="med" w="med" type="none"/>
            </a:ln>
          </p:spPr>
        </p:cxnSp>
        <p:sp>
          <p:nvSpPr>
            <p:cNvPr id="3341" name="Shape 3341"/>
            <p:cNvSpPr/>
            <p:nvPr/>
          </p:nvSpPr>
          <p:spPr>
            <a:xfrm>
              <a:off x="2434216" y="2810118"/>
              <a:ext cx="1243996" cy="122124"/>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42" name="Shape 3342"/>
            <p:cNvSpPr txBox="1"/>
            <p:nvPr/>
          </p:nvSpPr>
          <p:spPr>
            <a:xfrm>
              <a:off x="2434216" y="2013089"/>
              <a:ext cx="1243995" cy="553997"/>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FedPay Attempts to Offset</a:t>
              </a:r>
            </a:p>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(4/1 - 4/30)</a:t>
              </a:r>
            </a:p>
          </p:txBody>
        </p:sp>
        <p:cxnSp>
          <p:nvCxnSpPr>
            <p:cNvPr id="3343" name="Shape 3343"/>
            <p:cNvCxnSpPr/>
            <p:nvPr/>
          </p:nvCxnSpPr>
          <p:spPr>
            <a:xfrm>
              <a:off x="4329828" y="2601075"/>
              <a:ext cx="0" cy="275878"/>
            </a:xfrm>
            <a:prstGeom prst="straightConnector1">
              <a:avLst/>
            </a:prstGeom>
            <a:noFill/>
            <a:ln cap="flat" cmpd="sng" w="9525">
              <a:solidFill>
                <a:srgbClr val="B5DADD"/>
              </a:solidFill>
              <a:prstDash val="solid"/>
              <a:round/>
              <a:headEnd len="med" w="med" type="none"/>
              <a:tailEnd len="med" w="med" type="none"/>
            </a:ln>
          </p:spPr>
        </p:cxnSp>
        <p:sp>
          <p:nvSpPr>
            <p:cNvPr id="3344" name="Shape 3344"/>
            <p:cNvSpPr/>
            <p:nvPr/>
          </p:nvSpPr>
          <p:spPr>
            <a:xfrm>
              <a:off x="3737448" y="2810118"/>
              <a:ext cx="1243996" cy="122124"/>
            </a:xfrm>
            <a:prstGeom prst="lef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45" name="Shape 3345"/>
            <p:cNvSpPr txBox="1"/>
            <p:nvPr/>
          </p:nvSpPr>
          <p:spPr>
            <a:xfrm>
              <a:off x="3737448" y="2013089"/>
              <a:ext cx="1243995" cy="553997"/>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FedPay Attempts to Offset</a:t>
              </a:r>
            </a:p>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(5/1 - 5/30)</a:t>
              </a:r>
            </a:p>
          </p:txBody>
        </p:sp>
        <p:sp>
          <p:nvSpPr>
            <p:cNvPr id="3346" name="Shape 3346"/>
            <p:cNvSpPr txBox="1"/>
            <p:nvPr/>
          </p:nvSpPr>
          <p:spPr>
            <a:xfrm>
              <a:off x="4448303" y="3782026"/>
              <a:ext cx="1066281" cy="553997"/>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Debt Package Sent to R6</a:t>
              </a:r>
            </a:p>
          </p:txBody>
        </p:sp>
        <p:cxnSp>
          <p:nvCxnSpPr>
            <p:cNvPr id="3347" name="Shape 3347"/>
            <p:cNvCxnSpPr>
              <a:stCxn id="3346" idx="0"/>
            </p:cNvCxnSpPr>
            <p:nvPr/>
          </p:nvCxnSpPr>
          <p:spPr>
            <a:xfrm rot="10800000">
              <a:off x="4981444" y="3420526"/>
              <a:ext cx="0" cy="361500"/>
            </a:xfrm>
            <a:prstGeom prst="straightConnector1">
              <a:avLst/>
            </a:prstGeom>
            <a:noFill/>
            <a:ln cap="flat" cmpd="sng" w="9525">
              <a:solidFill>
                <a:srgbClr val="B5DADD"/>
              </a:solidFill>
              <a:prstDash val="solid"/>
              <a:round/>
              <a:headEnd len="med" w="med" type="none"/>
              <a:tailEnd len="med" w="med" type="none"/>
            </a:ln>
          </p:spPr>
        </p:cxnSp>
        <p:sp>
          <p:nvSpPr>
            <p:cNvPr id="3348" name="Shape 3348"/>
            <p:cNvSpPr txBox="1"/>
            <p:nvPr/>
          </p:nvSpPr>
          <p:spPr>
            <a:xfrm>
              <a:off x="4448303" y="4331587"/>
              <a:ext cx="1066281" cy="504419"/>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Interest Assessed 5/1 – 5/31 in Peg</a:t>
              </a:r>
            </a:p>
          </p:txBody>
        </p:sp>
        <p:cxnSp>
          <p:nvCxnSpPr>
            <p:cNvPr id="3349" name="Shape 3349"/>
            <p:cNvCxnSpPr>
              <a:stCxn id="3348" idx="0"/>
              <a:endCxn id="3346" idx="2"/>
            </p:cNvCxnSpPr>
            <p:nvPr/>
          </p:nvCxnSpPr>
          <p:spPr>
            <a:xfrm>
              <a:off x="4981444" y="4331587"/>
              <a:ext cx="0" cy="4500"/>
            </a:xfrm>
            <a:prstGeom prst="straightConnector1">
              <a:avLst/>
            </a:prstGeom>
            <a:noFill/>
            <a:ln cap="flat" cmpd="sng" w="9525">
              <a:solidFill>
                <a:srgbClr val="B5DADD"/>
              </a:solidFill>
              <a:prstDash val="solid"/>
              <a:round/>
              <a:headEnd len="med" w="med" type="none"/>
              <a:tailEnd len="med" w="med" type="none"/>
            </a:ln>
          </p:spPr>
        </p:cxnSp>
        <p:cxnSp>
          <p:nvCxnSpPr>
            <p:cNvPr id="3350" name="Shape 3350"/>
            <p:cNvCxnSpPr>
              <a:stCxn id="3351" idx="0"/>
            </p:cNvCxnSpPr>
            <p:nvPr/>
          </p:nvCxnSpPr>
          <p:spPr>
            <a:xfrm rot="10800000">
              <a:off x="6284678" y="3529807"/>
              <a:ext cx="0" cy="1948800"/>
            </a:xfrm>
            <a:prstGeom prst="straightConnector1">
              <a:avLst/>
            </a:prstGeom>
            <a:noFill/>
            <a:ln cap="flat" cmpd="sng" w="9525">
              <a:solidFill>
                <a:srgbClr val="B5DADD"/>
              </a:solidFill>
              <a:prstDash val="solid"/>
              <a:round/>
              <a:headEnd len="med" w="med" type="none"/>
              <a:tailEnd len="med" w="med" type="none"/>
            </a:ln>
          </p:spPr>
        </p:cxnSp>
        <p:sp>
          <p:nvSpPr>
            <p:cNvPr id="3352" name="Shape 3352"/>
            <p:cNvSpPr txBox="1"/>
            <p:nvPr/>
          </p:nvSpPr>
          <p:spPr>
            <a:xfrm>
              <a:off x="4448303" y="4882666"/>
              <a:ext cx="1066281" cy="707886"/>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6/1 First Dunning Generated in Peg </a:t>
              </a:r>
            </a:p>
          </p:txBody>
        </p:sp>
        <p:cxnSp>
          <p:nvCxnSpPr>
            <p:cNvPr id="3353" name="Shape 3353"/>
            <p:cNvCxnSpPr>
              <a:stCxn id="3352" idx="0"/>
            </p:cNvCxnSpPr>
            <p:nvPr/>
          </p:nvCxnSpPr>
          <p:spPr>
            <a:xfrm rot="10800000">
              <a:off x="4981444" y="4702966"/>
              <a:ext cx="0" cy="179700"/>
            </a:xfrm>
            <a:prstGeom prst="straightConnector1">
              <a:avLst/>
            </a:prstGeom>
            <a:noFill/>
            <a:ln cap="flat" cmpd="sng" w="9525">
              <a:solidFill>
                <a:srgbClr val="B5DADD"/>
              </a:solidFill>
              <a:prstDash val="solid"/>
              <a:round/>
              <a:headEnd len="med" w="med" type="none"/>
              <a:tailEnd len="med" w="med" type="none"/>
            </a:ln>
          </p:spPr>
        </p:cxnSp>
        <p:cxnSp>
          <p:nvCxnSpPr>
            <p:cNvPr id="3354" name="Shape 3354"/>
            <p:cNvCxnSpPr>
              <a:endCxn id="3333" idx="2"/>
            </p:cNvCxnSpPr>
            <p:nvPr/>
          </p:nvCxnSpPr>
          <p:spPr>
            <a:xfrm rot="10800000">
              <a:off x="3678210" y="4495684"/>
              <a:ext cx="0" cy="207300"/>
            </a:xfrm>
            <a:prstGeom prst="straightConnector1">
              <a:avLst/>
            </a:prstGeom>
            <a:noFill/>
            <a:ln cap="flat" cmpd="sng" w="9525">
              <a:solidFill>
                <a:srgbClr val="B5DADD"/>
              </a:solidFill>
              <a:prstDash val="solid"/>
              <a:round/>
              <a:headEnd len="med" w="med" type="none"/>
              <a:tailEnd len="med" w="med" type="none"/>
            </a:ln>
          </p:spPr>
        </p:cxnSp>
        <p:cxnSp>
          <p:nvCxnSpPr>
            <p:cNvPr id="3355" name="Shape 3355"/>
            <p:cNvCxnSpPr>
              <a:stCxn id="3356" idx="0"/>
            </p:cNvCxnSpPr>
            <p:nvPr/>
          </p:nvCxnSpPr>
          <p:spPr>
            <a:xfrm rot="10800000">
              <a:off x="6284676" y="5806191"/>
              <a:ext cx="0" cy="179700"/>
            </a:xfrm>
            <a:prstGeom prst="straightConnector1">
              <a:avLst/>
            </a:prstGeom>
            <a:noFill/>
            <a:ln cap="flat" cmpd="sng" w="9525">
              <a:solidFill>
                <a:srgbClr val="B5DADD"/>
              </a:solidFill>
              <a:prstDash val="solid"/>
              <a:round/>
              <a:headEnd len="med" w="med" type="none"/>
              <a:tailEnd len="med" w="med" type="none"/>
            </a:ln>
          </p:spPr>
        </p:cxnSp>
        <p:cxnSp>
          <p:nvCxnSpPr>
            <p:cNvPr id="3357" name="Shape 3357"/>
            <p:cNvCxnSpPr>
              <a:endCxn id="3352" idx="2"/>
            </p:cNvCxnSpPr>
            <p:nvPr/>
          </p:nvCxnSpPr>
          <p:spPr>
            <a:xfrm rot="10800000">
              <a:off x="4981444" y="5590552"/>
              <a:ext cx="0" cy="150600"/>
            </a:xfrm>
            <a:prstGeom prst="straightConnector1">
              <a:avLst/>
            </a:prstGeom>
            <a:noFill/>
            <a:ln cap="flat" cmpd="sng" w="9525">
              <a:solidFill>
                <a:srgbClr val="B5DADD"/>
              </a:solidFill>
              <a:prstDash val="solid"/>
              <a:round/>
              <a:headEnd len="med" w="med" type="none"/>
              <a:tailEnd len="med" w="med" type="none"/>
            </a:ln>
          </p:spPr>
        </p:cxnSp>
        <p:sp>
          <p:nvSpPr>
            <p:cNvPr id="3358" name="Shape 3358"/>
            <p:cNvSpPr/>
            <p:nvPr/>
          </p:nvSpPr>
          <p:spPr>
            <a:xfrm>
              <a:off x="5040682" y="2810118"/>
              <a:ext cx="2540120" cy="122124"/>
            </a:xfrm>
            <a:prstGeom prst="leftRightArrow">
              <a:avLst>
                <a:gd fmla="val 50000" name="adj1"/>
                <a:gd fmla="val 50000" name="adj2"/>
              </a:avLst>
            </a:prstGeom>
            <a:solidFill>
              <a:schemeClr val="accent1"/>
            </a:solid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cxnSp>
          <p:nvCxnSpPr>
            <p:cNvPr id="3359" name="Shape 3359"/>
            <p:cNvCxnSpPr>
              <a:stCxn id="3360" idx="2"/>
            </p:cNvCxnSpPr>
            <p:nvPr/>
          </p:nvCxnSpPr>
          <p:spPr>
            <a:xfrm>
              <a:off x="6284678" y="2599603"/>
              <a:ext cx="0" cy="271500"/>
            </a:xfrm>
            <a:prstGeom prst="straightConnector1">
              <a:avLst/>
            </a:prstGeom>
            <a:noFill/>
            <a:ln cap="flat" cmpd="sng" w="9525">
              <a:solidFill>
                <a:srgbClr val="B5DADD"/>
              </a:solidFill>
              <a:prstDash val="solid"/>
              <a:round/>
              <a:headEnd len="med" w="med" type="none"/>
              <a:tailEnd len="med" w="med" type="none"/>
            </a:ln>
          </p:spPr>
        </p:cxnSp>
        <p:sp>
          <p:nvSpPr>
            <p:cNvPr id="3360" name="Shape 3360"/>
            <p:cNvSpPr txBox="1"/>
            <p:nvPr/>
          </p:nvSpPr>
          <p:spPr>
            <a:xfrm>
              <a:off x="5633062" y="2199493"/>
              <a:ext cx="1303231" cy="400109"/>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FedPay Attempts to Offset</a:t>
              </a:r>
            </a:p>
          </p:txBody>
        </p:sp>
        <p:sp>
          <p:nvSpPr>
            <p:cNvPr id="3361" name="Shape 3361"/>
            <p:cNvSpPr/>
            <p:nvPr/>
          </p:nvSpPr>
          <p:spPr>
            <a:xfrm>
              <a:off x="1723360" y="1930483"/>
              <a:ext cx="6042263" cy="4482322"/>
            </a:xfrm>
            <a:prstGeom prst="rect">
              <a:avLst/>
            </a:prstGeom>
            <a:noFill/>
            <a:ln cap="flat" cmpd="sng" w="25400">
              <a:solidFill>
                <a:srgbClr val="88A3A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
          <p:nvSpPr>
            <p:cNvPr id="3362" name="Shape 3362"/>
            <p:cNvSpPr txBox="1"/>
            <p:nvPr/>
          </p:nvSpPr>
          <p:spPr>
            <a:xfrm>
              <a:off x="2049168" y="5478607"/>
              <a:ext cx="2280659" cy="476396"/>
            </a:xfrm>
            <a:prstGeom prst="rect">
              <a:avLst/>
            </a:prstGeom>
            <a:noFill/>
            <a:ln cap="flat" cmpd="sng" w="25400">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chemeClr val="dk1"/>
                  </a:solidFill>
                  <a:latin typeface="Arial"/>
                  <a:ea typeface="Arial"/>
                  <a:cs typeface="Arial"/>
                  <a:sym typeface="Arial"/>
                </a:rPr>
                <a:t>FedPay/Tap/AutoPay Claims:</a:t>
              </a:r>
            </a:p>
            <a:p>
              <a:pPr indent="0" lvl="0" marL="0" marR="0" rtl="0" algn="ctr">
                <a:spcBef>
                  <a:spcPts val="0"/>
                </a:spcBef>
                <a:spcAft>
                  <a:spcPts val="0"/>
                </a:spcAft>
                <a:buSzPct val="25000"/>
                <a:buNone/>
              </a:pPr>
              <a:r>
                <a:rPr b="0" baseline="0" i="0" lang="en-US" sz="1400" u="none" cap="none" strike="noStrike">
                  <a:solidFill>
                    <a:schemeClr val="dk1"/>
                  </a:solidFill>
                  <a:latin typeface="Arial"/>
                  <a:ea typeface="Arial"/>
                  <a:cs typeface="Arial"/>
                  <a:sym typeface="Arial"/>
                </a:rPr>
                <a:t>No Lag</a:t>
              </a:r>
            </a:p>
          </p:txBody>
        </p:sp>
        <p:sp>
          <p:nvSpPr>
            <p:cNvPr id="3356" name="Shape 3356"/>
            <p:cNvSpPr txBox="1"/>
            <p:nvPr/>
          </p:nvSpPr>
          <p:spPr>
            <a:xfrm>
              <a:off x="5633060" y="5985891"/>
              <a:ext cx="1303231" cy="400109"/>
            </a:xfrm>
            <a:prstGeom prst="rect">
              <a:avLst/>
            </a:prstGeom>
            <a:no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2</a:t>
              </a:r>
              <a:r>
                <a:rPr b="0" baseline="30000" i="0" lang="en-US" sz="1000" u="none" cap="none" strike="noStrike">
                  <a:solidFill>
                    <a:schemeClr val="dk1"/>
                  </a:solidFill>
                  <a:latin typeface="Arial"/>
                  <a:ea typeface="Arial"/>
                  <a:cs typeface="Arial"/>
                  <a:sym typeface="Arial"/>
                </a:rPr>
                <a:t>nd</a:t>
              </a:r>
              <a:r>
                <a:rPr b="0" baseline="0" i="0" lang="en-US" sz="1000" u="none" cap="none" strike="noStrike">
                  <a:solidFill>
                    <a:schemeClr val="dk1"/>
                  </a:solidFill>
                  <a:latin typeface="Arial"/>
                  <a:ea typeface="Arial"/>
                  <a:cs typeface="Arial"/>
                  <a:sym typeface="Arial"/>
                </a:rPr>
                <a:t> Dunning Generated in Peg </a:t>
              </a:r>
            </a:p>
          </p:txBody>
        </p:sp>
        <p:sp>
          <p:nvSpPr>
            <p:cNvPr id="3351" name="Shape 3351"/>
            <p:cNvSpPr txBox="1"/>
            <p:nvPr/>
          </p:nvSpPr>
          <p:spPr>
            <a:xfrm>
              <a:off x="5633062" y="5478607"/>
              <a:ext cx="1303231" cy="400109"/>
            </a:xfrm>
            <a:prstGeom prst="rect">
              <a:avLst/>
            </a:prstGeom>
            <a:solidFill>
              <a:schemeClr val="lt1"/>
            </a:solidFill>
            <a:ln cap="flat" cmpd="sng" w="9525">
              <a:solidFill>
                <a:srgbClr val="88A3A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000" u="none" cap="none" strike="noStrike">
                  <a:solidFill>
                    <a:schemeClr val="dk1"/>
                  </a:solidFill>
                  <a:latin typeface="Arial"/>
                  <a:ea typeface="Arial"/>
                  <a:cs typeface="Arial"/>
                  <a:sym typeface="Arial"/>
                </a:rPr>
                <a:t>7/1 IP&amp;A Assessed 6/1 – 6/31 in Peg </a:t>
              </a:r>
            </a:p>
          </p:txBody>
        </p:sp>
      </p:grpSp>
    </p:spTree>
  </p:cSld>
  <p:clrMapOvr>
    <a:masterClrMapping/>
  </p:clrMapOvr>
  <p:transition spd="slow">
    <p:cut/>
  </p:transition>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6" name="Shape 3366"/>
        <p:cNvGrpSpPr/>
        <p:nvPr/>
      </p:nvGrpSpPr>
      <p:grpSpPr>
        <a:xfrm>
          <a:off x="0" y="0"/>
          <a:ext cx="0" cy="0"/>
          <a:chOff x="0" y="0"/>
          <a:chExt cx="0" cy="0"/>
        </a:xfrm>
      </p:grpSpPr>
      <p:sp>
        <p:nvSpPr>
          <p:cNvPr id="3367" name="Shape 336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a:t>
            </a:r>
          </a:p>
        </p:txBody>
      </p:sp>
      <p:sp>
        <p:nvSpPr>
          <p:cNvPr id="3368" name="Shape 336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69" name="Shape 336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70" name="Shape 3370"/>
          <p:cNvSpPr txBox="1"/>
          <p:nvPr/>
        </p:nvSpPr>
        <p:spPr>
          <a:xfrm>
            <a:off x="425300" y="1137683"/>
            <a:ext cx="8718699" cy="498598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BAAR and FedPay Actions:</a:t>
            </a:r>
          </a:p>
          <a:p>
            <a:pPr indent="-342900" lvl="1" marL="800100" marR="0" rtl="0" algn="l">
              <a:spcBef>
                <a:spcPts val="1200"/>
              </a:spcBef>
              <a:spcAft>
                <a:spcPts val="0"/>
              </a:spcAft>
              <a:buClr>
                <a:srgbClr val="C00000"/>
              </a:buClr>
              <a:buSzPct val="100000"/>
              <a:buFont typeface="Arial"/>
              <a:buAutoNum type="arabicPeriod" startAt="5"/>
            </a:pPr>
            <a:r>
              <a:rPr b="1" baseline="0" i="0" lang="en-US" sz="1800" u="none" cap="none" strike="noStrike">
                <a:solidFill>
                  <a:schemeClr val="dk1"/>
                </a:solidFill>
                <a:latin typeface="Arial"/>
                <a:ea typeface="Arial"/>
                <a:cs typeface="Arial"/>
                <a:sym typeface="Arial"/>
              </a:rPr>
              <a:t>Day 60: </a:t>
            </a:r>
            <a:r>
              <a:rPr b="0" baseline="0" i="0" lang="en-US" sz="1800" u="none" cap="none" strike="noStrike">
                <a:solidFill>
                  <a:schemeClr val="dk1"/>
                </a:solidFill>
                <a:latin typeface="Arial"/>
                <a:ea typeface="Arial"/>
                <a:cs typeface="Arial"/>
                <a:sym typeface="Arial"/>
              </a:rPr>
              <a:t>(if outstanding balance remains):</a:t>
            </a:r>
          </a:p>
          <a:p>
            <a:pPr indent="-285750" lvl="1" marL="7429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Region 6 </a:t>
            </a:r>
            <a:r>
              <a:rPr b="0" baseline="0" i="0" lang="en-US" sz="1600" u="sng" cap="none" strike="noStrike">
                <a:solidFill>
                  <a:schemeClr val="dk1"/>
                </a:solidFill>
                <a:latin typeface="Arial"/>
                <a:ea typeface="Arial"/>
                <a:cs typeface="Arial"/>
                <a:sym typeface="Arial"/>
              </a:rPr>
              <a:t>manually processes Debt Account for outstanding claim amount</a:t>
            </a:r>
            <a:r>
              <a:rPr b="0" baseline="0" i="0" lang="en-US" sz="1600" u="none" cap="none" strike="noStrike">
                <a:solidFill>
                  <a:schemeClr val="dk1"/>
                </a:solidFill>
                <a:latin typeface="Arial"/>
                <a:ea typeface="Arial"/>
                <a:cs typeface="Arial"/>
                <a:sym typeface="Arial"/>
              </a:rPr>
              <a:t>:</a:t>
            </a:r>
          </a:p>
          <a:p>
            <a:pPr indent="-285750" lvl="2" marL="12001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Debt Account </a:t>
            </a:r>
            <a:r>
              <a:rPr b="0" baseline="0" i="0" lang="en-US" sz="1600" u="sng" cap="none" strike="noStrike">
                <a:solidFill>
                  <a:schemeClr val="dk1"/>
                </a:solidFill>
                <a:latin typeface="Arial"/>
                <a:ea typeface="Arial"/>
                <a:cs typeface="Arial"/>
                <a:sym typeface="Arial"/>
              </a:rPr>
              <a:t>Document Dates</a:t>
            </a:r>
            <a:r>
              <a:rPr b="0" baseline="0" i="0" lang="en-US" sz="1600" u="none" cap="none" strike="noStrike">
                <a:solidFill>
                  <a:schemeClr val="dk1"/>
                </a:solidFill>
                <a:latin typeface="Arial"/>
                <a:ea typeface="Arial"/>
                <a:cs typeface="Arial"/>
                <a:sym typeface="Arial"/>
              </a:rPr>
              <a:t>:</a:t>
            </a:r>
          </a:p>
          <a:p>
            <a:pPr indent="-285750" lvl="3" marL="16573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Header - Document Date, Accounting Period = current date/period</a:t>
            </a:r>
          </a:p>
          <a:p>
            <a:pPr indent="-285750" lvl="3" marL="16573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Accounting Line - Start Date, First Letter Generated Date, Interest/Penalty/Admin Charge Begin Date: </a:t>
            </a:r>
          </a:p>
          <a:p>
            <a:pPr indent="-285750" lvl="4" marL="2114550" marR="0" rtl="0" algn="l">
              <a:spcBef>
                <a:spcPts val="1200"/>
              </a:spcBef>
              <a:spcAft>
                <a:spcPts val="0"/>
              </a:spcAft>
              <a:buClr>
                <a:srgbClr val="C00000"/>
              </a:buClr>
              <a:buSzPct val="100000"/>
              <a:buFont typeface="Arial"/>
              <a:buChar char="•"/>
            </a:pPr>
            <a:r>
              <a:rPr b="1" baseline="0" i="0" lang="en-US" sz="1600" u="sng" cap="none" strike="noStrike">
                <a:solidFill>
                  <a:schemeClr val="dk1"/>
                </a:solidFill>
                <a:latin typeface="Arial"/>
                <a:ea typeface="Arial"/>
                <a:cs typeface="Arial"/>
                <a:sym typeface="Arial"/>
              </a:rPr>
              <a:t>Backdated</a:t>
            </a:r>
            <a:r>
              <a:rPr b="0" baseline="0" i="0" lang="en-US" sz="1600" u="none" cap="none" strike="noStrike">
                <a:solidFill>
                  <a:schemeClr val="dk1"/>
                </a:solidFill>
                <a:latin typeface="Arial"/>
                <a:ea typeface="Arial"/>
                <a:cs typeface="Arial"/>
                <a:sym typeface="Arial"/>
              </a:rPr>
              <a:t> to date </a:t>
            </a:r>
            <a:r>
              <a:rPr b="1" baseline="0" i="1" lang="en-US" sz="1600" u="sng" cap="none" strike="noStrike">
                <a:solidFill>
                  <a:schemeClr val="dk1"/>
                </a:solidFill>
                <a:latin typeface="Arial"/>
                <a:ea typeface="Arial"/>
                <a:cs typeface="Arial"/>
                <a:sym typeface="Arial"/>
              </a:rPr>
              <a:t>First Demand Letter</a:t>
            </a:r>
            <a:r>
              <a:rPr b="1" baseline="0" i="0" lang="en-US" sz="1600" u="sng"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sent by Program Office</a:t>
            </a:r>
          </a:p>
          <a:p>
            <a:pPr indent="-285750" lvl="2" marL="1200150" marR="0" rtl="0" algn="l">
              <a:spcBef>
                <a:spcPts val="1200"/>
              </a:spcBef>
              <a:spcAft>
                <a:spcPts val="0"/>
              </a:spcAft>
              <a:buClr>
                <a:srgbClr val="C00000"/>
              </a:buClr>
              <a:buSzPct val="100000"/>
              <a:buFont typeface="Arial"/>
              <a:buChar char="•"/>
            </a:pPr>
            <a:r>
              <a:rPr b="1" baseline="0" i="0" lang="en-US" sz="1600" u="sng" cap="none" strike="noStrike">
                <a:solidFill>
                  <a:schemeClr val="dk1"/>
                </a:solidFill>
                <a:latin typeface="Arial"/>
                <a:ea typeface="Arial"/>
                <a:cs typeface="Arial"/>
                <a:sym typeface="Arial"/>
              </a:rPr>
              <a:t>Does not post</a:t>
            </a:r>
            <a:r>
              <a:rPr b="0" baseline="0" i="0" lang="en-US" sz="1600" u="none" cap="none" strike="noStrike">
                <a:solidFill>
                  <a:schemeClr val="dk1"/>
                </a:solidFill>
                <a:latin typeface="Arial"/>
                <a:ea typeface="Arial"/>
                <a:cs typeface="Arial"/>
                <a:sym typeface="Arial"/>
              </a:rPr>
              <a:t> claim receivable to the General Ledger (</a:t>
            </a:r>
            <a:r>
              <a:rPr b="0" baseline="0" i="0" lang="en-US" sz="1600" u="sng" cap="none" strike="noStrike">
                <a:solidFill>
                  <a:schemeClr val="dk1"/>
                </a:solidFill>
                <a:latin typeface="Arial"/>
                <a:ea typeface="Arial"/>
                <a:cs typeface="Arial"/>
                <a:sym typeface="Arial"/>
              </a:rPr>
              <a:t>avoids double counting the receivable</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posted by FedPay above) </a:t>
            </a:r>
          </a:p>
          <a:p>
            <a:pPr indent="-285750" lvl="3" marL="1657350" marR="0" rtl="0" algn="l">
              <a:spcBef>
                <a:spcPts val="1200"/>
              </a:spcBef>
              <a:spcAft>
                <a:spcPts val="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Null post performed via </a:t>
            </a:r>
            <a:r>
              <a:rPr b="1" baseline="0" i="0" lang="en-US" sz="1600" u="sng" cap="none" strike="noStrike">
                <a:solidFill>
                  <a:schemeClr val="dk1"/>
                </a:solidFill>
                <a:latin typeface="Arial"/>
                <a:ea typeface="Arial"/>
                <a:cs typeface="Arial"/>
                <a:sym typeface="Arial"/>
              </a:rPr>
              <a:t>flexible Transaction Definition</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on Transaction Type 01 via Receivable Type (FPCLAIMR6, TACLAIMR6, APCLAIMR6)</a:t>
            </a:r>
          </a:p>
          <a:p>
            <a:pPr indent="-285750" lvl="3" marL="1657350" marR="0" rtl="0" algn="l">
              <a:spcBef>
                <a:spcPts val="1200"/>
              </a:spcBef>
              <a:spcAft>
                <a:spcPts val="600"/>
              </a:spcAft>
              <a:buClr>
                <a:srgbClr val="C00000"/>
              </a:buClr>
              <a:buSzPct val="100000"/>
              <a:buFont typeface="Arial"/>
              <a:buChar char="•"/>
            </a:pPr>
            <a:r>
              <a:rPr b="0" baseline="0" i="0" lang="en-US" sz="1600" u="none" cap="none" strike="noStrike">
                <a:solidFill>
                  <a:schemeClr val="dk1"/>
                </a:solidFill>
                <a:latin typeface="Arial"/>
                <a:ea typeface="Arial"/>
                <a:cs typeface="Arial"/>
                <a:sym typeface="Arial"/>
              </a:rPr>
              <a:t>Because of the null post, the Debt Account should </a:t>
            </a:r>
            <a:r>
              <a:rPr b="1" baseline="0" i="0" lang="en-US" sz="1600" u="sng" cap="none" strike="noStrike">
                <a:solidFill>
                  <a:schemeClr val="dk1"/>
                </a:solidFill>
                <a:latin typeface="Arial"/>
                <a:ea typeface="Arial"/>
                <a:cs typeface="Arial"/>
                <a:sym typeface="Arial"/>
              </a:rPr>
              <a:t>NOT</a:t>
            </a:r>
            <a:r>
              <a:rPr b="0" baseline="0" i="0" lang="en-US" sz="1600" u="none" cap="none" strike="noStrike">
                <a:solidFill>
                  <a:schemeClr val="dk1"/>
                </a:solidFill>
                <a:latin typeface="Arial"/>
                <a:ea typeface="Arial"/>
                <a:cs typeface="Arial"/>
                <a:sym typeface="Arial"/>
              </a:rPr>
              <a:t> be processed with a </a:t>
            </a:r>
            <a:r>
              <a:rPr b="0" baseline="0" i="0" lang="en-US" sz="1600" u="sng" cap="none" strike="noStrike">
                <a:solidFill>
                  <a:schemeClr val="dk1"/>
                </a:solidFill>
                <a:latin typeface="Arial"/>
                <a:ea typeface="Arial"/>
                <a:cs typeface="Arial"/>
                <a:sym typeface="Arial"/>
              </a:rPr>
              <a:t>Sub-Object Class NOR a Revenue Source Code</a:t>
            </a:r>
          </a:p>
        </p:txBody>
      </p:sp>
    </p:spTree>
  </p:cSld>
  <p:clrMapOvr>
    <a:masterClrMapping/>
  </p:clrMapOvr>
  <p:transition spd="slow">
    <p:cut/>
  </p:transition>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4" name="Shape 3374"/>
        <p:cNvGrpSpPr/>
        <p:nvPr/>
      </p:nvGrpSpPr>
      <p:grpSpPr>
        <a:xfrm>
          <a:off x="0" y="0"/>
          <a:ext cx="0" cy="0"/>
          <a:chOff x="0" y="0"/>
          <a:chExt cx="0" cy="0"/>
        </a:xfrm>
      </p:grpSpPr>
      <p:sp>
        <p:nvSpPr>
          <p:cNvPr id="3375" name="Shape 337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a:t>
            </a:r>
          </a:p>
        </p:txBody>
      </p:sp>
      <p:sp>
        <p:nvSpPr>
          <p:cNvPr id="3376" name="Shape 337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77" name="Shape 33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78" name="Shape 3378"/>
          <p:cNvSpPr txBox="1"/>
          <p:nvPr/>
        </p:nvSpPr>
        <p:spPr>
          <a:xfrm>
            <a:off x="425300" y="1254641"/>
            <a:ext cx="8325292" cy="3231654"/>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6"/>
            </a:pPr>
            <a:r>
              <a:rPr b="0" baseline="0" i="0" lang="en-US" sz="1800" u="none" cap="none" strike="noStrike">
                <a:solidFill>
                  <a:schemeClr val="dk1"/>
                </a:solidFill>
                <a:latin typeface="Arial"/>
                <a:ea typeface="Arial"/>
                <a:cs typeface="Arial"/>
                <a:sym typeface="Arial"/>
              </a:rPr>
              <a:t>Day after Debt Account processed in Pegasys:</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AROVERDUE</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batch process is executed</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Assesses overdue </a:t>
            </a:r>
            <a:r>
              <a:rPr b="0" baseline="0" i="0" lang="en-US" sz="1800" u="sng" cap="none" strike="noStrike">
                <a:solidFill>
                  <a:schemeClr val="dk1"/>
                </a:solidFill>
                <a:latin typeface="Arial"/>
                <a:ea typeface="Arial"/>
                <a:cs typeface="Arial"/>
                <a:sym typeface="Arial"/>
              </a:rPr>
              <a:t>IP&amp;A from First Letter Generated Date</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ARDUNNING</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batch process is executed</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Automated generation of the </a:t>
            </a:r>
            <a:r>
              <a:rPr b="1" baseline="0" i="1" lang="en-US" sz="1800" u="sng" cap="none" strike="noStrike">
                <a:solidFill>
                  <a:schemeClr val="dk1"/>
                </a:solidFill>
                <a:latin typeface="Arial"/>
                <a:ea typeface="Arial"/>
                <a:cs typeface="Arial"/>
                <a:sym typeface="Arial"/>
              </a:rPr>
              <a:t>First Dunning Letter</a:t>
            </a:r>
            <a:r>
              <a:rPr b="1" baseline="0" i="0" lang="en-US" sz="1800" u="sng" cap="none" strike="noStrike">
                <a:solidFill>
                  <a:schemeClr val="dk1"/>
                </a:solidFill>
                <a:latin typeface="Arial"/>
                <a:ea typeface="Arial"/>
                <a:cs typeface="Arial"/>
                <a:sym typeface="Arial"/>
              </a:rPr>
              <a:t> </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Note: </a:t>
            </a:r>
            <a:r>
              <a:rPr b="1" baseline="0" i="0" lang="en-US" sz="1800" u="sng" cap="none" strike="noStrike">
                <a:solidFill>
                  <a:schemeClr val="dk1"/>
                </a:solidFill>
                <a:latin typeface="Arial"/>
                <a:ea typeface="Arial"/>
                <a:cs typeface="Arial"/>
                <a:sym typeface="Arial"/>
              </a:rPr>
              <a:t>This is the second letter to be received by debtor</a:t>
            </a:r>
          </a:p>
          <a:p>
            <a:pPr indent="-285750" lvl="4" marL="21145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FedPay previously sent the First Demand Letter 30 days after establishing the claim</a:t>
            </a:r>
          </a:p>
        </p:txBody>
      </p:sp>
    </p:spTree>
  </p:cSld>
  <p:clrMapOvr>
    <a:masterClrMapping/>
  </p:clrMapOvr>
  <p:transition spd="slow">
    <p:cut/>
  </p:transition>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2" name="Shape 3382"/>
        <p:cNvGrpSpPr/>
        <p:nvPr/>
      </p:nvGrpSpPr>
      <p:grpSpPr>
        <a:xfrm>
          <a:off x="0" y="0"/>
          <a:ext cx="0" cy="0"/>
          <a:chOff x="0" y="0"/>
          <a:chExt cx="0" cy="0"/>
        </a:xfrm>
      </p:grpSpPr>
      <p:sp>
        <p:nvSpPr>
          <p:cNvPr id="3383" name="Shape 338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Collections</a:t>
            </a:r>
          </a:p>
        </p:txBody>
      </p:sp>
      <p:sp>
        <p:nvSpPr>
          <p:cNvPr id="3384" name="Shape 33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85" name="Shape 33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86" name="Shape 3386"/>
          <p:cNvSpPr txBox="1"/>
          <p:nvPr/>
        </p:nvSpPr>
        <p:spPr>
          <a:xfrm>
            <a:off x="425300" y="1254641"/>
            <a:ext cx="8325292" cy="418576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7"/>
            </a:pPr>
            <a:r>
              <a:rPr b="1" baseline="0" i="0" lang="en-US" sz="1800" u="sng" cap="none" strike="noStrike">
                <a:solidFill>
                  <a:schemeClr val="dk1"/>
                </a:solidFill>
                <a:latin typeface="Arial"/>
                <a:ea typeface="Arial"/>
                <a:cs typeface="Arial"/>
                <a:sym typeface="Arial"/>
              </a:rPr>
              <a:t>Collections Processing</a:t>
            </a:r>
            <a:r>
              <a:rPr b="1" baseline="0" i="0" lang="en-US" sz="1800" u="none" cap="none" strike="noStrike">
                <a:solidFill>
                  <a:schemeClr val="dk1"/>
                </a:solidFill>
                <a:latin typeface="Arial"/>
                <a:ea typeface="Arial"/>
                <a:cs typeface="Arial"/>
                <a:sym typeface="Arial"/>
              </a:rPr>
              <a:t>:</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Principal-related Region 6 Cash Receipt Transaction Definitions configured to </a:t>
            </a:r>
            <a:r>
              <a:rPr b="1" baseline="0" i="0" lang="en-US" sz="1800" u="sng" cap="none" strike="noStrike">
                <a:solidFill>
                  <a:schemeClr val="dk1"/>
                </a:solidFill>
                <a:latin typeface="Arial"/>
                <a:ea typeface="Arial"/>
                <a:cs typeface="Arial"/>
                <a:sym typeface="Arial"/>
              </a:rPr>
              <a:t>null post </a:t>
            </a:r>
            <a:r>
              <a:rPr b="0" baseline="0" i="0" lang="en-US" sz="1800" u="none" cap="none" strike="noStrike">
                <a:solidFill>
                  <a:schemeClr val="dk1"/>
                </a:solidFill>
                <a:latin typeface="Arial"/>
                <a:ea typeface="Arial"/>
                <a:cs typeface="Arial"/>
                <a:sym typeface="Arial"/>
              </a:rPr>
              <a:t>on Transaction Type C01</a:t>
            </a:r>
          </a:p>
          <a:p>
            <a:pPr indent="-285750" lvl="2" marL="12001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Avoids double counting</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the principal collected amount, which will be posted by FedPay</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Null post performed via </a:t>
            </a:r>
            <a:r>
              <a:rPr b="1" baseline="0" i="0" lang="en-US" sz="1800" u="sng" cap="none" strike="noStrike">
                <a:solidFill>
                  <a:schemeClr val="dk1"/>
                </a:solidFill>
                <a:latin typeface="Arial"/>
                <a:ea typeface="Arial"/>
                <a:cs typeface="Arial"/>
                <a:sym typeface="Arial"/>
              </a:rPr>
              <a:t>flexible Transaction Definition</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on Receivable Type (FPCLAIMR6, TACLAIMR6, APCLAIMR6)</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Due to null post configuration, collection Cash Receipts referencing the Debt Account should </a:t>
            </a:r>
            <a:r>
              <a:rPr b="1" baseline="0" i="0" lang="en-US" sz="1800" u="sng" cap="none" strike="noStrike">
                <a:solidFill>
                  <a:schemeClr val="dk1"/>
                </a:solidFill>
                <a:latin typeface="Arial"/>
                <a:ea typeface="Arial"/>
                <a:cs typeface="Arial"/>
                <a:sym typeface="Arial"/>
              </a:rPr>
              <a:t>NOT</a:t>
            </a:r>
            <a:r>
              <a:rPr b="0" baseline="0" i="0" lang="en-US" sz="1800" u="none" cap="none" strike="noStrike">
                <a:solidFill>
                  <a:schemeClr val="dk1"/>
                </a:solidFill>
                <a:latin typeface="Arial"/>
                <a:ea typeface="Arial"/>
                <a:cs typeface="Arial"/>
                <a:sym typeface="Arial"/>
              </a:rPr>
              <a:t> be processed with a </a:t>
            </a:r>
            <a:r>
              <a:rPr b="0" baseline="0" i="0" lang="en-US" sz="1800" u="sng" cap="none" strike="noStrike">
                <a:solidFill>
                  <a:schemeClr val="dk1"/>
                </a:solidFill>
                <a:latin typeface="Arial"/>
                <a:ea typeface="Arial"/>
                <a:cs typeface="Arial"/>
                <a:sym typeface="Arial"/>
              </a:rPr>
              <a:t>Sub-Object Class NOR a Revenue Source Code</a:t>
            </a:r>
          </a:p>
          <a:p>
            <a:pPr indent="-285750" lvl="1" marL="7429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IP&amp;A-related Cash Receipt Transaction Definitions configured to </a:t>
            </a:r>
            <a:r>
              <a:rPr b="1" baseline="0" i="0" lang="en-US" sz="1800" u="sng" cap="none" strike="noStrike">
                <a:solidFill>
                  <a:schemeClr val="dk1"/>
                </a:solidFill>
                <a:latin typeface="Arial"/>
                <a:ea typeface="Arial"/>
                <a:cs typeface="Arial"/>
                <a:sym typeface="Arial"/>
              </a:rPr>
              <a:t>post drawdown of IP&amp;A </a:t>
            </a:r>
            <a:r>
              <a:rPr b="0" baseline="0" i="0" lang="en-US" sz="1800" u="none" cap="none" strike="noStrike">
                <a:solidFill>
                  <a:schemeClr val="dk1"/>
                </a:solidFill>
                <a:latin typeface="Arial"/>
                <a:ea typeface="Arial"/>
                <a:cs typeface="Arial"/>
                <a:sym typeface="Arial"/>
              </a:rPr>
              <a:t> in Pegasys (</a:t>
            </a:r>
            <a:r>
              <a:rPr b="1" baseline="0" i="0" lang="en-US" sz="1800" u="sng" cap="none" strike="noStrike">
                <a:solidFill>
                  <a:schemeClr val="dk1"/>
                </a:solidFill>
                <a:latin typeface="Arial"/>
                <a:ea typeface="Arial"/>
                <a:cs typeface="Arial"/>
                <a:sym typeface="Arial"/>
              </a:rPr>
              <a:t>does not occur in FedPay</a:t>
            </a:r>
            <a:r>
              <a:rPr b="0" baseline="0" i="0" lang="en-US" sz="1800" u="none" cap="none" strike="noStrike">
                <a:solidFill>
                  <a:schemeClr val="dk1"/>
                </a:solidFill>
                <a:latin typeface="Arial"/>
                <a:ea typeface="Arial"/>
                <a:cs typeface="Arial"/>
                <a:sym typeface="Arial"/>
              </a:rPr>
              <a:t>)</a:t>
            </a:r>
          </a:p>
        </p:txBody>
      </p:sp>
    </p:spTree>
  </p:cSld>
  <p:clrMapOvr>
    <a:masterClrMapping/>
  </p:clrMapOvr>
  <p:transition spd="slow">
    <p:cut/>
  </p:transition>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0" name="Shape 3390"/>
        <p:cNvGrpSpPr/>
        <p:nvPr/>
      </p:nvGrpSpPr>
      <p:grpSpPr>
        <a:xfrm>
          <a:off x="0" y="0"/>
          <a:ext cx="0" cy="0"/>
          <a:chOff x="0" y="0"/>
          <a:chExt cx="0" cy="0"/>
        </a:xfrm>
      </p:grpSpPr>
      <p:sp>
        <p:nvSpPr>
          <p:cNvPr id="3391" name="Shape 3391"/>
          <p:cNvSpPr txBox="1"/>
          <p:nvPr>
            <p:ph type="title"/>
          </p:nvPr>
        </p:nvSpPr>
        <p:spPr>
          <a:xfrm>
            <a:off x="318977" y="331787"/>
            <a:ext cx="882502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Internal Offsets</a:t>
            </a:r>
          </a:p>
        </p:txBody>
      </p:sp>
      <p:sp>
        <p:nvSpPr>
          <p:cNvPr id="3392" name="Shape 339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393" name="Shape 339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394" name="Shape 3394"/>
          <p:cNvSpPr txBox="1"/>
          <p:nvPr/>
        </p:nvSpPr>
        <p:spPr>
          <a:xfrm>
            <a:off x="425300" y="1254641"/>
            <a:ext cx="8569843" cy="4770536"/>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8"/>
            </a:pPr>
            <a:r>
              <a:rPr b="1" baseline="0" i="0" lang="en-US" sz="1800" u="sng" cap="none" strike="noStrike">
                <a:solidFill>
                  <a:srgbClr val="000000"/>
                </a:solidFill>
                <a:latin typeface="Arial"/>
                <a:ea typeface="Arial"/>
                <a:cs typeface="Arial"/>
                <a:sym typeface="Arial"/>
              </a:rPr>
              <a:t>Internal Offsets Processing</a:t>
            </a:r>
            <a:r>
              <a:rPr b="1" baseline="0" i="0" lang="en-US" sz="1800" u="none" cap="none" strike="noStrike">
                <a:solidFill>
                  <a:srgbClr val="000000"/>
                </a:solidFill>
                <a:latin typeface="Arial"/>
                <a:ea typeface="Arial"/>
                <a:cs typeface="Arial"/>
                <a:sym typeface="Arial"/>
              </a:rPr>
              <a:t>:</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Internal offsets </a:t>
            </a:r>
            <a:r>
              <a:rPr b="1" baseline="0" i="0" lang="en-US" sz="1800" u="sng" cap="none" strike="noStrike">
                <a:solidFill>
                  <a:srgbClr val="000000"/>
                </a:solidFill>
                <a:latin typeface="Arial"/>
                <a:ea typeface="Arial"/>
                <a:cs typeface="Arial"/>
                <a:sym typeface="Arial"/>
              </a:rPr>
              <a:t>performed by FedPay</a:t>
            </a:r>
            <a:r>
              <a:rPr b="1" baseline="0" i="0" lang="en-US" sz="1800" u="none" cap="none" strike="noStrike">
                <a:solidFill>
                  <a:srgbClr val="000000"/>
                </a:solidFill>
                <a:latin typeface="Arial"/>
                <a:ea typeface="Arial"/>
                <a:cs typeface="Arial"/>
                <a:sym typeface="Arial"/>
              </a:rPr>
              <a:t> </a:t>
            </a:r>
            <a:r>
              <a:rPr b="0" baseline="0" i="0" lang="en-US" sz="1800" u="none" cap="none" strike="noStrike">
                <a:solidFill>
                  <a:srgbClr val="000000"/>
                </a:solidFill>
                <a:latin typeface="Arial"/>
                <a:ea typeface="Arial"/>
                <a:cs typeface="Arial"/>
                <a:sym typeface="Arial"/>
              </a:rPr>
              <a:t>after Debt Account processed in Pegasys accomplished by </a:t>
            </a:r>
            <a:r>
              <a:rPr b="1" baseline="0" i="0" lang="en-US" sz="1800" u="sng" cap="none" strike="noStrike">
                <a:solidFill>
                  <a:srgbClr val="000000"/>
                </a:solidFill>
                <a:latin typeface="Arial"/>
                <a:ea typeface="Arial"/>
                <a:cs typeface="Arial"/>
                <a:sym typeface="Arial"/>
              </a:rPr>
              <a:t>processing IOF internal offset CR</a:t>
            </a:r>
          </a:p>
          <a:p>
            <a:pPr indent="-285750" lvl="2" marL="1200150" marR="0" rtl="0" algn="l">
              <a:spcBef>
                <a:spcPts val="1200"/>
              </a:spcBef>
              <a:spcAft>
                <a:spcPts val="0"/>
              </a:spcAft>
              <a:buClr>
                <a:srgbClr val="C00000"/>
              </a:buClr>
              <a:buSzPct val="100000"/>
              <a:buFont typeface="Arial"/>
              <a:buChar char="•"/>
            </a:pPr>
            <a:r>
              <a:rPr b="0" baseline="0" i="0" lang="en-US" sz="1800" u="sng" cap="none" strike="noStrike">
                <a:solidFill>
                  <a:srgbClr val="000000"/>
                </a:solidFill>
                <a:latin typeface="Arial"/>
                <a:ea typeface="Arial"/>
                <a:cs typeface="Arial"/>
                <a:sym typeface="Arial"/>
              </a:rPr>
              <a:t>Single line</a:t>
            </a:r>
            <a:r>
              <a:rPr b="0" baseline="0" i="0" lang="en-US" sz="1800" u="none" cap="none" strike="noStrike">
                <a:solidFill>
                  <a:srgbClr val="000000"/>
                </a:solidFill>
                <a:latin typeface="Arial"/>
                <a:ea typeface="Arial"/>
                <a:cs typeface="Arial"/>
                <a:sym typeface="Arial"/>
              </a:rPr>
              <a:t> IOF internal offset CR referencing the Debt Account Entity:</a:t>
            </a:r>
          </a:p>
          <a:p>
            <a:pPr indent="-285750" lvl="4" marL="2114550" marR="0" rtl="0" algn="l">
              <a:spcBef>
                <a:spcPts val="1200"/>
              </a:spcBef>
              <a:spcAft>
                <a:spcPts val="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Line Type = Normal</a:t>
            </a:r>
          </a:p>
          <a:p>
            <a:pPr indent="-285750" lvl="4" marL="2114550" marR="0" rtl="0" algn="l">
              <a:spcBef>
                <a:spcPts val="1200"/>
              </a:spcBef>
              <a:spcAft>
                <a:spcPts val="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Transaction Type = 02</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Processed as </a:t>
            </a:r>
            <a:r>
              <a:rPr b="1" baseline="0" i="0" lang="en-US" sz="1800" u="sng" cap="none" strike="noStrike">
                <a:solidFill>
                  <a:srgbClr val="000000"/>
                </a:solidFill>
                <a:latin typeface="Arial"/>
                <a:ea typeface="Arial"/>
                <a:cs typeface="Arial"/>
                <a:sym typeface="Arial"/>
              </a:rPr>
              <a:t>null posting</a:t>
            </a:r>
            <a:r>
              <a:rPr b="1" baseline="0" i="0" lang="en-US" sz="1800" u="none" cap="none" strike="noStrike">
                <a:solidFill>
                  <a:srgbClr val="000000"/>
                </a:solidFill>
                <a:latin typeface="Arial"/>
                <a:ea typeface="Arial"/>
                <a:cs typeface="Arial"/>
                <a:sym typeface="Arial"/>
              </a:rPr>
              <a:t> </a:t>
            </a:r>
            <a:r>
              <a:rPr b="0" baseline="0" i="0" lang="en-US" sz="1800" u="none" cap="none" strike="noStrike">
                <a:solidFill>
                  <a:srgbClr val="000000"/>
                </a:solidFill>
                <a:latin typeface="Arial"/>
                <a:ea typeface="Arial"/>
                <a:cs typeface="Arial"/>
                <a:sym typeface="Arial"/>
              </a:rPr>
              <a:t>to avoid double counting offset posting performed by FedPay</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Due to null post, internal offset Cash Receipt referencing the Debt Account should </a:t>
            </a:r>
            <a:r>
              <a:rPr b="1" baseline="0" i="0" lang="en-US" sz="1800" u="sng" cap="none" strike="noStrike">
                <a:solidFill>
                  <a:srgbClr val="000000"/>
                </a:solidFill>
                <a:latin typeface="Arial"/>
                <a:ea typeface="Arial"/>
                <a:cs typeface="Arial"/>
                <a:sym typeface="Arial"/>
              </a:rPr>
              <a:t>NOT</a:t>
            </a:r>
            <a:r>
              <a:rPr b="0" baseline="0" i="0" lang="en-US" sz="1800" u="none" cap="none" strike="noStrike">
                <a:solidFill>
                  <a:srgbClr val="000000"/>
                </a:solidFill>
                <a:latin typeface="Arial"/>
                <a:ea typeface="Arial"/>
                <a:cs typeface="Arial"/>
                <a:sym typeface="Arial"/>
              </a:rPr>
              <a:t> be processed with a </a:t>
            </a:r>
            <a:r>
              <a:rPr b="0" baseline="0" i="0" lang="en-US" sz="1800" u="sng" cap="none" strike="noStrike">
                <a:solidFill>
                  <a:srgbClr val="000000"/>
                </a:solidFill>
                <a:latin typeface="Arial"/>
                <a:ea typeface="Arial"/>
                <a:cs typeface="Arial"/>
                <a:sym typeface="Arial"/>
              </a:rPr>
              <a:t>Sub-Object Class NOR a Revenue Source Code</a:t>
            </a:r>
          </a:p>
          <a:p>
            <a:pPr indent="-285750" lvl="1" marL="742950" marR="0" rtl="0" algn="l">
              <a:spcBef>
                <a:spcPts val="1200"/>
              </a:spcBef>
              <a:spcAft>
                <a:spcPts val="600"/>
              </a:spcAft>
              <a:buClr>
                <a:srgbClr val="C00000"/>
              </a:buClr>
              <a:buSzPct val="100000"/>
              <a:buFont typeface="Arial"/>
              <a:buChar char="•"/>
            </a:pPr>
            <a:r>
              <a:rPr b="0" baseline="0" i="0" lang="en-US" sz="1800" u="none" cap="none" strike="noStrike">
                <a:solidFill>
                  <a:srgbClr val="000000"/>
                </a:solidFill>
                <a:latin typeface="Arial"/>
                <a:ea typeface="Arial"/>
                <a:cs typeface="Arial"/>
                <a:sym typeface="Arial"/>
              </a:rPr>
              <a:t>If </a:t>
            </a:r>
            <a:r>
              <a:rPr b="1" baseline="0" i="0" lang="en-US" sz="1800" u="sng" cap="none" strike="noStrike">
                <a:solidFill>
                  <a:srgbClr val="000000"/>
                </a:solidFill>
                <a:latin typeface="Arial"/>
                <a:ea typeface="Arial"/>
                <a:cs typeface="Arial"/>
                <a:sym typeface="Arial"/>
              </a:rPr>
              <a:t>offset in full</a:t>
            </a:r>
            <a:r>
              <a:rPr b="0" baseline="0" i="0" lang="en-US" sz="1800" u="none" cap="none" strike="noStrike">
                <a:solidFill>
                  <a:srgbClr val="000000"/>
                </a:solidFill>
                <a:latin typeface="Arial"/>
                <a:ea typeface="Arial"/>
                <a:cs typeface="Arial"/>
                <a:sym typeface="Arial"/>
              </a:rPr>
              <a:t>, accumulated </a:t>
            </a:r>
            <a:r>
              <a:rPr b="1" baseline="0" i="0" lang="en-US" sz="1800" u="sng" cap="none" strike="noStrike">
                <a:solidFill>
                  <a:srgbClr val="000000"/>
                </a:solidFill>
                <a:latin typeface="Arial"/>
                <a:ea typeface="Arial"/>
                <a:cs typeface="Arial"/>
                <a:sym typeface="Arial"/>
              </a:rPr>
              <a:t>IP&amp;A waived </a:t>
            </a:r>
            <a:r>
              <a:rPr b="0" baseline="0" i="0" lang="en-US" sz="1800" u="none" cap="none" strike="noStrike">
                <a:solidFill>
                  <a:srgbClr val="000000"/>
                </a:solidFill>
                <a:latin typeface="Arial"/>
                <a:ea typeface="Arial"/>
                <a:cs typeface="Arial"/>
                <a:sym typeface="Arial"/>
              </a:rPr>
              <a:t>(corrected down to $0 on Debt Account)</a:t>
            </a:r>
          </a:p>
        </p:txBody>
      </p:sp>
    </p:spTree>
  </p:cSld>
  <p:clrMapOvr>
    <a:masterClrMapping/>
  </p:clrMapOvr>
  <p:transition spd="slow">
    <p:cut/>
  </p:transition>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8" name="Shape 3398"/>
        <p:cNvGrpSpPr/>
        <p:nvPr/>
      </p:nvGrpSpPr>
      <p:grpSpPr>
        <a:xfrm>
          <a:off x="0" y="0"/>
          <a:ext cx="0" cy="0"/>
          <a:chOff x="0" y="0"/>
          <a:chExt cx="0" cy="0"/>
        </a:xfrm>
      </p:grpSpPr>
      <p:sp>
        <p:nvSpPr>
          <p:cNvPr id="3399" name="Shape 3399"/>
          <p:cNvSpPr txBox="1"/>
          <p:nvPr>
            <p:ph type="title"/>
          </p:nvPr>
        </p:nvSpPr>
        <p:spPr>
          <a:xfrm>
            <a:off x="455612" y="331787"/>
            <a:ext cx="85820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Promissory Note</a:t>
            </a:r>
          </a:p>
        </p:txBody>
      </p:sp>
      <p:sp>
        <p:nvSpPr>
          <p:cNvPr id="3400" name="Shape 34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01" name="Shape 340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02" name="Shape 3402"/>
          <p:cNvSpPr txBox="1"/>
          <p:nvPr/>
        </p:nvSpPr>
        <p:spPr>
          <a:xfrm>
            <a:off x="425300" y="1190846"/>
            <a:ext cx="8325292" cy="5355312"/>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9"/>
            </a:pPr>
            <a:r>
              <a:rPr b="1" baseline="0" i="0" lang="en-US" sz="1800" u="sng" cap="none" strike="noStrike">
                <a:solidFill>
                  <a:schemeClr val="dk1"/>
                </a:solidFill>
                <a:latin typeface="Arial"/>
                <a:ea typeface="Arial"/>
                <a:cs typeface="Arial"/>
                <a:sym typeface="Arial"/>
              </a:rPr>
              <a:t>Promissory Note Activation:</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If GSA and debtor agree to payment terms, Amortization Schedule is created and Promissory Note is activated</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Receipt of signed Promissory Note requires amendment of D6M:</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Updated Transaction Type = 02</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Transaction Definition D6M 02 is </a:t>
            </a:r>
            <a:r>
              <a:rPr b="1" baseline="0" i="0" lang="en-US" sz="1800" u="sng" cap="none" strike="noStrike">
                <a:solidFill>
                  <a:schemeClr val="dk1"/>
                </a:solidFill>
                <a:latin typeface="Arial"/>
                <a:ea typeface="Arial"/>
                <a:cs typeface="Arial"/>
                <a:sym typeface="Arial"/>
              </a:rPr>
              <a:t>configured to post to the 1350 Notes Receivable account</a:t>
            </a:r>
          </a:p>
          <a:p>
            <a:pPr indent="-285750" lvl="4" marL="21145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FedPay will perform </a:t>
            </a:r>
            <a:r>
              <a:rPr b="1" baseline="0" i="0" lang="en-US" sz="1800" u="sng" cap="none" strike="noStrike">
                <a:solidFill>
                  <a:schemeClr val="dk1"/>
                </a:solidFill>
                <a:latin typeface="Arial"/>
                <a:ea typeface="Arial"/>
                <a:cs typeface="Arial"/>
                <a:sym typeface="Arial"/>
              </a:rPr>
              <a:t>receivable reversal</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at this time, and </a:t>
            </a:r>
            <a:r>
              <a:rPr b="1" baseline="0" i="0" lang="en-US" sz="1800" u="sng" cap="none" strike="noStrike">
                <a:solidFill>
                  <a:schemeClr val="dk1"/>
                </a:solidFill>
                <a:latin typeface="Arial"/>
                <a:ea typeface="Arial"/>
                <a:cs typeface="Arial"/>
                <a:sym typeface="Arial"/>
              </a:rPr>
              <a:t>FedPay will no longer manage the claim receivable</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Must also </a:t>
            </a:r>
            <a:r>
              <a:rPr b="1" baseline="0" i="0" lang="en-US" sz="1800" u="sng" cap="none" strike="noStrike">
                <a:solidFill>
                  <a:schemeClr val="dk1"/>
                </a:solidFill>
                <a:latin typeface="Arial"/>
                <a:ea typeface="Arial"/>
                <a:cs typeface="Arial"/>
                <a:sym typeface="Arial"/>
              </a:rPr>
              <a:t>record Sub-Object Class</a:t>
            </a:r>
            <a:r>
              <a:rPr b="0" baseline="0" i="0" lang="en-US" sz="1800" u="none" cap="none" strike="noStrike">
                <a:solidFill>
                  <a:schemeClr val="dk1"/>
                </a:solidFill>
                <a:latin typeface="Arial"/>
                <a:ea typeface="Arial"/>
                <a:cs typeface="Arial"/>
                <a:sym typeface="Arial"/>
              </a:rPr>
              <a:t>, which is now </a:t>
            </a:r>
            <a:r>
              <a:rPr b="1" baseline="0" i="0" lang="en-US" sz="1800" u="sng" cap="none" strike="noStrike">
                <a:solidFill>
                  <a:schemeClr val="dk1"/>
                </a:solidFill>
                <a:latin typeface="Arial"/>
                <a:ea typeface="Arial"/>
                <a:cs typeface="Arial"/>
                <a:sym typeface="Arial"/>
              </a:rPr>
              <a:t>required</a:t>
            </a:r>
            <a:r>
              <a:rPr b="0" baseline="0" i="0" lang="en-US" sz="1800" u="none" cap="none" strike="noStrike">
                <a:solidFill>
                  <a:schemeClr val="dk1"/>
                </a:solidFill>
                <a:latin typeface="Arial"/>
                <a:ea typeface="Arial"/>
                <a:cs typeface="Arial"/>
                <a:sym typeface="Arial"/>
              </a:rPr>
              <a:t> as a result of the new 02 Transaction Type</a:t>
            </a:r>
          </a:p>
          <a:p>
            <a:pPr indent="-285750" lvl="2"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FedPay Internal Offsets:</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Will no longer be processed </a:t>
            </a:r>
            <a:r>
              <a:rPr b="1" baseline="0" i="0" lang="en-US" sz="1800" u="sng" cap="none" strike="noStrike">
                <a:solidFill>
                  <a:schemeClr val="dk1"/>
                </a:solidFill>
                <a:latin typeface="Arial"/>
                <a:ea typeface="Arial"/>
                <a:cs typeface="Arial"/>
                <a:sym typeface="Arial"/>
              </a:rPr>
              <a:t>AFTER</a:t>
            </a:r>
            <a:r>
              <a:rPr b="0" baseline="0" i="0" lang="en-US" sz="1800" u="none" cap="none" strike="noStrike">
                <a:solidFill>
                  <a:schemeClr val="dk1"/>
                </a:solidFill>
                <a:latin typeface="Arial"/>
                <a:ea typeface="Arial"/>
                <a:cs typeface="Arial"/>
                <a:sym typeface="Arial"/>
              </a:rPr>
              <a:t> activation of Promissory Note</a:t>
            </a:r>
          </a:p>
          <a:p>
            <a:pPr indent="-171450" lvl="1" marL="742950" marR="0" rtl="0" algn="l">
              <a:spcBef>
                <a:spcPts val="1200"/>
              </a:spcBef>
              <a:spcAft>
                <a:spcPts val="600"/>
              </a:spcAft>
              <a:buClr>
                <a:srgbClr val="C00000"/>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6" name="Shape 3406"/>
        <p:cNvGrpSpPr/>
        <p:nvPr/>
      </p:nvGrpSpPr>
      <p:grpSpPr>
        <a:xfrm>
          <a:off x="0" y="0"/>
          <a:ext cx="0" cy="0"/>
          <a:chOff x="0" y="0"/>
          <a:chExt cx="0" cy="0"/>
        </a:xfrm>
      </p:grpSpPr>
      <p:sp>
        <p:nvSpPr>
          <p:cNvPr id="3407" name="Shape 3407"/>
          <p:cNvSpPr txBox="1"/>
          <p:nvPr>
            <p:ph type="title"/>
          </p:nvPr>
        </p:nvSpPr>
        <p:spPr>
          <a:xfrm>
            <a:off x="455612" y="331787"/>
            <a:ext cx="85820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Promissory Note (Cont.)</a:t>
            </a:r>
          </a:p>
        </p:txBody>
      </p:sp>
      <p:sp>
        <p:nvSpPr>
          <p:cNvPr id="3408" name="Shape 34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09" name="Shape 340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10" name="Shape 3410"/>
          <p:cNvSpPr txBox="1"/>
          <p:nvPr/>
        </p:nvSpPr>
        <p:spPr>
          <a:xfrm>
            <a:off x="425300" y="1190846"/>
            <a:ext cx="8325292" cy="2215991"/>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9"/>
            </a:pPr>
            <a:r>
              <a:rPr b="1" baseline="0" i="0" lang="en-US" sz="1800" u="sng" cap="none" strike="noStrike">
                <a:solidFill>
                  <a:schemeClr val="dk1"/>
                </a:solidFill>
                <a:latin typeface="Arial"/>
                <a:ea typeface="Arial"/>
                <a:cs typeface="Arial"/>
                <a:sym typeface="Arial"/>
              </a:rPr>
              <a:t>Promissory Note Collections:</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Will process using Transaction Type P01</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Configured to </a:t>
            </a:r>
            <a:r>
              <a:rPr b="0" baseline="0" i="0" lang="en-US" sz="1800" u="sng" cap="none" strike="noStrike">
                <a:solidFill>
                  <a:schemeClr val="dk1"/>
                </a:solidFill>
                <a:latin typeface="Arial"/>
                <a:ea typeface="Arial"/>
                <a:cs typeface="Arial"/>
                <a:sym typeface="Arial"/>
              </a:rPr>
              <a:t>post to cash and reduce the 1350 Notes Receivable Account</a:t>
            </a:r>
          </a:p>
          <a:p>
            <a:pPr indent="-285750" lvl="2" marL="12001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Must be processed with the </a:t>
            </a:r>
            <a:r>
              <a:rPr b="0" baseline="0" i="0" lang="en-US" sz="1800" u="sng" cap="none" strike="noStrike">
                <a:solidFill>
                  <a:schemeClr val="dk1"/>
                </a:solidFill>
                <a:latin typeface="Arial"/>
                <a:ea typeface="Arial"/>
                <a:cs typeface="Arial"/>
                <a:sym typeface="Arial"/>
              </a:rPr>
              <a:t>Sub-Object Class</a:t>
            </a:r>
            <a:r>
              <a:rPr b="0" baseline="0" i="0" lang="en-US" sz="1800" u="none" cap="none" strike="noStrike">
                <a:solidFill>
                  <a:schemeClr val="dk1"/>
                </a:solidFill>
                <a:latin typeface="Arial"/>
                <a:ea typeface="Arial"/>
                <a:cs typeface="Arial"/>
                <a:sym typeface="Arial"/>
              </a:rPr>
              <a:t> recorded on the referencing Debt Account</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Header</a:t>
            </a:r>
          </a:p>
        </p:txBody>
      </p:sp>
      <p:sp>
        <p:nvSpPr>
          <p:cNvPr id="482" name="Shape 48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3" name="Shape 48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graphicFrame>
        <p:nvGraphicFramePr>
          <p:cNvPr id="484" name="Shape 484"/>
          <p:cNvGraphicFramePr/>
          <p:nvPr/>
        </p:nvGraphicFramePr>
        <p:xfrm>
          <a:off x="568937" y="5445641"/>
          <a:ext cx="3000000" cy="3000000"/>
        </p:xfrm>
        <a:graphic>
          <a:graphicData uri="http://schemas.openxmlformats.org/drawingml/2006/table">
            <a:tbl>
              <a:tblPr bandRow="1" firstRow="1">
                <a:noFill/>
                <a:tableStyleId>{3647FA5F-FD58-4011-B479-49CF8C17090A}</a:tableStyleId>
              </a:tblPr>
              <a:tblGrid>
                <a:gridCol w="1774200"/>
                <a:gridCol w="65404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283800">
                <a:tc>
                  <a:txBody>
                    <a:bodyPr>
                      <a:noAutofit/>
                    </a:bodyPr>
                    <a:lstStyle/>
                    <a:p>
                      <a:pPr indent="0" lvl="0" marL="0" marR="0" rtl="0" algn="l">
                        <a:spcBef>
                          <a:spcPts val="0"/>
                        </a:spcBef>
                        <a:buSzPct val="25000"/>
                        <a:buNone/>
                      </a:pPr>
                      <a:r>
                        <a:rPr b="1" baseline="0" lang="en-US" sz="1200" u="none" cap="none" strike="noStrike"/>
                        <a:t>External System ID</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Identifies the external system. Valid values: R6CLAIMMNL, CARS, PRG, GSA</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User Defined Fields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See next slide for listing of Header level UDFs per each DA document type.</a:t>
                      </a:r>
                    </a:p>
                  </a:txBody>
                  <a:tcPr marT="45725" marB="45725" marR="91450" marL="91450"/>
                </a:tc>
              </a:tr>
            </a:tbl>
          </a:graphicData>
        </a:graphic>
      </p:graphicFrame>
      <p:pic>
        <p:nvPicPr>
          <p:cNvPr id="485" name="Shape 485"/>
          <p:cNvPicPr preferRelativeResize="0"/>
          <p:nvPr/>
        </p:nvPicPr>
        <p:blipFill rotWithShape="1">
          <a:blip r:embed="rId3">
            <a:alphaModFix/>
          </a:blip>
          <a:srcRect b="0" l="0" r="0" t="0"/>
          <a:stretch/>
        </p:blipFill>
        <p:spPr>
          <a:xfrm>
            <a:off x="1862868" y="1138720"/>
            <a:ext cx="5112089" cy="4000089"/>
          </a:xfrm>
          <a:prstGeom prst="rect">
            <a:avLst/>
          </a:prstGeom>
          <a:noFill/>
          <a:ln>
            <a:noFill/>
          </a:ln>
        </p:spPr>
      </p:pic>
      <p:graphicFrame>
        <p:nvGraphicFramePr>
          <p:cNvPr id="486" name="Shape 486"/>
          <p:cNvGraphicFramePr/>
          <p:nvPr/>
        </p:nvGraphicFramePr>
        <p:xfrm>
          <a:off x="570393" y="5138810"/>
          <a:ext cx="3000000" cy="3000000"/>
        </p:xfrm>
        <a:graphic>
          <a:graphicData uri="http://schemas.openxmlformats.org/drawingml/2006/table">
            <a:tbl>
              <a:tblPr bandRow="1" firstRow="1">
                <a:noFill/>
                <a:tableStyleId>{FE100ED0-6EF4-43EA-8D31-1EA0B5C17C53}</a:tableStyleId>
              </a:tblPr>
              <a:tblGrid>
                <a:gridCol w="8314650"/>
              </a:tblGrid>
              <a:tr h="293125">
                <a:tc>
                  <a:txBody>
                    <a:bodyPr>
                      <a:noAutofit/>
                    </a:bodyPr>
                    <a:lstStyle/>
                    <a:p>
                      <a:pPr indent="0" lvl="0" marL="0" marR="0" rtl="0" algn="ctr">
                        <a:spcBef>
                          <a:spcPts val="0"/>
                        </a:spcBef>
                        <a:buSzPct val="25000"/>
                        <a:buNone/>
                      </a:pPr>
                      <a:r>
                        <a:rPr baseline="0" lang="en-US" sz="1400" u="none" cap="none" strike="noStrike"/>
                        <a:t>D6M Specific Document Header Fields (Cont.)</a:t>
                      </a:r>
                    </a:p>
                  </a:txBody>
                  <a:tcPr marT="45725" marB="45725" marR="91450" marL="91450"/>
                </a:tc>
              </a:tr>
            </a:tbl>
          </a:graphicData>
        </a:graphic>
      </p:graphicFrame>
      <p:sp>
        <p:nvSpPr>
          <p:cNvPr id="487" name="Shape 4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4" name="Shape 3414"/>
        <p:cNvGrpSpPr/>
        <p:nvPr/>
      </p:nvGrpSpPr>
      <p:grpSpPr>
        <a:xfrm>
          <a:off x="0" y="0"/>
          <a:ext cx="0" cy="0"/>
          <a:chOff x="0" y="0"/>
          <a:chExt cx="0" cy="0"/>
        </a:xfrm>
      </p:grpSpPr>
      <p:sp>
        <p:nvSpPr>
          <p:cNvPr id="3415" name="Shape 3415"/>
          <p:cNvSpPr txBox="1"/>
          <p:nvPr>
            <p:ph type="title"/>
          </p:nvPr>
        </p:nvSpPr>
        <p:spPr>
          <a:xfrm>
            <a:off x="455612" y="331787"/>
            <a:ext cx="85820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Overdue Assessment, Dunning, and Referral</a:t>
            </a:r>
          </a:p>
        </p:txBody>
      </p:sp>
      <p:sp>
        <p:nvSpPr>
          <p:cNvPr id="3416" name="Shape 341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17" name="Shape 341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18" name="Shape 3418"/>
          <p:cNvSpPr txBox="1"/>
          <p:nvPr/>
        </p:nvSpPr>
        <p:spPr>
          <a:xfrm>
            <a:off x="425300" y="1190846"/>
            <a:ext cx="8325292" cy="2923876"/>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10"/>
            </a:pPr>
            <a:r>
              <a:rPr b="0" baseline="0" i="0" lang="en-US" sz="1800" u="none" cap="none" strike="noStrike">
                <a:solidFill>
                  <a:schemeClr val="dk1"/>
                </a:solidFill>
                <a:latin typeface="Arial"/>
                <a:ea typeface="Arial"/>
                <a:cs typeface="Arial"/>
                <a:sym typeface="Arial"/>
              </a:rPr>
              <a:t>30 days after </a:t>
            </a:r>
            <a:r>
              <a:rPr b="0" baseline="0" i="1" lang="en-US" sz="1800" u="none" cap="none" strike="noStrike">
                <a:solidFill>
                  <a:schemeClr val="dk1"/>
                </a:solidFill>
                <a:latin typeface="Arial"/>
                <a:ea typeface="Arial"/>
                <a:cs typeface="Arial"/>
                <a:sym typeface="Arial"/>
              </a:rPr>
              <a:t>First </a:t>
            </a:r>
            <a:r>
              <a:rPr b="0" baseline="0" i="1" lang="en-US" sz="1800" u="sng" cap="none" strike="noStrike">
                <a:solidFill>
                  <a:schemeClr val="dk1"/>
                </a:solidFill>
                <a:latin typeface="Arial"/>
                <a:ea typeface="Arial"/>
                <a:cs typeface="Arial"/>
                <a:sym typeface="Arial"/>
              </a:rPr>
              <a:t>Dunning</a:t>
            </a:r>
            <a:r>
              <a:rPr b="0" baseline="0" i="1" lang="en-US" sz="1800" u="none" cap="none" strike="noStrike">
                <a:solidFill>
                  <a:schemeClr val="dk1"/>
                </a:solidFill>
                <a:latin typeface="Arial"/>
                <a:ea typeface="Arial"/>
                <a:cs typeface="Arial"/>
                <a:sym typeface="Arial"/>
              </a:rPr>
              <a:t> Letter</a:t>
            </a:r>
            <a:r>
              <a:rPr b="0" baseline="0" i="0" lang="en-US" sz="1800" u="none" cap="none" strike="noStrike">
                <a:solidFill>
                  <a:schemeClr val="dk1"/>
                </a:solidFill>
                <a:latin typeface="Arial"/>
                <a:ea typeface="Arial"/>
                <a:cs typeface="Arial"/>
                <a:sym typeface="Arial"/>
              </a:rPr>
              <a:t> generated out of Pegasys, if outstanding balance remains:</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AROVERDUE</a:t>
            </a:r>
            <a:r>
              <a:rPr b="0" baseline="0" i="0" lang="en-US" sz="1800" u="none" cap="none" strike="noStrike">
                <a:solidFill>
                  <a:schemeClr val="dk1"/>
                </a:solidFill>
                <a:latin typeface="Arial"/>
                <a:ea typeface="Arial"/>
                <a:cs typeface="Arial"/>
                <a:sym typeface="Arial"/>
              </a:rPr>
              <a:t> batch job is executed</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Assesses overdue charges accrued since last IP&amp;A assessment date</a:t>
            </a:r>
          </a:p>
          <a:p>
            <a:pPr indent="-285750" lvl="1" marL="74295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ARDUNNING</a:t>
            </a:r>
            <a:r>
              <a:rPr b="0" baseline="0" i="0" lang="en-US" sz="1800" u="none" cap="none" strike="noStrike">
                <a:solidFill>
                  <a:schemeClr val="dk1"/>
                </a:solidFill>
                <a:latin typeface="Arial"/>
                <a:ea typeface="Arial"/>
                <a:cs typeface="Arial"/>
                <a:sym typeface="Arial"/>
              </a:rPr>
              <a:t> batch job is executed</a:t>
            </a:r>
          </a:p>
          <a:p>
            <a:pPr indent="-285750" lvl="2" marL="12001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Automated generation of the </a:t>
            </a:r>
            <a:r>
              <a:rPr b="1" baseline="0" i="1" lang="en-US" sz="1800" u="sng" cap="none" strike="noStrike">
                <a:solidFill>
                  <a:schemeClr val="dk1"/>
                </a:solidFill>
                <a:latin typeface="Arial"/>
                <a:ea typeface="Arial"/>
                <a:cs typeface="Arial"/>
                <a:sym typeface="Arial"/>
              </a:rPr>
              <a:t>Second Dunning Letter</a:t>
            </a:r>
            <a:r>
              <a:rPr b="1" baseline="0" i="0" lang="en-US" sz="1800" u="none" cap="none" strike="noStrike">
                <a:solidFill>
                  <a:schemeClr val="dk1"/>
                </a:solidFill>
                <a:latin typeface="Arial"/>
                <a:ea typeface="Arial"/>
                <a:cs typeface="Arial"/>
                <a:sym typeface="Arial"/>
              </a:rPr>
              <a:t> </a:t>
            </a:r>
            <a:r>
              <a:rPr b="1" baseline="0" i="0" lang="en-US" sz="1800" u="sng" cap="none" strike="noStrike">
                <a:solidFill>
                  <a:schemeClr val="dk1"/>
                </a:solidFill>
                <a:latin typeface="Arial"/>
                <a:ea typeface="Arial"/>
                <a:cs typeface="Arial"/>
                <a:sym typeface="Arial"/>
              </a:rPr>
              <a:t>(third letter to be received by debtor)</a:t>
            </a:r>
          </a:p>
        </p:txBody>
      </p:sp>
    </p:spTree>
  </p:cSld>
  <p:clrMapOvr>
    <a:masterClrMapping/>
  </p:clrMapOvr>
  <p:transition spd="slow">
    <p:cut/>
  </p:transition>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2" name="Shape 3422"/>
        <p:cNvGrpSpPr/>
        <p:nvPr/>
      </p:nvGrpSpPr>
      <p:grpSpPr>
        <a:xfrm>
          <a:off x="0" y="0"/>
          <a:ext cx="0" cy="0"/>
          <a:chOff x="0" y="0"/>
          <a:chExt cx="0" cy="0"/>
        </a:xfrm>
      </p:grpSpPr>
      <p:sp>
        <p:nvSpPr>
          <p:cNvPr id="3423" name="Shape 3423"/>
          <p:cNvSpPr txBox="1"/>
          <p:nvPr>
            <p:ph type="title"/>
          </p:nvPr>
        </p:nvSpPr>
        <p:spPr>
          <a:xfrm>
            <a:off x="455612" y="331787"/>
            <a:ext cx="85820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Overdue Assessment, Dunning, and Referral</a:t>
            </a:r>
          </a:p>
        </p:txBody>
      </p:sp>
      <p:sp>
        <p:nvSpPr>
          <p:cNvPr id="3424" name="Shape 342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25" name="Shape 342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26" name="Shape 3426"/>
          <p:cNvSpPr txBox="1"/>
          <p:nvPr/>
        </p:nvSpPr>
        <p:spPr>
          <a:xfrm>
            <a:off x="425299" y="1105787"/>
            <a:ext cx="8325292" cy="4770536"/>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C00000"/>
              </a:buClr>
              <a:buSzPct val="100000"/>
              <a:buFont typeface="Arial"/>
              <a:buAutoNum type="arabicPeriod" startAt="11"/>
            </a:pPr>
            <a:r>
              <a:rPr b="0" baseline="0" i="0" lang="en-US" sz="1800" u="none" cap="none" strike="noStrike">
                <a:solidFill>
                  <a:schemeClr val="dk1"/>
                </a:solidFill>
                <a:latin typeface="Arial"/>
                <a:ea typeface="Arial"/>
                <a:cs typeface="Arial"/>
                <a:sym typeface="Arial"/>
              </a:rPr>
              <a:t>90 days after </a:t>
            </a:r>
            <a:r>
              <a:rPr b="1" baseline="0" i="0" lang="en-US" sz="1800" u="sng" cap="none" strike="noStrike">
                <a:solidFill>
                  <a:schemeClr val="dk1"/>
                </a:solidFill>
                <a:latin typeface="Arial"/>
                <a:ea typeface="Arial"/>
                <a:cs typeface="Arial"/>
                <a:sym typeface="Arial"/>
              </a:rPr>
              <a:t>First Demand Letter</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generated by FedPay and First/Second Dunning Letters generated by Pegasys, if outstanding balance remains:</a:t>
            </a:r>
          </a:p>
          <a:p>
            <a:pPr indent="-285750" lvl="1" marL="742950" marR="0" rtl="0" algn="l">
              <a:spcBef>
                <a:spcPts val="1200"/>
              </a:spcBef>
              <a:spcAft>
                <a:spcPts val="0"/>
              </a:spcAft>
              <a:buClr>
                <a:srgbClr val="C00000"/>
              </a:buClr>
              <a:buSzPct val="100000"/>
              <a:buFont typeface="Arial"/>
              <a:buChar char="•"/>
            </a:pPr>
            <a:r>
              <a:rPr b="0" baseline="0" i="0" lang="en-US" sz="1800" u="sng" cap="none" strike="noStrike">
                <a:solidFill>
                  <a:schemeClr val="dk1"/>
                </a:solidFill>
                <a:latin typeface="Arial"/>
                <a:ea typeface="Arial"/>
                <a:cs typeface="Arial"/>
                <a:sym typeface="Arial"/>
              </a:rPr>
              <a:t>Sent to Treasury</a:t>
            </a:r>
            <a:r>
              <a:rPr b="0" baseline="0" i="0" lang="en-US" sz="1800" u="none" cap="none" strike="noStrike">
                <a:solidFill>
                  <a:schemeClr val="dk1"/>
                </a:solidFill>
                <a:latin typeface="Arial"/>
                <a:ea typeface="Arial"/>
                <a:cs typeface="Arial"/>
                <a:sym typeface="Arial"/>
              </a:rPr>
              <a:t> via Pegasys automated referral processing</a:t>
            </a:r>
          </a:p>
          <a:p>
            <a:pPr indent="-177800" lvl="2" marL="457200" marR="0" rtl="0" algn="l">
              <a:spcBef>
                <a:spcPts val="120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After Automated Referral:</a:t>
            </a:r>
          </a:p>
          <a:p>
            <a:pPr indent="-285750" lvl="2" marL="12001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General Ledger posting:</a:t>
            </a:r>
          </a:p>
          <a:p>
            <a:pPr indent="-285750" lvl="3" marL="16573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FedPay reduces outstanding claims receivable balance to $0 in Pegasys GL</a:t>
            </a:r>
          </a:p>
          <a:p>
            <a:pPr indent="-285750" lvl="3" marL="1657350" marR="0" rtl="0" algn="l">
              <a:spcBef>
                <a:spcPts val="1200"/>
              </a:spcBef>
              <a:spcAft>
                <a:spcPts val="0"/>
              </a:spcAft>
              <a:buClr>
                <a:srgbClr val="C00000"/>
              </a:buClr>
              <a:buSzPct val="100000"/>
              <a:buFont typeface="Arial"/>
              <a:buChar char="•"/>
            </a:pPr>
            <a:r>
              <a:rPr b="0" baseline="0" i="0" lang="en-US" sz="1800" u="sng" cap="none" strike="noStrike">
                <a:solidFill>
                  <a:schemeClr val="dk1"/>
                </a:solidFill>
                <a:latin typeface="Arial"/>
                <a:ea typeface="Arial"/>
                <a:cs typeface="Arial"/>
                <a:sym typeface="Arial"/>
              </a:rPr>
              <a:t>Region 6 manual correction of Debt Account</a:t>
            </a:r>
            <a:r>
              <a:rPr b="0" baseline="0" i="0" lang="en-US" sz="1800" u="none" cap="none" strike="noStrike">
                <a:solidFill>
                  <a:schemeClr val="dk1"/>
                </a:solidFill>
                <a:latin typeface="Arial"/>
                <a:ea typeface="Arial"/>
                <a:cs typeface="Arial"/>
                <a:sym typeface="Arial"/>
              </a:rPr>
              <a:t> document to update:</a:t>
            </a:r>
          </a:p>
          <a:p>
            <a:pPr indent="-285750" lvl="4" marL="21145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Transaction Type to 06 -- </a:t>
            </a:r>
            <a:r>
              <a:rPr b="1" baseline="0" i="0" lang="en-US" sz="1800" u="sng" cap="none" strike="noStrike">
                <a:solidFill>
                  <a:schemeClr val="dk1"/>
                </a:solidFill>
                <a:latin typeface="Arial"/>
                <a:ea typeface="Arial"/>
                <a:cs typeface="Arial"/>
                <a:sym typeface="Arial"/>
              </a:rPr>
              <a:t>re-establishes the claim receivable </a:t>
            </a:r>
            <a:r>
              <a:rPr b="0" baseline="0" i="0" lang="en-US" sz="1800" u="none" cap="none" strike="noStrike">
                <a:solidFill>
                  <a:schemeClr val="dk1"/>
                </a:solidFill>
                <a:latin typeface="Arial"/>
                <a:ea typeface="Arial"/>
                <a:cs typeface="Arial"/>
                <a:sym typeface="Arial"/>
              </a:rPr>
              <a:t>reversed by FedPay</a:t>
            </a:r>
          </a:p>
          <a:p>
            <a:pPr indent="-285750" lvl="4" marL="2114550" marR="0" rtl="0" algn="l">
              <a:spcBef>
                <a:spcPts val="1200"/>
              </a:spcBef>
              <a:spcAft>
                <a:spcPts val="60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Sub-Object Class</a:t>
            </a:r>
            <a:r>
              <a:rPr b="0" baseline="0" i="0" lang="en-US" sz="1800" u="none" cap="none" strike="noStrike">
                <a:solidFill>
                  <a:schemeClr val="dk1"/>
                </a:solidFill>
                <a:latin typeface="Arial"/>
                <a:ea typeface="Arial"/>
                <a:cs typeface="Arial"/>
                <a:sym typeface="Arial"/>
              </a:rPr>
              <a:t>, which is now required as a result of the new 06 Transaction Type</a:t>
            </a:r>
          </a:p>
        </p:txBody>
      </p:sp>
    </p:spTree>
  </p:cSld>
  <p:clrMapOvr>
    <a:masterClrMapping/>
  </p:clrMapOvr>
  <p:transition spd="slow">
    <p:cut/>
  </p:transition>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0" name="Shape 3430"/>
        <p:cNvGrpSpPr/>
        <p:nvPr/>
      </p:nvGrpSpPr>
      <p:grpSpPr>
        <a:xfrm>
          <a:off x="0" y="0"/>
          <a:ext cx="0" cy="0"/>
          <a:chOff x="0" y="0"/>
          <a:chExt cx="0" cy="0"/>
        </a:xfrm>
      </p:grpSpPr>
      <p:sp>
        <p:nvSpPr>
          <p:cNvPr id="3431" name="Shape 3431"/>
          <p:cNvSpPr txBox="1"/>
          <p:nvPr>
            <p:ph type="title"/>
          </p:nvPr>
        </p:nvSpPr>
        <p:spPr>
          <a:xfrm>
            <a:off x="455612" y="331787"/>
            <a:ext cx="85820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FedPay/TAP/AutoPay Claim Process – Direct Debtor Payment</a:t>
            </a:r>
          </a:p>
        </p:txBody>
      </p:sp>
      <p:sp>
        <p:nvSpPr>
          <p:cNvPr id="3432" name="Shape 34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33" name="Shape 343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34" name="Shape 3434"/>
          <p:cNvSpPr txBox="1"/>
          <p:nvPr/>
        </p:nvSpPr>
        <p:spPr>
          <a:xfrm>
            <a:off x="425299" y="1105787"/>
            <a:ext cx="8325292" cy="2062103"/>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100000"/>
              <a:buFont typeface="Arial"/>
              <a:buChar char="•"/>
            </a:pPr>
            <a:r>
              <a:rPr b="1" baseline="0" i="0" lang="en-US" sz="1800" u="sng" cap="none" strike="noStrike">
                <a:solidFill>
                  <a:schemeClr val="dk1"/>
                </a:solidFill>
                <a:latin typeface="Arial"/>
                <a:ea typeface="Arial"/>
                <a:cs typeface="Arial"/>
                <a:sym typeface="Arial"/>
              </a:rPr>
              <a:t>Receive direct debtor payment</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after referral to Treasury:</a:t>
            </a:r>
          </a:p>
          <a:p>
            <a:pPr indent="-285750" lvl="1" marL="742950" marR="0" rtl="0" algn="l">
              <a:spcBef>
                <a:spcPts val="1200"/>
              </a:spcBef>
              <a:spcAft>
                <a:spcPts val="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Cash Receipt documents must be manually corrected to use different Transaction Definition (</a:t>
            </a:r>
            <a:r>
              <a:rPr b="1" baseline="0" i="0" lang="en-US" sz="1800" u="sng" cap="none" strike="noStrike">
                <a:solidFill>
                  <a:schemeClr val="dk1"/>
                </a:solidFill>
                <a:latin typeface="Arial"/>
                <a:ea typeface="Arial"/>
                <a:cs typeface="Arial"/>
                <a:sym typeface="Arial"/>
              </a:rPr>
              <a:t>Transaction Type C02</a:t>
            </a:r>
            <a:r>
              <a:rPr b="0" baseline="0" i="0" lang="en-US" sz="1800" u="none" cap="none" strike="noStrike">
                <a:solidFill>
                  <a:schemeClr val="dk1"/>
                </a:solidFill>
                <a:latin typeface="Arial"/>
                <a:ea typeface="Arial"/>
                <a:cs typeface="Arial"/>
                <a:sym typeface="Arial"/>
              </a:rPr>
              <a:t>) to perform the appropriate postings (cash/receivable)</a:t>
            </a:r>
          </a:p>
          <a:p>
            <a:pPr indent="-285750" lvl="2" marL="1200150" marR="0" rtl="0" algn="l">
              <a:spcBef>
                <a:spcPts val="1200"/>
              </a:spcBef>
              <a:spcAft>
                <a:spcPts val="600"/>
              </a:spcAft>
              <a:buClr>
                <a:srgbClr val="C00000"/>
              </a:buClr>
              <a:buSzPct val="100000"/>
              <a:buFont typeface="Arial"/>
              <a:buChar char="•"/>
            </a:pPr>
            <a:r>
              <a:rPr b="0" baseline="0" i="0" lang="en-US" sz="1800" u="none" cap="none" strike="noStrike">
                <a:solidFill>
                  <a:schemeClr val="dk1"/>
                </a:solidFill>
                <a:latin typeface="Arial"/>
                <a:ea typeface="Arial"/>
                <a:cs typeface="Arial"/>
                <a:sym typeface="Arial"/>
              </a:rPr>
              <a:t>Must be processed with the </a:t>
            </a:r>
            <a:r>
              <a:rPr b="0" baseline="0" i="0" lang="en-US" sz="1800" u="sng" cap="none" strike="noStrike">
                <a:solidFill>
                  <a:schemeClr val="dk1"/>
                </a:solidFill>
                <a:latin typeface="Arial"/>
                <a:ea typeface="Arial"/>
                <a:cs typeface="Arial"/>
                <a:sym typeface="Arial"/>
              </a:rPr>
              <a:t>Sub-Object Class</a:t>
            </a:r>
            <a:r>
              <a:rPr b="0" baseline="0" i="0" lang="en-US" sz="1800" u="none" cap="none" strike="noStrike">
                <a:solidFill>
                  <a:schemeClr val="dk1"/>
                </a:solidFill>
                <a:latin typeface="Arial"/>
                <a:ea typeface="Arial"/>
                <a:cs typeface="Arial"/>
                <a:sym typeface="Arial"/>
              </a:rPr>
              <a:t> recorded on the referencing Debt Account</a:t>
            </a:r>
          </a:p>
        </p:txBody>
      </p:sp>
    </p:spTree>
  </p:cSld>
  <p:clrMapOvr>
    <a:masterClrMapping/>
  </p:clrMapOvr>
  <p:transition spd="slow">
    <p:cut/>
  </p:transition>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8" name="Shape 3438"/>
        <p:cNvGrpSpPr/>
        <p:nvPr/>
      </p:nvGrpSpPr>
      <p:grpSpPr>
        <a:xfrm>
          <a:off x="0" y="0"/>
          <a:ext cx="0" cy="0"/>
          <a:chOff x="0" y="0"/>
          <a:chExt cx="0" cy="0"/>
        </a:xfrm>
      </p:grpSpPr>
      <p:sp>
        <p:nvSpPr>
          <p:cNvPr id="3439" name="Shape 343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440" name="Shape 3440"/>
          <p:cNvSpPr txBox="1"/>
          <p:nvPr>
            <p:ph idx="1" type="body"/>
          </p:nvPr>
        </p:nvSpPr>
        <p:spPr>
          <a:xfrm>
            <a:off x="722312" y="2906713"/>
            <a:ext cx="7772400" cy="15001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9:</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Reports</a:t>
            </a:r>
          </a:p>
        </p:txBody>
      </p:sp>
      <p:sp>
        <p:nvSpPr>
          <p:cNvPr id="3441" name="Shape 34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42" name="Shape 34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7" name="Shape 3447"/>
        <p:cNvGrpSpPr/>
        <p:nvPr/>
      </p:nvGrpSpPr>
      <p:grpSpPr>
        <a:xfrm>
          <a:off x="0" y="0"/>
          <a:ext cx="0" cy="0"/>
          <a:chOff x="0" y="0"/>
          <a:chExt cx="0" cy="0"/>
        </a:xfrm>
      </p:grpSpPr>
      <p:sp>
        <p:nvSpPr>
          <p:cNvPr id="3448" name="Shape 3448"/>
          <p:cNvSpPr/>
          <p:nvPr/>
        </p:nvSpPr>
        <p:spPr>
          <a:xfrm>
            <a:off x="393405" y="4614530"/>
            <a:ext cx="8750595" cy="1286539"/>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449" name="Shape 344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450" name="Shape 3450"/>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Reporting Overview</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Reports</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Report Execution and Retrieval</a:t>
            </a:r>
          </a:p>
          <a:p>
            <a:pPr indent="-288925" lvl="0" marL="288925" marR="0" rtl="0" algn="l">
              <a:spcBef>
                <a:spcPts val="75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3451" name="Shape 345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52" name="Shape 3452"/>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6" name="Shape 3456"/>
        <p:cNvGrpSpPr/>
        <p:nvPr/>
      </p:nvGrpSpPr>
      <p:grpSpPr>
        <a:xfrm>
          <a:off x="0" y="0"/>
          <a:ext cx="0" cy="0"/>
          <a:chOff x="0" y="0"/>
          <a:chExt cx="0" cy="0"/>
        </a:xfrm>
      </p:grpSpPr>
      <p:sp>
        <p:nvSpPr>
          <p:cNvPr id="3457" name="Shape 345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458" name="Shape 345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Reporting Overview</a:t>
            </a:r>
          </a:p>
        </p:txBody>
      </p:sp>
      <p:sp>
        <p:nvSpPr>
          <p:cNvPr id="3459" name="Shape 3459"/>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460" name="Shape 346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5" name="Shape 3465"/>
        <p:cNvGrpSpPr/>
        <p:nvPr/>
      </p:nvGrpSpPr>
      <p:grpSpPr>
        <a:xfrm>
          <a:off x="0" y="0"/>
          <a:ext cx="0" cy="0"/>
          <a:chOff x="0" y="0"/>
          <a:chExt cx="0" cy="0"/>
        </a:xfrm>
      </p:grpSpPr>
      <p:sp>
        <p:nvSpPr>
          <p:cNvPr id="3466" name="Shape 346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Report Execution Process	</a:t>
            </a:r>
          </a:p>
        </p:txBody>
      </p:sp>
      <p:sp>
        <p:nvSpPr>
          <p:cNvPr id="3467" name="Shape 3467"/>
          <p:cNvSpPr txBox="1"/>
          <p:nvPr>
            <p:ph idx="1" type="body"/>
          </p:nvPr>
        </p:nvSpPr>
        <p:spPr>
          <a:xfrm>
            <a:off x="369643" y="1140579"/>
            <a:ext cx="8689295" cy="52958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BAAR reports are generated from custom BAAR reporting tables, which are populated by a series of Extract, Transform and Load (ETL) processes </a:t>
            </a:r>
          </a:p>
          <a:p>
            <a:pPr indent="-203200" lvl="0" marL="231775"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Two methods of running reports:</a:t>
            </a:r>
          </a:p>
          <a:p>
            <a:pPr indent="-225425" lvl="1" marL="568325" marR="0" rtl="0" algn="l">
              <a:spcBef>
                <a:spcPts val="4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On-Demand Reports</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a:t>
            </a:r>
            <a:r>
              <a:rPr b="0" baseline="0" i="1" lang="en-US" sz="2000" u="none" cap="none" strike="noStrike">
                <a:solidFill>
                  <a:schemeClr val="dk1"/>
                </a:solidFill>
                <a:latin typeface="Arial"/>
                <a:ea typeface="Arial"/>
                <a:cs typeface="Arial"/>
                <a:sym typeface="Arial"/>
              </a:rPr>
              <a:t>Manual Reports</a:t>
            </a:r>
            <a:r>
              <a:rPr b="0" baseline="0" i="0" lang="en-US" sz="2000" u="none" cap="none" strike="noStrike">
                <a:solidFill>
                  <a:schemeClr val="dk1"/>
                </a:solidFill>
                <a:latin typeface="Arial"/>
                <a:ea typeface="Arial"/>
                <a:cs typeface="Arial"/>
                <a:sym typeface="Arial"/>
              </a:rPr>
              <a:t>)</a:t>
            </a:r>
          </a:p>
          <a:p>
            <a:pPr indent="-241300" lvl="2" marL="91440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On-Demand reports can be run on an as-needed basis</a:t>
            </a:r>
          </a:p>
          <a:p>
            <a:pPr indent="-241300" lvl="2" marL="914400" marR="0" rtl="0" algn="l">
              <a:spcBef>
                <a:spcPts val="360"/>
              </a:spcBef>
              <a:spcAft>
                <a:spcPts val="0"/>
              </a:spcAft>
              <a:buClr>
                <a:srgbClr val="AF242B"/>
              </a:buClr>
              <a:buSzPct val="75000"/>
              <a:buFont typeface="Noto Sans Symbols"/>
              <a:buChar char="•"/>
            </a:pPr>
            <a:r>
              <a:rPr b="0" baseline="0" i="1" lang="en-US" sz="1800" u="none" cap="none" strike="noStrike">
                <a:solidFill>
                  <a:schemeClr val="dk1"/>
                </a:solidFill>
                <a:latin typeface="Arial"/>
                <a:ea typeface="Arial"/>
                <a:cs typeface="Arial"/>
                <a:sym typeface="Arial"/>
              </a:rPr>
              <a:t>Utilities &gt; Reports &gt; View Reports</a:t>
            </a:r>
          </a:p>
          <a:p>
            <a:pPr indent="-212725" lvl="2" marL="914400"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Scheduled Reports</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a:t>
            </a:r>
            <a:r>
              <a:rPr b="0" baseline="0" i="1" lang="en-US" sz="2000" u="none" cap="none" strike="noStrike">
                <a:solidFill>
                  <a:schemeClr val="dk1"/>
                </a:solidFill>
                <a:latin typeface="Arial"/>
                <a:ea typeface="Arial"/>
                <a:cs typeface="Arial"/>
                <a:sym typeface="Arial"/>
              </a:rPr>
              <a:t>Automated Reports</a:t>
            </a:r>
            <a:r>
              <a:rPr b="0" baseline="0" i="0" lang="en-US" sz="2000" u="none" cap="none" strike="noStrike">
                <a:solidFill>
                  <a:schemeClr val="dk1"/>
                </a:solidFill>
                <a:latin typeface="Arial"/>
                <a:ea typeface="Arial"/>
                <a:cs typeface="Arial"/>
                <a:sym typeface="Arial"/>
              </a:rPr>
              <a:t>)</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are generated on a predetermined basis</a:t>
            </a:r>
          </a:p>
          <a:p>
            <a:pPr indent="-231775" lvl="3" marL="1260475" marR="0" rtl="0" algn="l">
              <a:spcBef>
                <a:spcPts val="34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Tivoli jobs are configured to run each ETL job and BIRT report</a:t>
            </a:r>
          </a:p>
          <a:p>
            <a:pPr indent="-231775" lvl="3" marL="1260475" marR="0" rtl="0" algn="l">
              <a:spcBef>
                <a:spcPts val="34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During UAT, the ETL jobs will run every morning at 1am</a:t>
            </a:r>
          </a:p>
          <a:p>
            <a:pPr indent="-168275" lvl="4" marL="15398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jobs will pick up the prior day’s activity and record the transactions onto the BAAR reporting tables</a:t>
            </a:r>
          </a:p>
          <a:p>
            <a:pPr indent="-231775" lvl="3" marL="1260475" marR="0" rtl="0" algn="l">
              <a:spcBef>
                <a:spcPts val="34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Once this occurs, reports run on that day will be current with data processed through the prior day</a:t>
            </a:r>
          </a:p>
          <a:p>
            <a:pPr indent="-231775" lvl="1" marL="231775" marR="0" rtl="0" algn="l">
              <a:spcBef>
                <a:spcPts val="180"/>
              </a:spcBef>
              <a:spcAft>
                <a:spcPts val="0"/>
              </a:spcAft>
              <a:buClr>
                <a:srgbClr val="AF242B"/>
              </a:buClr>
              <a:buFont typeface="Noto Sans Symbols"/>
              <a:buNone/>
            </a:pPr>
            <a:r>
              <a:t/>
            </a:r>
            <a:endParaRPr b="0" baseline="0" i="0" sz="900" u="none" cap="none" strike="noStrike">
              <a:solidFill>
                <a:schemeClr val="dk1"/>
              </a:solidFill>
              <a:latin typeface="Arial"/>
              <a:ea typeface="Arial"/>
              <a:cs typeface="Arial"/>
              <a:sym typeface="Arial"/>
            </a:endParaRPr>
          </a:p>
        </p:txBody>
      </p:sp>
      <p:sp>
        <p:nvSpPr>
          <p:cNvPr id="3468" name="Shape 346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69" name="Shape 346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4" name="Shape 3474"/>
        <p:cNvGrpSpPr/>
        <p:nvPr/>
      </p:nvGrpSpPr>
      <p:grpSpPr>
        <a:xfrm>
          <a:off x="0" y="0"/>
          <a:ext cx="0" cy="0"/>
          <a:chOff x="0" y="0"/>
          <a:chExt cx="0" cy="0"/>
        </a:xfrm>
      </p:grpSpPr>
      <p:sp>
        <p:nvSpPr>
          <p:cNvPr id="3475" name="Shape 3475"/>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476" name="Shape 3476"/>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Reports</a:t>
            </a:r>
          </a:p>
        </p:txBody>
      </p:sp>
      <p:sp>
        <p:nvSpPr>
          <p:cNvPr id="3477" name="Shape 3477"/>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478" name="Shape 347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3" name="Shape 3483"/>
        <p:cNvGrpSpPr/>
        <p:nvPr/>
      </p:nvGrpSpPr>
      <p:grpSpPr>
        <a:xfrm>
          <a:off x="0" y="0"/>
          <a:ext cx="0" cy="0"/>
          <a:chOff x="0" y="0"/>
          <a:chExt cx="0" cy="0"/>
        </a:xfrm>
      </p:grpSpPr>
      <p:sp>
        <p:nvSpPr>
          <p:cNvPr id="3484" name="Shape 3484"/>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485" name="Shape 348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BAAR Debt Account Custom Reports:  Schedule</a:t>
            </a:r>
          </a:p>
        </p:txBody>
      </p:sp>
      <p:sp>
        <p:nvSpPr>
          <p:cNvPr id="3486" name="Shape 34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87" name="Shape 3487"/>
          <p:cNvSpPr txBox="1"/>
          <p:nvPr>
            <p:ph idx="12" type="sldNum"/>
          </p:nvPr>
        </p:nvSpPr>
        <p:spPr>
          <a:xfrm>
            <a:off x="-66675" y="6245225"/>
            <a:ext cx="503238"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488" name="Shape 3488"/>
          <p:cNvGraphicFramePr/>
          <p:nvPr/>
        </p:nvGraphicFramePr>
        <p:xfrm>
          <a:off x="627320" y="1337849"/>
          <a:ext cx="3000000" cy="3000000"/>
        </p:xfrm>
        <a:graphic>
          <a:graphicData uri="http://schemas.openxmlformats.org/drawingml/2006/table">
            <a:tbl>
              <a:tblPr bandRow="1" firstRow="1">
                <a:noFill/>
                <a:tableStyleId>{55A14DC5-24F7-4470-ADD0-5FEF307AFB9E}</a:tableStyleId>
              </a:tblPr>
              <a:tblGrid>
                <a:gridCol w="3648950"/>
                <a:gridCol w="1768150"/>
                <a:gridCol w="1333925"/>
                <a:gridCol w="1414775"/>
              </a:tblGrid>
              <a:tr h="595350">
                <a:tc>
                  <a:txBody>
                    <a:bodyPr>
                      <a:noAutofit/>
                    </a:bodyPr>
                    <a:lstStyle/>
                    <a:p>
                      <a:pPr indent="0" lvl="0" marL="0" marR="0" rtl="0" algn="l">
                        <a:spcBef>
                          <a:spcPts val="0"/>
                        </a:spcBef>
                        <a:buSzPct val="25000"/>
                        <a:buNone/>
                      </a:pPr>
                      <a:r>
                        <a:rPr baseline="0" lang="en-US" sz="1200" u="none" cap="none" strike="noStrike"/>
                        <a:t>Report Name</a:t>
                      </a: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Available in Pegasys (ad-hoc report)</a:t>
                      </a:r>
                    </a:p>
                    <a:p>
                      <a:pPr indent="0" lvl="0" marL="0" marR="0" rtl="0" algn="ctr">
                        <a:lnSpc>
                          <a:spcPct val="100000"/>
                        </a:lnSpc>
                        <a:spcBef>
                          <a:spcPts val="0"/>
                        </a:spcBef>
                        <a:spcAft>
                          <a:spcPts val="0"/>
                        </a:spcAft>
                        <a:buClr>
                          <a:schemeClr val="dk1"/>
                        </a:buClr>
                        <a:buFont typeface="Arial"/>
                        <a:buNone/>
                      </a:pPr>
                      <a:r>
                        <a:t/>
                      </a:r>
                      <a:endParaRPr b="1" baseline="0" i="0" sz="1200" u="none" cap="none" strike="noStrike">
                        <a:solidFill>
                          <a:srgbClr val="000000"/>
                        </a:solidFill>
                        <a:latin typeface="Arial"/>
                        <a:ea typeface="Arial"/>
                        <a:cs typeface="Arial"/>
                        <a:sym typeface="Arial"/>
                      </a:endParaRPr>
                    </a:p>
                  </a:txBody>
                  <a:tcPr marT="45725" marB="45725" marR="91450" marL="91450"/>
                </a:tc>
                <a:tc gridSpan="2">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Frequency of </a:t>
                      </a:r>
                    </a:p>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Scheduled Reports</a:t>
                      </a:r>
                    </a:p>
                    <a:p>
                      <a:pPr indent="0" lvl="0" marL="0" marR="0" rtl="0" algn="ctr">
                        <a:spcBef>
                          <a:spcPts val="0"/>
                        </a:spcBef>
                        <a:buNone/>
                      </a:pPr>
                      <a:r>
                        <a:t/>
                      </a:r>
                      <a:endParaRPr b="1" baseline="0" i="0" sz="1200" u="none" cap="none" strike="noStrike">
                        <a:latin typeface="Arial"/>
                        <a:ea typeface="Arial"/>
                        <a:cs typeface="Arial"/>
                        <a:sym typeface="Arial"/>
                      </a:endParaRPr>
                    </a:p>
                  </a:txBody>
                  <a:tcPr marT="45725" marB="45725" marR="91450" marL="91450"/>
                </a:tc>
                <a:tc hMerge="1"/>
              </a:tr>
              <a:tr h="371325">
                <a:tc>
                  <a:txBody>
                    <a:bodyPr>
                      <a:noAutofit/>
                    </a:bodyPr>
                    <a:lstStyle/>
                    <a:p>
                      <a:pPr indent="-2539" lvl="0" marL="91440" marR="0" rtl="0" algn="l">
                        <a:spcBef>
                          <a:spcPts val="0"/>
                        </a:spcBef>
                        <a:buNone/>
                      </a:pPr>
                      <a:r>
                        <a:t/>
                      </a:r>
                      <a:endParaRPr b="1" baseline="0" i="0" sz="1100" u="none" cap="none" strike="noStrike">
                        <a:solidFill>
                          <a:srgbClr val="000000"/>
                        </a:solidFill>
                        <a:latin typeface="Arial"/>
                        <a:ea typeface="Arial"/>
                        <a:cs typeface="Arial"/>
                        <a:sym typeface="Arial"/>
                      </a:endParaRPr>
                    </a:p>
                  </a:txBody>
                  <a:tcPr marT="5900" marB="0" marR="5900" marL="5900" anchor="b"/>
                </a:tc>
                <a:tc>
                  <a:txBody>
                    <a:bodyPr>
                      <a:noAutofit/>
                    </a:bodyPr>
                    <a:lstStyle/>
                    <a:p>
                      <a:pPr indent="0" lvl="0" marL="0" marR="0" rtl="0" algn="ctr">
                        <a:lnSpc>
                          <a:spcPct val="100000"/>
                        </a:lnSpc>
                        <a:spcBef>
                          <a:spcPts val="0"/>
                        </a:spcBef>
                        <a:spcAft>
                          <a:spcPts val="0"/>
                        </a:spcAft>
                        <a:buClr>
                          <a:schemeClr val="dk1"/>
                        </a:buClr>
                        <a:buFont typeface="Arial"/>
                        <a:buNone/>
                      </a:pPr>
                      <a:r>
                        <a:t/>
                      </a:r>
                      <a:endParaRPr b="1" baseline="0" i="0" sz="1100" u="none" cap="none" strike="noStrike">
                        <a:solidFill>
                          <a:srgbClr val="000000"/>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buSzPct val="25000"/>
                        <a:buNone/>
                      </a:pPr>
                      <a:r>
                        <a:rPr baseline="0" lang="en-US" sz="1100" u="none" cap="none" strike="noStrike"/>
                        <a:t>Monthly</a:t>
                      </a:r>
                    </a:p>
                  </a:txBody>
                  <a:tcPr marT="45725" marB="45725" marR="91450" marL="91450"/>
                </a:tc>
                <a:tc>
                  <a:txBody>
                    <a:bodyPr>
                      <a:noAutofit/>
                    </a:bodyPr>
                    <a:lstStyle/>
                    <a:p>
                      <a:pPr indent="0" lvl="0" marL="0" marR="0" rtl="0" algn="ctr">
                        <a:spcBef>
                          <a:spcPts val="0"/>
                        </a:spcBef>
                        <a:buSzPct val="25000"/>
                        <a:buNone/>
                      </a:pPr>
                      <a:r>
                        <a:rPr baseline="0" lang="en-US" sz="1100" u="none" cap="none" strike="noStrike"/>
                        <a:t>Annually</a:t>
                      </a:r>
                    </a:p>
                  </a:txBody>
                  <a:tcPr marT="45725" marB="45725" marR="91450" marL="91450"/>
                </a:tc>
              </a:tr>
              <a:tr h="341175">
                <a:tc>
                  <a:txBody>
                    <a:bodyPr>
                      <a:noAutofit/>
                    </a:bodyPr>
                    <a:lstStyle/>
                    <a:p>
                      <a:pPr indent="-2539" lvl="0" marL="91440" marR="0" rtl="0" algn="l">
                        <a:spcBef>
                          <a:spcPts val="0"/>
                        </a:spcBef>
                        <a:buSzPct val="25000"/>
                        <a:buNone/>
                      </a:pPr>
                      <a:r>
                        <a:rPr b="1" baseline="0" lang="en-US" sz="1100" u="none" cap="none" strike="noStrike"/>
                        <a:t>Claims Action History</a:t>
                      </a: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Claims Aged Delinquent</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 </a:t>
                      </a:r>
                    </a:p>
                    <a:p>
                      <a:pPr indent="0" lvl="0" marL="0" marR="0" rtl="0" algn="ctr">
                        <a:spcBef>
                          <a:spcPts val="0"/>
                        </a:spcBef>
                        <a:buSzPct val="25000"/>
                        <a:buNone/>
                      </a:pPr>
                      <a:r>
                        <a:rPr baseline="0" lang="en-US" sz="1100" u="none" cap="none" strike="noStrike"/>
                        <a:t> </a:t>
                      </a: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Claims Delinquent Status</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Claims Detail Report</a:t>
                      </a:r>
                    </a:p>
                  </a:txBody>
                  <a:tcPr marT="5900" marB="0" marR="5900" marL="5900" anchor="ctr"/>
                </a:tc>
                <a:tc>
                  <a:txBody>
                    <a:bodyPr>
                      <a:noAutofit/>
                    </a:bodyPr>
                    <a:lstStyle/>
                    <a:p>
                      <a:pPr indent="0" lvl="0" marL="0" marR="0" rtl="0" algn="ctr">
                        <a:spcBef>
                          <a:spcPts val="0"/>
                        </a:spcBef>
                        <a:buSzPct val="25000"/>
                        <a:buNone/>
                      </a:pPr>
                      <a:r>
                        <a:rPr b="0" baseline="0" i="0" lang="en-US" sz="11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Claims Monthly Activity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Reconciliation of Claims Transaction PU and Claim Entry</a:t>
                      </a: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1310.04 Claims Reconciliation Regional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1310.04 Claims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1310.05 Claims Reconciliation Regional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1310.05 Claims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1350.01 Claims Reconciliation Regional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1350.01 Claims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bl>
          </a:graphicData>
        </a:graphic>
      </p:graphicFrame>
    </p:spTree>
  </p:cSld>
  <p:clrMapOvr>
    <a:masterClrMapping/>
  </p:clrMapOvr>
  <p:transition spd="slow">
    <p:cut/>
  </p:transition>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3" name="Shape 3493"/>
        <p:cNvGrpSpPr/>
        <p:nvPr/>
      </p:nvGrpSpPr>
      <p:grpSpPr>
        <a:xfrm>
          <a:off x="0" y="0"/>
          <a:ext cx="0" cy="0"/>
          <a:chOff x="0" y="0"/>
          <a:chExt cx="0" cy="0"/>
        </a:xfrm>
      </p:grpSpPr>
      <p:sp>
        <p:nvSpPr>
          <p:cNvPr id="3494" name="Shape 349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BAAR Debt Account Custom Reports:  Schedule</a:t>
            </a:r>
          </a:p>
        </p:txBody>
      </p:sp>
      <p:sp>
        <p:nvSpPr>
          <p:cNvPr id="3495" name="Shape 34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96" name="Shape 3496"/>
          <p:cNvSpPr txBox="1"/>
          <p:nvPr>
            <p:ph idx="12" type="sldNum"/>
          </p:nvPr>
        </p:nvSpPr>
        <p:spPr>
          <a:xfrm>
            <a:off x="-66675" y="6245225"/>
            <a:ext cx="503238"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497" name="Shape 3497"/>
          <p:cNvGraphicFramePr/>
          <p:nvPr/>
        </p:nvGraphicFramePr>
        <p:xfrm>
          <a:off x="627320" y="1337849"/>
          <a:ext cx="3000000" cy="3000000"/>
        </p:xfrm>
        <a:graphic>
          <a:graphicData uri="http://schemas.openxmlformats.org/drawingml/2006/table">
            <a:tbl>
              <a:tblPr bandRow="1" firstRow="1">
                <a:noFill/>
                <a:tableStyleId>{DE15B131-88E9-44E5-BD10-13503E76130C}</a:tableStyleId>
              </a:tblPr>
              <a:tblGrid>
                <a:gridCol w="3648950"/>
                <a:gridCol w="1768150"/>
                <a:gridCol w="1333925"/>
                <a:gridCol w="1414775"/>
              </a:tblGrid>
              <a:tr h="595350">
                <a:tc>
                  <a:txBody>
                    <a:bodyPr>
                      <a:noAutofit/>
                    </a:bodyPr>
                    <a:lstStyle/>
                    <a:p>
                      <a:pPr indent="0" lvl="0" marL="0" marR="0" rtl="0" algn="l">
                        <a:spcBef>
                          <a:spcPts val="0"/>
                        </a:spcBef>
                        <a:buSzPct val="25000"/>
                        <a:buNone/>
                      </a:pPr>
                      <a:r>
                        <a:rPr baseline="0" lang="en-US" sz="1200" u="none" cap="none" strike="noStrike"/>
                        <a:t>Report Name</a:t>
                      </a: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Available in Pegasys (ad-hoc report)</a:t>
                      </a:r>
                    </a:p>
                    <a:p>
                      <a:pPr indent="0" lvl="0" marL="0" marR="0" rtl="0" algn="ctr">
                        <a:lnSpc>
                          <a:spcPct val="100000"/>
                        </a:lnSpc>
                        <a:spcBef>
                          <a:spcPts val="0"/>
                        </a:spcBef>
                        <a:spcAft>
                          <a:spcPts val="0"/>
                        </a:spcAft>
                        <a:buClr>
                          <a:schemeClr val="dk1"/>
                        </a:buClr>
                        <a:buFont typeface="Arial"/>
                        <a:buNone/>
                      </a:pPr>
                      <a:r>
                        <a:t/>
                      </a:r>
                      <a:endParaRPr b="1" baseline="0" i="0" sz="1200" u="none" cap="none" strike="noStrike">
                        <a:solidFill>
                          <a:srgbClr val="000000"/>
                        </a:solidFill>
                        <a:latin typeface="Arial"/>
                        <a:ea typeface="Arial"/>
                        <a:cs typeface="Arial"/>
                        <a:sym typeface="Arial"/>
                      </a:endParaRPr>
                    </a:p>
                  </a:txBody>
                  <a:tcPr marT="45725" marB="45725" marR="91450" marL="91450"/>
                </a:tc>
                <a:tc gridSpan="2">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Frequency of </a:t>
                      </a:r>
                    </a:p>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Scheduled Reports</a:t>
                      </a:r>
                    </a:p>
                    <a:p>
                      <a:pPr indent="0" lvl="0" marL="0" marR="0" rtl="0" algn="ctr">
                        <a:spcBef>
                          <a:spcPts val="0"/>
                        </a:spcBef>
                        <a:buNone/>
                      </a:pPr>
                      <a:r>
                        <a:t/>
                      </a:r>
                      <a:endParaRPr b="1" baseline="0" i="0" sz="1200" u="none" cap="none" strike="noStrike">
                        <a:latin typeface="Arial"/>
                        <a:ea typeface="Arial"/>
                        <a:cs typeface="Arial"/>
                        <a:sym typeface="Arial"/>
                      </a:endParaRPr>
                    </a:p>
                  </a:txBody>
                  <a:tcPr marT="45725" marB="45725" marR="91450" marL="91450"/>
                </a:tc>
                <a:tc hMerge="1"/>
              </a:tr>
              <a:tr h="371325">
                <a:tc>
                  <a:txBody>
                    <a:bodyPr>
                      <a:noAutofit/>
                    </a:bodyPr>
                    <a:lstStyle/>
                    <a:p>
                      <a:pPr indent="-2539" lvl="0" marL="91440" marR="0" rtl="0" algn="l">
                        <a:spcBef>
                          <a:spcPts val="0"/>
                        </a:spcBef>
                        <a:buNone/>
                      </a:pPr>
                      <a:r>
                        <a:t/>
                      </a:r>
                      <a:endParaRPr b="1" baseline="0" i="0" sz="1100" u="none" cap="none" strike="noStrike">
                        <a:solidFill>
                          <a:srgbClr val="000000"/>
                        </a:solidFill>
                        <a:latin typeface="Arial"/>
                        <a:ea typeface="Arial"/>
                        <a:cs typeface="Arial"/>
                        <a:sym typeface="Arial"/>
                      </a:endParaRPr>
                    </a:p>
                  </a:txBody>
                  <a:tcPr marT="5900" marB="0" marR="5900" marL="5900" anchor="b"/>
                </a:tc>
                <a:tc>
                  <a:txBody>
                    <a:bodyPr>
                      <a:noAutofit/>
                    </a:bodyPr>
                    <a:lstStyle/>
                    <a:p>
                      <a:pPr indent="0" lvl="0" marL="0" marR="0" rtl="0" algn="ctr">
                        <a:lnSpc>
                          <a:spcPct val="100000"/>
                        </a:lnSpc>
                        <a:spcBef>
                          <a:spcPts val="0"/>
                        </a:spcBef>
                        <a:spcAft>
                          <a:spcPts val="0"/>
                        </a:spcAft>
                        <a:buClr>
                          <a:schemeClr val="dk1"/>
                        </a:buClr>
                        <a:buFont typeface="Arial"/>
                        <a:buNone/>
                      </a:pPr>
                      <a:r>
                        <a:t/>
                      </a:r>
                      <a:endParaRPr b="1" baseline="0" i="0" sz="1100" u="none" cap="none" strike="noStrike">
                        <a:solidFill>
                          <a:srgbClr val="000000"/>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buSzPct val="25000"/>
                        <a:buNone/>
                      </a:pPr>
                      <a:r>
                        <a:rPr baseline="0" lang="en-US" sz="1100" u="none" cap="none" strike="noStrike"/>
                        <a:t>Monthly</a:t>
                      </a:r>
                    </a:p>
                  </a:txBody>
                  <a:tcPr marT="45725" marB="45725" marR="91450" marL="91450"/>
                </a:tc>
                <a:tc>
                  <a:txBody>
                    <a:bodyPr>
                      <a:noAutofit/>
                    </a:bodyPr>
                    <a:lstStyle/>
                    <a:p>
                      <a:pPr indent="0" lvl="0" marL="0" marR="0" rtl="0" algn="ctr">
                        <a:spcBef>
                          <a:spcPts val="0"/>
                        </a:spcBef>
                        <a:buSzPct val="25000"/>
                        <a:buNone/>
                      </a:pPr>
                      <a:r>
                        <a:rPr baseline="0" lang="en-US" sz="1100" u="none" cap="none" strike="noStrike"/>
                        <a:t>Annually</a:t>
                      </a:r>
                    </a:p>
                  </a:txBody>
                  <a:tcPr marT="45725" marB="45725" marR="91450" marL="91450"/>
                </a:tc>
              </a:tr>
              <a:tr h="341175">
                <a:tc>
                  <a:txBody>
                    <a:bodyPr>
                      <a:noAutofit/>
                    </a:bodyPr>
                    <a:lstStyle/>
                    <a:p>
                      <a:pPr indent="-2539" lvl="0" marL="91440" marR="0" rtl="0" algn="l">
                        <a:spcBef>
                          <a:spcPts val="0"/>
                        </a:spcBef>
                        <a:buSzPct val="25000"/>
                        <a:buNone/>
                      </a:pPr>
                      <a:r>
                        <a:rPr b="1" baseline="0" lang="en-US" sz="1100" u="none" cap="none" strike="noStrike"/>
                        <a:t>1340.01 Interest Reconciliation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1340.01 Interest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1360 Penalty Reconciliation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1360 Penalty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1370 Admin Reconciliation Summary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r h="341175">
                <a:tc>
                  <a:txBody>
                    <a:bodyPr>
                      <a:noAutofit/>
                    </a:bodyPr>
                    <a:lstStyle/>
                    <a:p>
                      <a:pPr indent="-2539" lvl="0" marL="91440" marR="0" rtl="0" algn="l">
                        <a:spcBef>
                          <a:spcPts val="0"/>
                        </a:spcBef>
                        <a:buSzPct val="25000"/>
                        <a:buNone/>
                      </a:pPr>
                      <a:r>
                        <a:rPr b="1" baseline="0" lang="en-US" sz="1100" u="none" cap="none" strike="noStrike"/>
                        <a:t>1370 Admin Reconciliation Detail Subsidiary</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aseline="0" lang="en-US" sz="11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100" u="none" cap="none" strike="noStrike">
                        <a:solidFill>
                          <a:srgbClr val="000000"/>
                        </a:solidFill>
                        <a:latin typeface="Arial"/>
                        <a:ea typeface="Arial"/>
                        <a:cs typeface="Arial"/>
                        <a:sym typeface="Arial"/>
                      </a:endParaRPr>
                    </a:p>
                  </a:txBody>
                  <a:tcPr marT="5900" marB="0" marR="5900" marL="5900" anchor="ctr"/>
                </a:tc>
              </a:tr>
            </a:tbl>
          </a:graphicData>
        </a:graphic>
      </p:graphicFrame>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Header</a:t>
            </a:r>
          </a:p>
        </p:txBody>
      </p:sp>
      <p:sp>
        <p:nvSpPr>
          <p:cNvPr id="493" name="Shape 49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94" name="Shape 494"/>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graphicFrame>
        <p:nvGraphicFramePr>
          <p:cNvPr id="495" name="Shape 495"/>
          <p:cNvGraphicFramePr/>
          <p:nvPr/>
        </p:nvGraphicFramePr>
        <p:xfrm>
          <a:off x="568937" y="5445641"/>
          <a:ext cx="3000000" cy="3000000"/>
        </p:xfrm>
        <a:graphic>
          <a:graphicData uri="http://schemas.openxmlformats.org/drawingml/2006/table">
            <a:tbl>
              <a:tblPr bandRow="1" firstRow="1">
                <a:noFill/>
                <a:tableStyleId>{9D4CBF20-4FD8-4233-9ACC-C098790875D7}</a:tableStyleId>
              </a:tblPr>
              <a:tblGrid>
                <a:gridCol w="1774200"/>
                <a:gridCol w="65404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283800">
                <a:tc>
                  <a:txBody>
                    <a:bodyPr>
                      <a:noAutofit/>
                    </a:bodyPr>
                    <a:lstStyle/>
                    <a:p>
                      <a:pPr indent="0" lvl="0" marL="0" marR="0" rtl="0" algn="l">
                        <a:spcBef>
                          <a:spcPts val="0"/>
                        </a:spcBef>
                        <a:buSzPct val="25000"/>
                        <a:buNone/>
                      </a:pPr>
                      <a:r>
                        <a:rPr b="1" baseline="0" lang="en-US" sz="1200" u="none" cap="none" strike="noStrike"/>
                        <a:t>Claim Type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Identifies the Claim Type. Valid values: PRG, Finance</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User Defined Fields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See next slide for listing of Header level UDFs per each DA document type.</a:t>
                      </a:r>
                    </a:p>
                  </a:txBody>
                  <a:tcPr marT="45725" marB="45725" marR="91450" marL="91450"/>
                </a:tc>
              </a:tr>
            </a:tbl>
          </a:graphicData>
        </a:graphic>
      </p:graphicFrame>
      <p:graphicFrame>
        <p:nvGraphicFramePr>
          <p:cNvPr id="496" name="Shape 496"/>
          <p:cNvGraphicFramePr/>
          <p:nvPr/>
        </p:nvGraphicFramePr>
        <p:xfrm>
          <a:off x="570393" y="5138810"/>
          <a:ext cx="3000000" cy="3000000"/>
        </p:xfrm>
        <a:graphic>
          <a:graphicData uri="http://schemas.openxmlformats.org/drawingml/2006/table">
            <a:tbl>
              <a:tblPr bandRow="1" firstRow="1">
                <a:noFill/>
                <a:tableStyleId>{E7464510-700E-4D7F-8BAB-DB17F8273ACD}</a:tableStyleId>
              </a:tblPr>
              <a:tblGrid>
                <a:gridCol w="8314650"/>
              </a:tblGrid>
              <a:tr h="293125">
                <a:tc>
                  <a:txBody>
                    <a:bodyPr>
                      <a:noAutofit/>
                    </a:bodyPr>
                    <a:lstStyle/>
                    <a:p>
                      <a:pPr indent="0" lvl="0" marL="0" marR="0" rtl="0" algn="ctr">
                        <a:spcBef>
                          <a:spcPts val="0"/>
                        </a:spcBef>
                        <a:buSzPct val="25000"/>
                        <a:buNone/>
                      </a:pPr>
                      <a:r>
                        <a:rPr baseline="0" lang="en-US" sz="1400" u="none" cap="none" strike="noStrike"/>
                        <a:t>D7M Specific Document Header Fields</a:t>
                      </a:r>
                    </a:p>
                  </a:txBody>
                  <a:tcPr marT="45725" marB="45725" marR="91450" marL="91450"/>
                </a:tc>
              </a:tr>
            </a:tbl>
          </a:graphicData>
        </a:graphic>
      </p:graphicFrame>
      <p:pic>
        <p:nvPicPr>
          <p:cNvPr id="497" name="Shape 497"/>
          <p:cNvPicPr preferRelativeResize="0"/>
          <p:nvPr/>
        </p:nvPicPr>
        <p:blipFill rotWithShape="1">
          <a:blip r:embed="rId3">
            <a:alphaModFix/>
          </a:blip>
          <a:srcRect b="0" l="0" r="0" t="0"/>
          <a:stretch/>
        </p:blipFill>
        <p:spPr>
          <a:xfrm>
            <a:off x="2186836" y="1137353"/>
            <a:ext cx="4756223" cy="3874729"/>
          </a:xfrm>
          <a:prstGeom prst="rect">
            <a:avLst/>
          </a:prstGeom>
          <a:noFill/>
          <a:ln>
            <a:noFill/>
          </a:ln>
        </p:spPr>
      </p:pic>
      <p:sp>
        <p:nvSpPr>
          <p:cNvPr id="498" name="Shape 49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2" name="Shape 3502"/>
        <p:cNvGrpSpPr/>
        <p:nvPr/>
      </p:nvGrpSpPr>
      <p:grpSpPr>
        <a:xfrm>
          <a:off x="0" y="0"/>
          <a:ext cx="0" cy="0"/>
          <a:chOff x="0" y="0"/>
          <a:chExt cx="0" cy="0"/>
        </a:xfrm>
      </p:grpSpPr>
      <p:sp>
        <p:nvSpPr>
          <p:cNvPr id="3503" name="Shape 350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Action History Report</a:t>
            </a:r>
          </a:p>
        </p:txBody>
      </p:sp>
      <p:sp>
        <p:nvSpPr>
          <p:cNvPr id="3504" name="Shape 3504"/>
          <p:cNvSpPr txBox="1"/>
          <p:nvPr>
            <p:ph idx="1" type="body"/>
          </p:nvPr>
        </p:nvSpPr>
        <p:spPr>
          <a:xfrm>
            <a:off x="350873" y="1112928"/>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Action History Report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 hoc On-Demand report provides:</a:t>
            </a:r>
          </a:p>
          <a:p>
            <a:pPr indent="-241300" lvl="2" marL="914400"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Audit trail </a:t>
            </a:r>
            <a:r>
              <a:rPr b="0" baseline="0" i="0" lang="en-US" sz="1600" u="none" cap="none" strike="noStrike">
                <a:solidFill>
                  <a:schemeClr val="dk1"/>
                </a:solidFill>
                <a:latin typeface="Arial"/>
                <a:ea typeface="Arial"/>
                <a:cs typeface="Arial"/>
                <a:sym typeface="Arial"/>
              </a:rPr>
              <a:t>of changes and updates to claims</a:t>
            </a:r>
          </a:p>
          <a:p>
            <a:pPr indent="-241300" lvl="2" marL="914400"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Performance tracking </a:t>
            </a:r>
            <a:r>
              <a:rPr b="0" baseline="0" i="0" lang="en-US" sz="1600" u="none" cap="none" strike="noStrike">
                <a:solidFill>
                  <a:schemeClr val="dk1"/>
                </a:solidFill>
                <a:latin typeface="Arial"/>
                <a:ea typeface="Arial"/>
                <a:cs typeface="Arial"/>
                <a:sym typeface="Arial"/>
              </a:rPr>
              <a:t>for claim specific research</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Reference when responding to </a:t>
            </a:r>
            <a:r>
              <a:rPr b="1" baseline="0" i="0" lang="en-US" sz="1600" u="none" cap="none" strike="noStrike">
                <a:solidFill>
                  <a:schemeClr val="dk1"/>
                </a:solidFill>
                <a:latin typeface="Arial"/>
                <a:ea typeface="Arial"/>
                <a:cs typeface="Arial"/>
                <a:sym typeface="Arial"/>
              </a:rPr>
              <a:t>Congressional requests </a:t>
            </a:r>
            <a:r>
              <a:rPr b="0" baseline="0" i="0" lang="en-US" sz="1600" u="none" cap="none" strike="noStrike">
                <a:solidFill>
                  <a:schemeClr val="dk1"/>
                </a:solidFill>
                <a:latin typeface="Arial"/>
                <a:ea typeface="Arial"/>
                <a:cs typeface="Arial"/>
                <a:sym typeface="Arial"/>
              </a:rPr>
              <a:t>for waivers and AWG hearing requests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Pegasys Debt Account Entity and action information</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requirements include the ability to capture:</a:t>
            </a:r>
          </a:p>
          <a:p>
            <a:pPr indent="-241300" lvl="2" marL="914400" marR="0" rtl="0" algn="l">
              <a:spcBef>
                <a:spcPts val="4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Initiation of the claim via the Debt Account document</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Collection, Write-Off, and Write-Off Reversal Activity referencing the Debt Account</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Disputes</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Correspondence</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Suspense</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IP&amp;A and Waived Principal of IP&amp;A</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Referral</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Creation, Activation, and Re-activation of the Amortization Schedule </a:t>
            </a:r>
          </a:p>
          <a:p>
            <a:pPr indent="-241300" lvl="2" marL="914400" marR="0" rtl="0" algn="l">
              <a:spcBef>
                <a:spcPts val="300"/>
              </a:spcBef>
              <a:spcAft>
                <a:spcPts val="15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Dunning</a:t>
            </a:r>
          </a:p>
        </p:txBody>
      </p:sp>
      <p:sp>
        <p:nvSpPr>
          <p:cNvPr id="3505" name="Shape 35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06" name="Shape 350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1" name="Shape 3511"/>
        <p:cNvGrpSpPr/>
        <p:nvPr/>
      </p:nvGrpSpPr>
      <p:grpSpPr>
        <a:xfrm>
          <a:off x="0" y="0"/>
          <a:ext cx="0" cy="0"/>
          <a:chOff x="0" y="0"/>
          <a:chExt cx="0" cy="0"/>
        </a:xfrm>
      </p:grpSpPr>
      <p:sp>
        <p:nvSpPr>
          <p:cNvPr id="3512" name="Shape 351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Aged Delinquent Report</a:t>
            </a:r>
          </a:p>
        </p:txBody>
      </p:sp>
      <p:sp>
        <p:nvSpPr>
          <p:cNvPr id="3513" name="Shape 3513"/>
          <p:cNvSpPr txBox="1"/>
          <p:nvPr>
            <p:ph idx="1" type="body"/>
          </p:nvPr>
        </p:nvSpPr>
        <p:spPr>
          <a:xfrm>
            <a:off x="350873" y="1112928"/>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Aged Delinquent Report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Monthly report provides:</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Performance tracking and statistical information on claims </a:t>
            </a:r>
            <a:r>
              <a:rPr b="1" baseline="0" i="0" lang="en-US" sz="1600" u="none" cap="none" strike="noStrike">
                <a:solidFill>
                  <a:schemeClr val="dk1"/>
                </a:solidFill>
                <a:latin typeface="Arial"/>
                <a:ea typeface="Arial"/>
                <a:cs typeface="Arial"/>
                <a:sym typeface="Arial"/>
              </a:rPr>
              <a:t>by fund and claim type</a:t>
            </a:r>
          </a:p>
          <a:p>
            <a:pPr indent="-241300" lvl="2" marL="914400"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Counts and amounts </a:t>
            </a:r>
            <a:r>
              <a:rPr b="0" baseline="0" i="0" lang="en-US" sz="1600" u="none" cap="none" strike="noStrike">
                <a:solidFill>
                  <a:schemeClr val="dk1"/>
                </a:solidFill>
                <a:latin typeface="Arial"/>
                <a:ea typeface="Arial"/>
                <a:cs typeface="Arial"/>
                <a:sym typeface="Arial"/>
              </a:rPr>
              <a:t>on the number of claims by receivable type for </a:t>
            </a:r>
            <a:r>
              <a:rPr b="1" baseline="0" i="0" lang="en-US" sz="1600" u="none" cap="none" strike="noStrike">
                <a:solidFill>
                  <a:schemeClr val="dk1"/>
                </a:solidFill>
                <a:latin typeface="Arial"/>
                <a:ea typeface="Arial"/>
                <a:cs typeface="Arial"/>
                <a:sym typeface="Arial"/>
              </a:rPr>
              <a:t>multiple aging groups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Pegasys Debt Account Entity delinquency dates and age calculated from initial dates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Aging categories displayed on the report include:</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Current</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31-90</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91-120</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121-180</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181-365</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1-2 Years</a:t>
            </a:r>
          </a:p>
          <a:p>
            <a:pPr indent="-241300" lvl="2" marL="914400" marR="0" rtl="0" algn="l">
              <a:spcBef>
                <a:spcPts val="600"/>
              </a:spcBef>
              <a:spcAft>
                <a:spcPts val="3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2+ Years</a:t>
            </a:r>
          </a:p>
        </p:txBody>
      </p:sp>
      <p:sp>
        <p:nvSpPr>
          <p:cNvPr id="3514" name="Shape 35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15" name="Shape 351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0" name="Shape 3520"/>
        <p:cNvGrpSpPr/>
        <p:nvPr/>
      </p:nvGrpSpPr>
      <p:grpSpPr>
        <a:xfrm>
          <a:off x="0" y="0"/>
          <a:ext cx="0" cy="0"/>
          <a:chOff x="0" y="0"/>
          <a:chExt cx="0" cy="0"/>
        </a:xfrm>
      </p:grpSpPr>
      <p:sp>
        <p:nvSpPr>
          <p:cNvPr id="3521" name="Shape 352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Delinquent Status Report</a:t>
            </a:r>
          </a:p>
        </p:txBody>
      </p:sp>
      <p:sp>
        <p:nvSpPr>
          <p:cNvPr id="3522" name="Shape 3522"/>
          <p:cNvSpPr txBox="1"/>
          <p:nvPr>
            <p:ph idx="1" type="body"/>
          </p:nvPr>
        </p:nvSpPr>
        <p:spPr>
          <a:xfrm>
            <a:off x="350873" y="1081029"/>
            <a:ext cx="8676167" cy="53197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Delinquent Status Report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Monthly report provides:</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Statistical information and status for claims that are:</a:t>
            </a:r>
          </a:p>
          <a:p>
            <a:pPr indent="-231775" lvl="3" marL="1260475" marR="0" rtl="0" algn="l">
              <a:spcBef>
                <a:spcPts val="4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1-120 days delinquent</a:t>
            </a:r>
          </a:p>
          <a:p>
            <a:pPr indent="-231775" lvl="3" marL="1260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121 + days delinquent</a:t>
            </a:r>
          </a:p>
          <a:p>
            <a:pPr indent="-225425" lvl="1" marL="568325" marR="0" rtl="0" algn="l">
              <a:spcBef>
                <a:spcPts val="45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Pegasys Debt Account Entity</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be executed at Month-end for </a:t>
            </a:r>
            <a:r>
              <a:rPr b="1" baseline="0" i="0" lang="en-US" sz="1800" u="none" cap="none" strike="noStrike">
                <a:solidFill>
                  <a:schemeClr val="dk1"/>
                </a:solidFill>
                <a:latin typeface="Arial"/>
                <a:ea typeface="Arial"/>
                <a:cs typeface="Arial"/>
                <a:sym typeface="Arial"/>
              </a:rPr>
              <a:t>Funds with any active claims </a:t>
            </a:r>
            <a:r>
              <a:rPr b="0" baseline="0" i="0" lang="en-US" sz="1800" u="none" cap="none" strike="noStrike">
                <a:solidFill>
                  <a:schemeClr val="dk1"/>
                </a:solidFill>
                <a:latin typeface="Arial"/>
                <a:ea typeface="Arial"/>
                <a:cs typeface="Arial"/>
                <a:sym typeface="Arial"/>
              </a:rPr>
              <a:t>and display the following:</a:t>
            </a:r>
          </a:p>
          <a:p>
            <a:pPr indent="-241300" lvl="2" marL="914400" marR="0" rtl="0" algn="l">
              <a:spcBef>
                <a:spcPts val="4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Fund</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Receivable Type</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Count/Amount Age Breakout (1-120 Days vs. 121 + Days)</a:t>
            </a:r>
          </a:p>
          <a:p>
            <a:pPr indent="-241300" lvl="2" marL="914400"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Cross Tabs</a:t>
            </a:r>
          </a:p>
          <a:p>
            <a:pPr indent="-231775" lvl="3" marL="1260475" marR="0" rtl="0" algn="l">
              <a:spcBef>
                <a:spcPts val="2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Bankrupt Claims</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Disputed/Suspended Claims</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Claims at DOJ</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Eligible for Treasury</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Claims at Treasury</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Balance to Send (Claims at Treasury minus Eligible at Treasury)</a:t>
            </a:r>
          </a:p>
          <a:p>
            <a:pPr indent="-165100" lvl="2" marL="914400" marR="0" rtl="0" algn="l">
              <a:spcBef>
                <a:spcPts val="400"/>
              </a:spcBef>
              <a:spcAft>
                <a:spcPts val="3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523" name="Shape 35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24" name="Shape 352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9" name="Shape 3529"/>
        <p:cNvGrpSpPr/>
        <p:nvPr/>
      </p:nvGrpSpPr>
      <p:grpSpPr>
        <a:xfrm>
          <a:off x="0" y="0"/>
          <a:ext cx="0" cy="0"/>
          <a:chOff x="0" y="0"/>
          <a:chExt cx="0" cy="0"/>
        </a:xfrm>
      </p:grpSpPr>
      <p:sp>
        <p:nvSpPr>
          <p:cNvPr id="3530" name="Shape 353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Detail Report</a:t>
            </a:r>
          </a:p>
        </p:txBody>
      </p:sp>
      <p:sp>
        <p:nvSpPr>
          <p:cNvPr id="3531" name="Shape 3531"/>
          <p:cNvSpPr txBox="1"/>
          <p:nvPr>
            <p:ph idx="1" type="body"/>
          </p:nvPr>
        </p:nvSpPr>
        <p:spPr>
          <a:xfrm>
            <a:off x="350873" y="1081029"/>
            <a:ext cx="8676167" cy="227885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700" u="none" cap="none" strike="noStrike">
                <a:solidFill>
                  <a:schemeClr val="dk1"/>
                </a:solidFill>
                <a:latin typeface="Arial"/>
                <a:ea typeface="Arial"/>
                <a:cs typeface="Arial"/>
                <a:sym typeface="Arial"/>
              </a:rPr>
              <a:t>Claims Detail Report</a:t>
            </a:r>
          </a:p>
          <a:p>
            <a:pPr indent="-225425" lvl="1" marL="568325" marR="0" rtl="0" algn="l">
              <a:spcBef>
                <a:spcPts val="6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Monthly report provides:</a:t>
            </a:r>
          </a:p>
          <a:p>
            <a:pPr indent="-241300" lvl="2" marL="914400"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Snapshot</a:t>
            </a:r>
            <a:r>
              <a:rPr b="0" baseline="0" i="0" lang="en-US" sz="1600" u="none" cap="none" strike="noStrike">
                <a:solidFill>
                  <a:schemeClr val="dk1"/>
                </a:solidFill>
                <a:latin typeface="Arial"/>
                <a:ea typeface="Arial"/>
                <a:cs typeface="Arial"/>
                <a:sym typeface="Arial"/>
              </a:rPr>
              <a:t> of the detailed claim information</a:t>
            </a:r>
          </a:p>
          <a:p>
            <a:pPr indent="-225425" lvl="1" marL="568325" marR="0" rtl="0" algn="l">
              <a:spcBef>
                <a:spcPts val="6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Can be run ad-hoc</a:t>
            </a:r>
          </a:p>
          <a:p>
            <a:pPr indent="-225425" lvl="1" marL="568325" marR="0" rtl="0" algn="l">
              <a:spcBef>
                <a:spcPts val="60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Report is generated from Pegasys Debt Account Entity</a:t>
            </a:r>
          </a:p>
          <a:p>
            <a:pPr indent="-225425" lvl="1" marL="568325" marR="0" rtl="0" algn="l">
              <a:spcBef>
                <a:spcPts val="600"/>
              </a:spcBef>
              <a:spcAft>
                <a:spcPts val="30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The report will be executed at Month-end for </a:t>
            </a:r>
            <a:r>
              <a:rPr b="1" baseline="0" i="0" lang="en-US" sz="1700" u="none" cap="none" strike="noStrike">
                <a:solidFill>
                  <a:schemeClr val="dk1"/>
                </a:solidFill>
                <a:latin typeface="Arial"/>
                <a:ea typeface="Arial"/>
                <a:cs typeface="Arial"/>
                <a:sym typeface="Arial"/>
              </a:rPr>
              <a:t>Funds with any active claims </a:t>
            </a:r>
            <a:r>
              <a:rPr b="0" baseline="0" i="0" lang="en-US" sz="1700" u="none" cap="none" strike="noStrike">
                <a:solidFill>
                  <a:schemeClr val="dk1"/>
                </a:solidFill>
                <a:latin typeface="Arial"/>
                <a:ea typeface="Arial"/>
                <a:cs typeface="Arial"/>
                <a:sym typeface="Arial"/>
              </a:rPr>
              <a:t>and display the following, </a:t>
            </a:r>
            <a:r>
              <a:rPr b="1" baseline="0" i="0" lang="en-US" sz="1700" u="sng" cap="none" strike="noStrike">
                <a:solidFill>
                  <a:schemeClr val="dk1"/>
                </a:solidFill>
                <a:latin typeface="Arial"/>
                <a:ea typeface="Arial"/>
                <a:cs typeface="Arial"/>
                <a:sym typeface="Arial"/>
              </a:rPr>
              <a:t>sorted by Finance Center and DA Number</a:t>
            </a:r>
            <a:r>
              <a:rPr b="0" baseline="0" i="0" lang="en-US" sz="1700" u="none" cap="none" strike="noStrike">
                <a:solidFill>
                  <a:schemeClr val="dk1"/>
                </a:solidFill>
                <a:latin typeface="Arial"/>
                <a:ea typeface="Arial"/>
                <a:cs typeface="Arial"/>
                <a:sym typeface="Arial"/>
              </a:rPr>
              <a:t>:</a:t>
            </a:r>
          </a:p>
        </p:txBody>
      </p:sp>
      <p:sp>
        <p:nvSpPr>
          <p:cNvPr id="3532" name="Shape 35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33" name="Shape 353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34" name="Shape 3534"/>
          <p:cNvSpPr txBox="1"/>
          <p:nvPr/>
        </p:nvSpPr>
        <p:spPr>
          <a:xfrm>
            <a:off x="467831" y="3401532"/>
            <a:ext cx="8676167" cy="331735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Finance Center</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Document Type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DA/Claim Number</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Active Status</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Vendor Code/Address Code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Vendor Name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Fiscal Year</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Fiscal Month</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Receivable Type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Commercial/Individual/Business</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Claim Type Detail</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Title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Description</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Fund</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Region</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Building Number</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Initial Claim Date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Debt Appeal Forbearance Flag/Date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Dunning Flag</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At DOJ (yes/no)</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Suspended Flag</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Suspended Date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Initial Principal Amount</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Outstanding Principal Amount</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Outstanding Balance w/IP&amp;A</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IP&amp;A Amount Charged</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IP&amp;A Amount Outstanding</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Treasury Referral Date</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External System ID</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Collected Amount</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Aging Category</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Write-Off Amount</a:t>
            </a:r>
          </a:p>
          <a:p>
            <a:pPr indent="-231775" lvl="0" marL="2317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Offset Amount</a:t>
            </a:r>
          </a:p>
          <a:p>
            <a:pPr indent="-231775" lvl="0" marL="231775" marR="0" rtl="0" algn="l">
              <a:spcBef>
                <a:spcPts val="300"/>
              </a:spcBef>
              <a:spcAft>
                <a:spcPts val="15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Days Old</a:t>
            </a:r>
          </a:p>
        </p:txBody>
      </p:sp>
    </p:spTree>
  </p:cSld>
  <p:clrMapOvr>
    <a:masterClrMapping/>
  </p:clrMapOvr>
  <p:transition spd="slow">
    <p:cut/>
  </p:transition>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9" name="Shape 3539"/>
        <p:cNvGrpSpPr/>
        <p:nvPr/>
      </p:nvGrpSpPr>
      <p:grpSpPr>
        <a:xfrm>
          <a:off x="0" y="0"/>
          <a:ext cx="0" cy="0"/>
          <a:chOff x="0" y="0"/>
          <a:chExt cx="0" cy="0"/>
        </a:xfrm>
      </p:grpSpPr>
      <p:sp>
        <p:nvSpPr>
          <p:cNvPr id="3540" name="Shape 354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Monthly Activity Report</a:t>
            </a:r>
          </a:p>
        </p:txBody>
      </p:sp>
      <p:sp>
        <p:nvSpPr>
          <p:cNvPr id="3541" name="Shape 3541"/>
          <p:cNvSpPr txBox="1"/>
          <p:nvPr>
            <p:ph idx="1" type="body"/>
          </p:nvPr>
        </p:nvSpPr>
        <p:spPr>
          <a:xfrm>
            <a:off x="350873" y="1081029"/>
            <a:ext cx="8676167" cy="543672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Monthly Activity Report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Monthly report will:</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 users to view claims statistics </a:t>
            </a:r>
            <a:r>
              <a:rPr b="1" baseline="0" i="0" lang="en-US" sz="1600" u="none" cap="none" strike="noStrike">
                <a:solidFill>
                  <a:schemeClr val="dk1"/>
                </a:solidFill>
                <a:latin typeface="Arial"/>
                <a:ea typeface="Arial"/>
                <a:cs typeface="Arial"/>
                <a:sym typeface="Arial"/>
              </a:rPr>
              <a:t>by claim type or fund</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Pull information specific to the </a:t>
            </a:r>
            <a:r>
              <a:rPr b="1" baseline="0" i="0" lang="en-US" sz="1600" u="none" cap="none" strike="noStrike">
                <a:solidFill>
                  <a:schemeClr val="dk1"/>
                </a:solidFill>
                <a:latin typeface="Arial"/>
                <a:ea typeface="Arial"/>
                <a:cs typeface="Arial"/>
                <a:sym typeface="Arial"/>
              </a:rPr>
              <a:t>accounting period the report is executed</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Provide </a:t>
            </a:r>
            <a:r>
              <a:rPr b="1" baseline="0" i="0" lang="en-US" sz="1600" u="none" cap="none" strike="noStrike">
                <a:solidFill>
                  <a:schemeClr val="dk1"/>
                </a:solidFill>
                <a:latin typeface="Arial"/>
                <a:ea typeface="Arial"/>
                <a:cs typeface="Arial"/>
                <a:sym typeface="Arial"/>
              </a:rPr>
              <a:t>Totals/Subtotals</a:t>
            </a:r>
            <a:r>
              <a:rPr b="0" baseline="0" i="0" lang="en-US" sz="1600" u="none" cap="none" strike="noStrike">
                <a:solidFill>
                  <a:schemeClr val="dk1"/>
                </a:solidFill>
                <a:latin typeface="Arial"/>
                <a:ea typeface="Arial"/>
                <a:cs typeface="Arial"/>
                <a:sym typeface="Arial"/>
              </a:rPr>
              <a:t> by Receivable Type, Business Line, and Fund</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be executed at Month-end for </a:t>
            </a:r>
            <a:r>
              <a:rPr b="1" baseline="0" i="0" lang="en-US" sz="1800" u="none" cap="none" strike="noStrike">
                <a:solidFill>
                  <a:schemeClr val="dk1"/>
                </a:solidFill>
                <a:latin typeface="Arial"/>
                <a:ea typeface="Arial"/>
                <a:cs typeface="Arial"/>
                <a:sym typeface="Arial"/>
              </a:rPr>
              <a:t>Funds with any active claims </a:t>
            </a:r>
            <a:r>
              <a:rPr b="0" baseline="0" i="0" lang="en-US" sz="1800" u="none" cap="none" strike="noStrike">
                <a:solidFill>
                  <a:schemeClr val="dk1"/>
                </a:solidFill>
                <a:latin typeface="Arial"/>
                <a:ea typeface="Arial"/>
                <a:cs typeface="Arial"/>
                <a:sym typeface="Arial"/>
              </a:rPr>
              <a:t>and display the following, </a:t>
            </a:r>
            <a:r>
              <a:rPr b="1" baseline="0" i="0" lang="en-US" sz="1800" u="sng" cap="none" strike="noStrike">
                <a:solidFill>
                  <a:schemeClr val="dk1"/>
                </a:solidFill>
                <a:latin typeface="Arial"/>
                <a:ea typeface="Arial"/>
                <a:cs typeface="Arial"/>
                <a:sym typeface="Arial"/>
              </a:rPr>
              <a:t>sorted by Fund and Receivable Type</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Receivable Type</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Business Line</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Cross Tab:</a:t>
            </a:r>
          </a:p>
          <a:p>
            <a:pPr indent="-231775" lvl="3" marL="1260475" marR="0" rtl="0" algn="l">
              <a:spcBef>
                <a:spcPts val="4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New Claims</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Referred to Treasury</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Collections</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Write-Off</a:t>
            </a:r>
          </a:p>
          <a:p>
            <a:pPr indent="-231775" lvl="3" marL="1260475" marR="0" rtl="0" algn="l">
              <a:spcBef>
                <a:spcPts val="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Write-Off Reversals</a:t>
            </a:r>
          </a:p>
          <a:p>
            <a:pPr indent="-231775" lvl="3" marL="1260475" marR="0" rtl="0" algn="l">
              <a:spcBef>
                <a:spcPts val="200"/>
              </a:spcBef>
              <a:spcAft>
                <a:spcPts val="1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Cancellation</a:t>
            </a:r>
          </a:p>
        </p:txBody>
      </p:sp>
      <p:sp>
        <p:nvSpPr>
          <p:cNvPr id="3542" name="Shape 354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43" name="Shape 354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8" name="Shape 3548"/>
        <p:cNvGrpSpPr/>
        <p:nvPr/>
      </p:nvGrpSpPr>
      <p:grpSpPr>
        <a:xfrm>
          <a:off x="0" y="0"/>
          <a:ext cx="0" cy="0"/>
          <a:chOff x="0" y="0"/>
          <a:chExt cx="0" cy="0"/>
        </a:xfrm>
      </p:grpSpPr>
      <p:sp>
        <p:nvSpPr>
          <p:cNvPr id="3549" name="Shape 354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Reconciliation of Claims Transaction PU and Claim Entry</a:t>
            </a:r>
          </a:p>
        </p:txBody>
      </p:sp>
      <p:sp>
        <p:nvSpPr>
          <p:cNvPr id="3550" name="Shape 3550"/>
          <p:cNvSpPr txBox="1"/>
          <p:nvPr>
            <p:ph idx="1" type="body"/>
          </p:nvPr>
        </p:nvSpPr>
        <p:spPr>
          <a:xfrm>
            <a:off x="350873" y="1081029"/>
            <a:ext cx="8676167" cy="543672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Reconciliation of Claims Transaction PU and Claim Entry</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 hoc On-Demand report will be used by the Finance Regions to:</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Confirm the </a:t>
            </a:r>
            <a:r>
              <a:rPr b="1" baseline="0" i="0" lang="en-US" sz="1600" u="none" cap="none" strike="noStrike">
                <a:solidFill>
                  <a:schemeClr val="dk1"/>
                </a:solidFill>
                <a:latin typeface="Arial"/>
                <a:ea typeface="Arial"/>
                <a:cs typeface="Arial"/>
                <a:sym typeface="Arial"/>
              </a:rPr>
              <a:t>PU document </a:t>
            </a:r>
            <a:r>
              <a:rPr b="0" baseline="0" i="0" lang="en-US" sz="1600" u="none" cap="none" strike="noStrike">
                <a:solidFill>
                  <a:schemeClr val="dk1"/>
                </a:solidFill>
                <a:latin typeface="Arial"/>
                <a:ea typeface="Arial"/>
                <a:cs typeface="Arial"/>
                <a:sym typeface="Arial"/>
              </a:rPr>
              <a:t>amount and details </a:t>
            </a:r>
            <a:r>
              <a:rPr b="1" baseline="0" i="0" lang="en-US" sz="1600" u="sng" cap="none" strike="noStrike">
                <a:solidFill>
                  <a:schemeClr val="dk1"/>
                </a:solidFill>
                <a:latin typeface="Arial"/>
                <a:ea typeface="Arial"/>
                <a:cs typeface="Arial"/>
                <a:sym typeface="Arial"/>
              </a:rPr>
              <a:t>match</a:t>
            </a:r>
            <a:r>
              <a:rPr b="0" baseline="0" i="0" lang="en-US" sz="1600" u="none" cap="none" strike="noStrike">
                <a:solidFill>
                  <a:schemeClr val="dk1"/>
                </a:solidFill>
                <a:latin typeface="Arial"/>
                <a:ea typeface="Arial"/>
                <a:cs typeface="Arial"/>
                <a:sym typeface="Arial"/>
              </a:rPr>
              <a:t> the </a:t>
            </a:r>
            <a:r>
              <a:rPr b="1" baseline="0" i="0" lang="en-US" sz="1600" u="none" cap="none" strike="noStrike">
                <a:solidFill>
                  <a:schemeClr val="dk1"/>
                </a:solidFill>
                <a:latin typeface="Arial"/>
                <a:ea typeface="Arial"/>
                <a:cs typeface="Arial"/>
                <a:sym typeface="Arial"/>
              </a:rPr>
              <a:t>DA document </a:t>
            </a:r>
            <a:r>
              <a:rPr b="0" baseline="0" i="0" lang="en-US" sz="1600" u="none" cap="none" strike="noStrike">
                <a:solidFill>
                  <a:schemeClr val="dk1"/>
                </a:solidFill>
                <a:latin typeface="Arial"/>
                <a:ea typeface="Arial"/>
                <a:cs typeface="Arial"/>
                <a:sym typeface="Arial"/>
              </a:rPr>
              <a:t>amount and details</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Facilitate the </a:t>
            </a:r>
            <a:r>
              <a:rPr b="1" baseline="0" i="0" lang="en-US" sz="1600" u="none" cap="none" strike="noStrike">
                <a:solidFill>
                  <a:schemeClr val="dk1"/>
                </a:solidFill>
                <a:latin typeface="Arial"/>
                <a:ea typeface="Arial"/>
                <a:cs typeface="Arial"/>
                <a:sym typeface="Arial"/>
              </a:rPr>
              <a:t>reconciliation of data entry errors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the General Ledger and Document tables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requirements included the ability to capture:</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Cumulative data</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Data from prior months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ONLY reclassification PU documents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ONLY PG931 lines from the PU</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ONLY pull SGL amounts for the DA from 131000.05, 679000.30, 101000.11, and 610000.30</a:t>
            </a:r>
          </a:p>
          <a:p>
            <a:pPr indent="-241300" lvl="2" marL="914400" marR="0" rtl="0" algn="l">
              <a:spcBef>
                <a:spcPts val="600"/>
              </a:spcBef>
              <a:spcAft>
                <a:spcPts val="3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ONLY pull SGL amounts for the PU from 610000.30, 101000.11, and 101000.03</a:t>
            </a:r>
          </a:p>
        </p:txBody>
      </p:sp>
      <p:sp>
        <p:nvSpPr>
          <p:cNvPr id="3551" name="Shape 355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52" name="Shape 355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7" name="Shape 3557"/>
        <p:cNvGrpSpPr/>
        <p:nvPr/>
      </p:nvGrpSpPr>
      <p:grpSpPr>
        <a:xfrm>
          <a:off x="0" y="0"/>
          <a:ext cx="0" cy="0"/>
          <a:chOff x="0" y="0"/>
          <a:chExt cx="0" cy="0"/>
        </a:xfrm>
      </p:grpSpPr>
      <p:sp>
        <p:nvSpPr>
          <p:cNvPr id="3558" name="Shape 355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Reconciliation Regional Summary Subsidiary Reports</a:t>
            </a:r>
          </a:p>
        </p:txBody>
      </p:sp>
      <p:sp>
        <p:nvSpPr>
          <p:cNvPr id="3559" name="Shape 3559"/>
          <p:cNvSpPr txBox="1"/>
          <p:nvPr>
            <p:ph idx="1" type="body"/>
          </p:nvPr>
        </p:nvSpPr>
        <p:spPr>
          <a:xfrm>
            <a:off x="350873" y="1081029"/>
            <a:ext cx="8676167" cy="543672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Reconciliation Regional Summary Subsidiary Reports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Three (3) month-end Claims Regional Summary Subsidiary reports will be executed for the following GLACs: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131000.04</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131000.05</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135000.01</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the General Ledger and Document tables and displays summary information of the separate Detail Subsidiary report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display the following values, </a:t>
            </a:r>
            <a:r>
              <a:rPr b="1" baseline="0" i="0" lang="en-US" sz="1800" u="none" cap="none" strike="noStrike">
                <a:solidFill>
                  <a:schemeClr val="dk1"/>
                </a:solidFill>
                <a:latin typeface="Arial"/>
                <a:ea typeface="Arial"/>
                <a:cs typeface="Arial"/>
                <a:sym typeface="Arial"/>
              </a:rPr>
              <a:t>sorted by Fund and Region</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Subsidiary Amount</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General Ledger Amount</a:t>
            </a:r>
          </a:p>
          <a:p>
            <a:pPr indent="-241300" lvl="2" marL="914400" marR="0" rtl="0" algn="l">
              <a:spcBef>
                <a:spcPts val="600"/>
              </a:spcBef>
              <a:spcAft>
                <a:spcPts val="3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Variance Amount</a:t>
            </a:r>
          </a:p>
        </p:txBody>
      </p:sp>
      <p:sp>
        <p:nvSpPr>
          <p:cNvPr id="3560" name="Shape 356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61" name="Shape 356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6" name="Shape 3566"/>
        <p:cNvGrpSpPr/>
        <p:nvPr/>
      </p:nvGrpSpPr>
      <p:grpSpPr>
        <a:xfrm>
          <a:off x="0" y="0"/>
          <a:ext cx="0" cy="0"/>
          <a:chOff x="0" y="0"/>
          <a:chExt cx="0" cy="0"/>
        </a:xfrm>
      </p:grpSpPr>
      <p:sp>
        <p:nvSpPr>
          <p:cNvPr id="3567" name="Shape 356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Claims Reconciliation Detail Subsidiary Reports</a:t>
            </a:r>
          </a:p>
        </p:txBody>
      </p:sp>
      <p:sp>
        <p:nvSpPr>
          <p:cNvPr id="3568" name="Shape 3568"/>
          <p:cNvSpPr txBox="1"/>
          <p:nvPr>
            <p:ph idx="1" type="body"/>
          </p:nvPr>
        </p:nvSpPr>
        <p:spPr>
          <a:xfrm>
            <a:off x="350873" y="1081029"/>
            <a:ext cx="8676167" cy="295934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Claims Reconciliation Detail Subsidiary Reports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Three (3) month-end Claims Detail Subsidiary reports will be executed for the following GLACs: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131000.04</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131000.05</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135000.01</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the General Ledger and Document tables and displays detail information relating to the separate Summary Subsidiary report</a:t>
            </a:r>
          </a:p>
          <a:p>
            <a:pPr indent="-225425" lvl="1" marL="568325" marR="0" rtl="0" algn="l">
              <a:spcBef>
                <a:spcPts val="600"/>
              </a:spcBef>
              <a:spcAft>
                <a:spcPts val="3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display the following values, </a:t>
            </a:r>
            <a:r>
              <a:rPr b="1" baseline="0" i="0" lang="en-US" sz="1800" u="none" cap="none" strike="noStrike">
                <a:solidFill>
                  <a:schemeClr val="dk1"/>
                </a:solidFill>
                <a:latin typeface="Arial"/>
                <a:ea typeface="Arial"/>
                <a:cs typeface="Arial"/>
                <a:sym typeface="Arial"/>
              </a:rPr>
              <a:t>sorted by Fund, Receivable Type, Claim Number, and Region</a:t>
            </a:r>
            <a:r>
              <a:rPr b="0" baseline="0" i="0" lang="en-US" sz="1800" u="none" cap="none" strike="noStrike">
                <a:solidFill>
                  <a:schemeClr val="dk1"/>
                </a:solidFill>
                <a:latin typeface="Arial"/>
                <a:ea typeface="Arial"/>
                <a:cs typeface="Arial"/>
                <a:sym typeface="Arial"/>
              </a:rPr>
              <a:t>:</a:t>
            </a:r>
          </a:p>
        </p:txBody>
      </p:sp>
      <p:sp>
        <p:nvSpPr>
          <p:cNvPr id="3569" name="Shape 356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70" name="Shape 357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71" name="Shape 3571"/>
          <p:cNvSpPr txBox="1"/>
          <p:nvPr/>
        </p:nvSpPr>
        <p:spPr>
          <a:xfrm>
            <a:off x="1031358" y="4401876"/>
            <a:ext cx="8006313" cy="2177519"/>
          </a:xfrm>
          <a:prstGeom prst="rect">
            <a:avLst/>
          </a:prstGeom>
          <a:noFill/>
          <a:ln>
            <a:noFill/>
          </a:ln>
        </p:spPr>
        <p:txBody>
          <a:bodyPr anchorCtr="0" anchor="t" bIns="45700" lIns="91425" rIns="91425" tIns="45700">
            <a:noAutofit/>
          </a:bodyPr>
          <a:lstStyle/>
          <a:p>
            <a:pPr indent="0" lvl="2" marL="0" marR="0" rtl="0" algn="l">
              <a:spcBef>
                <a:spcPts val="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Region</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Claim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Receivable Type</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Outstanding Principal Balance</a:t>
            </a:r>
          </a:p>
          <a:p>
            <a:pPr indent="85725" lvl="2" marL="0" marR="0" rtl="0" algn="l">
              <a:spcBef>
                <a:spcPts val="600"/>
              </a:spcBef>
              <a:spcAft>
                <a:spcPts val="0"/>
              </a:spcAft>
              <a:buClr>
                <a:srgbClr val="C00000"/>
              </a:buClr>
              <a:buFont typeface="Noto Sans Symbols"/>
              <a:buNone/>
            </a:pPr>
            <a:r>
              <a:t/>
            </a:r>
            <a:endParaRPr b="0" baseline="0" i="0" sz="1800" u="none" cap="none" strike="noStrike">
              <a:solidFill>
                <a:schemeClr val="dk1"/>
              </a:solidFill>
              <a:latin typeface="Arial"/>
              <a:ea typeface="Arial"/>
              <a:cs typeface="Arial"/>
              <a:sym typeface="Arial"/>
            </a:endParaRP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Claim Document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Claim Document Line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Subsidiary Amount</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General Ledger Amount</a:t>
            </a:r>
          </a:p>
          <a:p>
            <a:pPr indent="0" lvl="2" marL="0" marR="0" rtl="0" algn="l">
              <a:spcBef>
                <a:spcPts val="600"/>
              </a:spcBef>
              <a:spcAft>
                <a:spcPts val="30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Variance Amount</a:t>
            </a:r>
          </a:p>
        </p:txBody>
      </p:sp>
    </p:spTree>
  </p:cSld>
  <p:clrMapOvr>
    <a:masterClrMapping/>
  </p:clrMapOvr>
  <p:transition spd="slow">
    <p:cut/>
  </p:transition>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6" name="Shape 3576"/>
        <p:cNvGrpSpPr/>
        <p:nvPr/>
      </p:nvGrpSpPr>
      <p:grpSpPr>
        <a:xfrm>
          <a:off x="0" y="0"/>
          <a:ext cx="0" cy="0"/>
          <a:chOff x="0" y="0"/>
          <a:chExt cx="0" cy="0"/>
        </a:xfrm>
      </p:grpSpPr>
      <p:sp>
        <p:nvSpPr>
          <p:cNvPr id="3577" name="Shape 357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IP&amp;A Reconciliation Summary Subsidiary Reports</a:t>
            </a:r>
          </a:p>
        </p:txBody>
      </p:sp>
      <p:sp>
        <p:nvSpPr>
          <p:cNvPr id="3578" name="Shape 3578"/>
          <p:cNvSpPr txBox="1"/>
          <p:nvPr>
            <p:ph idx="1" type="body"/>
          </p:nvPr>
        </p:nvSpPr>
        <p:spPr>
          <a:xfrm>
            <a:off x="350873" y="1081029"/>
            <a:ext cx="8676167" cy="295934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IP&amp;A Reconciliation Summary Subsidiary Reports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Three (3) month-end Summary Subsidiary reports will be executed, including:</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134000.01 Interest Reconciliation</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136000 Penalty Reconciliation</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137000 Admin Reconciliation</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the General Ledger and Document tables and displays cumulative summary information the Finance Regions will use to reconcile the 134000.01, 136000, and 137000 GLACs</a:t>
            </a:r>
          </a:p>
          <a:p>
            <a:pPr indent="-225425" lvl="1" marL="568325" marR="0" rtl="0" algn="l">
              <a:spcBef>
                <a:spcPts val="600"/>
              </a:spcBef>
              <a:spcAft>
                <a:spcPts val="3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display the following values, </a:t>
            </a:r>
            <a:r>
              <a:rPr b="1" baseline="0" i="0" lang="en-US" sz="1800" u="none" cap="none" strike="noStrike">
                <a:solidFill>
                  <a:schemeClr val="dk1"/>
                </a:solidFill>
                <a:latin typeface="Arial"/>
                <a:ea typeface="Arial"/>
                <a:cs typeface="Arial"/>
                <a:sym typeface="Arial"/>
              </a:rPr>
              <a:t>sorted by Fund, Business Line, and Region</a:t>
            </a:r>
            <a:r>
              <a:rPr b="0" baseline="0" i="0" lang="en-US" sz="1800" u="none" cap="none" strike="noStrike">
                <a:solidFill>
                  <a:schemeClr val="dk1"/>
                </a:solidFill>
                <a:latin typeface="Arial"/>
                <a:ea typeface="Arial"/>
                <a:cs typeface="Arial"/>
                <a:sym typeface="Arial"/>
              </a:rPr>
              <a:t>:</a:t>
            </a:r>
          </a:p>
        </p:txBody>
      </p:sp>
      <p:sp>
        <p:nvSpPr>
          <p:cNvPr id="3579" name="Shape 357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80" name="Shape 358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81" name="Shape 3581"/>
          <p:cNvSpPr txBox="1"/>
          <p:nvPr/>
        </p:nvSpPr>
        <p:spPr>
          <a:xfrm>
            <a:off x="1031358" y="4401876"/>
            <a:ext cx="8006313" cy="1115689"/>
          </a:xfrm>
          <a:prstGeom prst="rect">
            <a:avLst/>
          </a:prstGeom>
          <a:noFill/>
          <a:ln>
            <a:noFill/>
          </a:ln>
        </p:spPr>
        <p:txBody>
          <a:bodyPr anchorCtr="0" anchor="t" bIns="45700" lIns="91425" rIns="91425" tIns="45700">
            <a:noAutofit/>
          </a:bodyPr>
          <a:lstStyle/>
          <a:p>
            <a:pPr indent="0" lvl="2" marL="0" marR="0" rtl="0" algn="l">
              <a:spcBef>
                <a:spcPts val="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Region</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Business Line</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Subsidiary Amount</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Transaction Amount</a:t>
            </a:r>
          </a:p>
          <a:p>
            <a:pPr indent="0" lvl="2" marL="0" marR="0" rtl="0" algn="l">
              <a:spcBef>
                <a:spcPts val="600"/>
              </a:spcBef>
              <a:spcAft>
                <a:spcPts val="30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Variance Amount</a:t>
            </a:r>
          </a:p>
        </p:txBody>
      </p:sp>
    </p:spTree>
  </p:cSld>
  <p:clrMapOvr>
    <a:masterClrMapping/>
  </p:clrMapOvr>
  <p:transition spd="slow">
    <p:cut/>
  </p:transition>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6" name="Shape 3586"/>
        <p:cNvGrpSpPr/>
        <p:nvPr/>
      </p:nvGrpSpPr>
      <p:grpSpPr>
        <a:xfrm>
          <a:off x="0" y="0"/>
          <a:ext cx="0" cy="0"/>
          <a:chOff x="0" y="0"/>
          <a:chExt cx="0" cy="0"/>
        </a:xfrm>
      </p:grpSpPr>
      <p:sp>
        <p:nvSpPr>
          <p:cNvPr id="3587" name="Shape 358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Custom Reports</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IP&amp;A Reconciliation Detail Subsidiary Reports</a:t>
            </a:r>
          </a:p>
        </p:txBody>
      </p:sp>
      <p:sp>
        <p:nvSpPr>
          <p:cNvPr id="3588" name="Shape 3588"/>
          <p:cNvSpPr txBox="1"/>
          <p:nvPr>
            <p:ph idx="1" type="body"/>
          </p:nvPr>
        </p:nvSpPr>
        <p:spPr>
          <a:xfrm>
            <a:off x="350873" y="1081029"/>
            <a:ext cx="8676167" cy="295934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IP&amp;A Reconciliation Detail Subsidiary Reports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Three (3) month-end Detail Subsidiary reports will be executed:</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134000.01 Interest Reconciliation</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136000 Penalty Reconciliation</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137000 Admin Reconciliation</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Report is generated from the General Ledger and Document tables and displays cumulative detail information the Finance Regions will use to reconcile the 134000.01, 136000, and 137000 GLACs</a:t>
            </a:r>
          </a:p>
          <a:p>
            <a:pPr indent="-225425" lvl="1" marL="568325" marR="0" rtl="0" algn="l">
              <a:spcBef>
                <a:spcPts val="600"/>
              </a:spcBef>
              <a:spcAft>
                <a:spcPts val="3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report will display the following values, </a:t>
            </a:r>
            <a:r>
              <a:rPr b="1" baseline="0" i="0" lang="en-US" sz="1800" u="none" cap="none" strike="noStrike">
                <a:solidFill>
                  <a:schemeClr val="dk1"/>
                </a:solidFill>
                <a:latin typeface="Arial"/>
                <a:ea typeface="Arial"/>
                <a:cs typeface="Arial"/>
                <a:sym typeface="Arial"/>
              </a:rPr>
              <a:t>sorted by Fund, Document Number, and Document Line Number</a:t>
            </a:r>
            <a:r>
              <a:rPr b="0" baseline="0" i="0" lang="en-US" sz="1800" u="none" cap="none" strike="noStrike">
                <a:solidFill>
                  <a:schemeClr val="dk1"/>
                </a:solidFill>
                <a:latin typeface="Arial"/>
                <a:ea typeface="Arial"/>
                <a:cs typeface="Arial"/>
                <a:sym typeface="Arial"/>
              </a:rPr>
              <a:t>:</a:t>
            </a:r>
          </a:p>
        </p:txBody>
      </p:sp>
      <p:sp>
        <p:nvSpPr>
          <p:cNvPr id="3589" name="Shape 358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90" name="Shape 359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91" name="Shape 3591"/>
          <p:cNvSpPr txBox="1"/>
          <p:nvPr/>
        </p:nvSpPr>
        <p:spPr>
          <a:xfrm>
            <a:off x="1031358" y="4401876"/>
            <a:ext cx="8006313" cy="1823575"/>
          </a:xfrm>
          <a:prstGeom prst="rect">
            <a:avLst/>
          </a:prstGeom>
          <a:noFill/>
          <a:ln>
            <a:noFill/>
          </a:ln>
        </p:spPr>
        <p:txBody>
          <a:bodyPr anchorCtr="0" anchor="t" bIns="45700" lIns="91425" rIns="91425" tIns="45700">
            <a:noAutofit/>
          </a:bodyPr>
          <a:lstStyle/>
          <a:p>
            <a:pPr indent="0" lvl="2" marL="0" marR="0" rtl="0" algn="l">
              <a:spcBef>
                <a:spcPts val="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Region</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Business Line</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Document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Document Line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Claim Number</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Document Date</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Subsidiary Amount</a:t>
            </a:r>
          </a:p>
          <a:p>
            <a:pPr indent="0" lvl="2" marL="0" marR="0" rtl="0" algn="l">
              <a:spcBef>
                <a:spcPts val="6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General Ledger Amount</a:t>
            </a:r>
          </a:p>
          <a:p>
            <a:pPr indent="0" lvl="2" marL="0" marR="0" rtl="0" algn="l">
              <a:spcBef>
                <a:spcPts val="600"/>
              </a:spcBef>
              <a:spcAft>
                <a:spcPts val="30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Variance Amount</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Document Overview - UDFs</a:t>
            </a:r>
          </a:p>
        </p:txBody>
      </p:sp>
      <p:sp>
        <p:nvSpPr>
          <p:cNvPr id="504" name="Shape 504"/>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25425" lvl="0" marL="231775" marR="0" rtl="0" algn="l">
              <a:spcBef>
                <a:spcPts val="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25425" lvl="0" marL="23177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9525" lvl="1" marL="56832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76225" lvl="1" marL="434975" marR="0" rtl="0" algn="l">
              <a:spcBef>
                <a:spcPts val="600"/>
              </a:spcBef>
              <a:spcAft>
                <a:spcPts val="0"/>
              </a:spcAft>
              <a:buClr>
                <a:srgbClr val="E31937"/>
              </a:buClr>
              <a:buFont typeface="Noto Sans Symbols"/>
              <a:buNone/>
            </a:pPr>
            <a:r>
              <a:t/>
            </a:r>
            <a:endParaRPr b="0" baseline="0" i="0" sz="9600" u="none" cap="none" strike="noStrike">
              <a:solidFill>
                <a:srgbClr val="363534"/>
              </a:solidFill>
              <a:latin typeface="Arial"/>
              <a:ea typeface="Arial"/>
              <a:cs typeface="Arial"/>
              <a:sym typeface="Arial"/>
            </a:endParaRPr>
          </a:p>
          <a:p>
            <a:pPr indent="285750" lvl="0" marL="171450" marR="0" rtl="0" algn="l">
              <a:spcBef>
                <a:spcPts val="600"/>
              </a:spcBef>
              <a:spcAft>
                <a:spcPts val="0"/>
              </a:spcAft>
              <a:buClr>
                <a:srgbClr val="E31937"/>
              </a:buClr>
              <a:buFont typeface="Arial"/>
              <a:buNone/>
            </a:pPr>
            <a:r>
              <a:t/>
            </a:r>
            <a:endParaRPr b="0" baseline="0" i="0" sz="9600" u="none" cap="none" strike="noStrike">
              <a:solidFill>
                <a:srgbClr val="363534"/>
              </a:solidFill>
              <a:latin typeface="Arial"/>
              <a:ea typeface="Arial"/>
              <a:cs typeface="Arial"/>
              <a:sym typeface="Arial"/>
            </a:endParaRPr>
          </a:p>
          <a:p>
            <a:pPr indent="285750" lvl="0" marL="171450" marR="0" rtl="0" algn="l">
              <a:spcBef>
                <a:spcPts val="600"/>
              </a:spcBef>
              <a:spcAft>
                <a:spcPts val="0"/>
              </a:spcAft>
              <a:buClr>
                <a:srgbClr val="E31937"/>
              </a:buClr>
              <a:buFont typeface="Arial"/>
              <a:buNone/>
            </a:pPr>
            <a:r>
              <a:t/>
            </a:r>
            <a:endParaRPr b="0" baseline="0" i="0" sz="9600" u="none" cap="none" strike="noStrike">
              <a:solidFill>
                <a:srgbClr val="363534"/>
              </a:solidFill>
              <a:latin typeface="Arial"/>
              <a:ea typeface="Arial"/>
              <a:cs typeface="Arial"/>
              <a:sym typeface="Arial"/>
            </a:endParaRPr>
          </a:p>
          <a:p>
            <a:pPr indent="180975" lvl="0" marL="171450" marR="0" rtl="0" algn="l">
              <a:spcBef>
                <a:spcPts val="600"/>
              </a:spcBef>
              <a:spcAft>
                <a:spcPts val="0"/>
              </a:spcAft>
              <a:buClr>
                <a:srgbClr val="E31937"/>
              </a:buClr>
              <a:buFont typeface="Arial"/>
              <a:buNone/>
            </a:pPr>
            <a:r>
              <a:t/>
            </a:r>
            <a:endParaRPr b="0" baseline="0" i="0" sz="7400" u="none" cap="none" strike="noStrike">
              <a:solidFill>
                <a:srgbClr val="363534"/>
              </a:solidFill>
              <a:latin typeface="Arial"/>
              <a:ea typeface="Arial"/>
              <a:cs typeface="Arial"/>
              <a:sym typeface="Arial"/>
            </a:endParaRPr>
          </a:p>
          <a:p>
            <a:pPr indent="180975" lvl="0" marL="171450" marR="0" rtl="0" algn="l">
              <a:spcBef>
                <a:spcPts val="600"/>
              </a:spcBef>
              <a:spcAft>
                <a:spcPts val="0"/>
              </a:spcAft>
              <a:buClr>
                <a:srgbClr val="E31937"/>
              </a:buClr>
              <a:buFont typeface="Arial"/>
              <a:buNone/>
            </a:pPr>
            <a:r>
              <a:t/>
            </a:r>
            <a:endParaRPr b="0" baseline="0" i="0" sz="74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107950" lvl="0" marL="231775" marR="0" rtl="0" algn="l">
              <a:spcBef>
                <a:spcPts val="600"/>
              </a:spcBef>
              <a:spcAft>
                <a:spcPts val="0"/>
              </a:spcAft>
              <a:buClr>
                <a:srgbClr val="E31937"/>
              </a:buClr>
              <a:buFont typeface="Noto Sans Symbols"/>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47625" lvl="0" marL="171450" marR="0" rtl="0" algn="l">
              <a:spcBef>
                <a:spcPts val="600"/>
              </a:spcBef>
              <a:spcAft>
                <a:spcPts val="0"/>
              </a:spcAft>
              <a:buClr>
                <a:srgbClr val="E31937"/>
              </a:buClr>
              <a:buFont typeface="Arial"/>
              <a:buNone/>
            </a:pPr>
            <a:r>
              <a:t/>
            </a:r>
            <a:endParaRPr b="0" baseline="0" i="0" sz="2600" u="none" cap="none" strike="noStrike">
              <a:solidFill>
                <a:srgbClr val="363534"/>
              </a:solidFill>
              <a:latin typeface="Arial"/>
              <a:ea typeface="Arial"/>
              <a:cs typeface="Arial"/>
              <a:sym typeface="Arial"/>
            </a:endParaRPr>
          </a:p>
          <a:p>
            <a:pPr indent="0" lvl="0" marL="0" marR="0" rtl="0" algn="l">
              <a:spcBef>
                <a:spcPts val="600"/>
              </a:spcBef>
              <a:spcAft>
                <a:spcPts val="0"/>
              </a:spcAft>
              <a:buClr>
                <a:srgbClr val="E31937"/>
              </a:buClr>
              <a:buFont typeface="Noto Sans Symbols"/>
              <a:buNone/>
            </a:pPr>
            <a:r>
              <a:t/>
            </a:r>
            <a:endParaRPr b="0" baseline="0" i="0" sz="2600" u="none" cap="none" strike="noStrike">
              <a:solidFill>
                <a:srgbClr val="363534"/>
              </a:solidFill>
              <a:latin typeface="Arial"/>
              <a:ea typeface="Arial"/>
              <a:cs typeface="Arial"/>
              <a:sym typeface="Arial"/>
            </a:endParaRPr>
          </a:p>
          <a:p>
            <a:pPr indent="-85725" lvl="0" marL="171450" marR="0" rtl="0" algn="l">
              <a:spcBef>
                <a:spcPts val="600"/>
              </a:spcBef>
              <a:spcAft>
                <a:spcPts val="0"/>
              </a:spcAft>
              <a:buClr>
                <a:srgbClr val="E31937"/>
              </a:buClr>
              <a:buFont typeface="Arial"/>
              <a:buNone/>
            </a:pPr>
            <a:r>
              <a:t/>
            </a:r>
            <a:endParaRPr b="0" baseline="0" i="0" sz="1800" u="none" cap="none" strike="noStrike">
              <a:solidFill>
                <a:srgbClr val="363534"/>
              </a:solidFill>
              <a:latin typeface="Arial"/>
              <a:ea typeface="Arial"/>
              <a:cs typeface="Arial"/>
              <a:sym typeface="Arial"/>
            </a:endParaRPr>
          </a:p>
          <a:p>
            <a:pPr indent="-85725" lvl="0" marL="171450" marR="0" rtl="0" algn="l">
              <a:spcBef>
                <a:spcPts val="600"/>
              </a:spcBef>
              <a:spcAft>
                <a:spcPts val="0"/>
              </a:spcAft>
              <a:buClr>
                <a:srgbClr val="E31937"/>
              </a:buClr>
              <a:buFont typeface="Arial"/>
              <a:buNone/>
            </a:pPr>
            <a:r>
              <a:t/>
            </a:r>
            <a:endParaRPr b="0" baseline="0" i="0" sz="1800" u="none" cap="none" strike="noStrike">
              <a:solidFill>
                <a:srgbClr val="363534"/>
              </a:solidFill>
              <a:latin typeface="Arial"/>
              <a:ea typeface="Arial"/>
              <a:cs typeface="Arial"/>
              <a:sym typeface="Arial"/>
            </a:endParaRPr>
          </a:p>
          <a:p>
            <a:pPr indent="-85725" lvl="0" marL="171450" marR="0" rtl="0" algn="l">
              <a:spcBef>
                <a:spcPts val="600"/>
              </a:spcBef>
              <a:spcAft>
                <a:spcPts val="0"/>
              </a:spcAft>
              <a:buClr>
                <a:srgbClr val="E31937"/>
              </a:buClr>
              <a:buFont typeface="Arial"/>
              <a:buNone/>
            </a:pPr>
            <a:r>
              <a:t/>
            </a:r>
            <a:endParaRPr b="0" baseline="0" i="0" sz="1800" u="none" cap="none" strike="noStrike">
              <a:solidFill>
                <a:srgbClr val="363534"/>
              </a:solidFill>
              <a:latin typeface="Arial"/>
              <a:ea typeface="Arial"/>
              <a:cs typeface="Arial"/>
              <a:sym typeface="Arial"/>
            </a:endParaRPr>
          </a:p>
          <a:p>
            <a:pPr indent="-85725" lvl="0" marL="171450" marR="0" rtl="0" algn="l">
              <a:spcBef>
                <a:spcPts val="600"/>
              </a:spcBef>
              <a:spcAft>
                <a:spcPts val="0"/>
              </a:spcAft>
              <a:buClr>
                <a:srgbClr val="E31937"/>
              </a:buClr>
              <a:buFont typeface="Arial"/>
              <a:buNone/>
            </a:pPr>
            <a:r>
              <a:t/>
            </a:r>
            <a:endParaRPr b="0" baseline="0" i="0" sz="1800" u="none" cap="none" strike="noStrike">
              <a:solidFill>
                <a:srgbClr val="363534"/>
              </a:solidFill>
              <a:latin typeface="Arial"/>
              <a:ea typeface="Arial"/>
              <a:cs typeface="Arial"/>
              <a:sym typeface="Arial"/>
            </a:endParaRPr>
          </a:p>
          <a:p>
            <a:pPr indent="-174625" lvl="0" marL="231775" marR="0" rtl="0" algn="l">
              <a:spcBef>
                <a:spcPts val="600"/>
              </a:spcBef>
              <a:spcAft>
                <a:spcPts val="0"/>
              </a:spcAft>
              <a:buClr>
                <a:srgbClr val="E31937"/>
              </a:buClr>
              <a:buFont typeface="Noto Sans Symbols"/>
              <a:buNone/>
            </a:pPr>
            <a:r>
              <a:t/>
            </a:r>
            <a:endParaRPr b="0" baseline="0" i="0" sz="1200" u="none" cap="none" strike="noStrike">
              <a:solidFill>
                <a:srgbClr val="363534"/>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505" name="Shape 50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06" name="Shape 506"/>
          <p:cNvSpPr txBox="1"/>
          <p:nvPr/>
        </p:nvSpPr>
        <p:spPr>
          <a:xfrm>
            <a:off x="712787" y="1234162"/>
            <a:ext cx="7942113" cy="1615363"/>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The Debt Account Document Type is configured to use specific </a:t>
            </a:r>
            <a:r>
              <a:rPr b="1" baseline="0" i="0" lang="en-US" sz="1800" u="sng" cap="none" strike="noStrike">
                <a:solidFill>
                  <a:schemeClr val="dk1"/>
                </a:solidFill>
                <a:latin typeface="Arial"/>
                <a:ea typeface="Arial"/>
                <a:cs typeface="Arial"/>
                <a:sym typeface="Arial"/>
              </a:rPr>
              <a:t>User Defined Fields</a:t>
            </a:r>
            <a:r>
              <a:rPr b="1" baseline="0" i="0" lang="en-US" sz="1800" u="none" cap="none" strike="noStrike">
                <a:solidFill>
                  <a:schemeClr val="dk1"/>
                </a:solidFill>
                <a:latin typeface="Arial"/>
                <a:ea typeface="Arial"/>
                <a:cs typeface="Arial"/>
                <a:sym typeface="Arial"/>
              </a:rPr>
              <a:t> (UDFs) </a:t>
            </a:r>
            <a:r>
              <a:rPr b="0" baseline="0" i="0" lang="en-US" sz="1800" u="none" cap="none" strike="noStrike">
                <a:solidFill>
                  <a:schemeClr val="dk1"/>
                </a:solidFill>
                <a:latin typeface="Arial"/>
                <a:ea typeface="Arial"/>
                <a:cs typeface="Arial"/>
                <a:sym typeface="Arial"/>
              </a:rPr>
              <a:t>at both the Header and Accounting Line Level</a:t>
            </a:r>
          </a:p>
          <a:p>
            <a:pPr indent="-285750" lvl="1" marL="742950" marR="0" rtl="0" algn="l">
              <a:spcBef>
                <a:spcPts val="120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Users may enter 10-digit alphanumeric values in the UDFs</a:t>
            </a:r>
          </a:p>
          <a:p>
            <a:pPr indent="-285750" lvl="0" marL="285750" marR="0" rtl="0" algn="l">
              <a:spcBef>
                <a:spcPts val="1200"/>
              </a:spcBef>
              <a:spcAft>
                <a:spcPts val="600"/>
              </a:spcAft>
              <a:buClr>
                <a:srgbClr val="C00000"/>
              </a:buClr>
              <a:buSzPct val="75000"/>
              <a:buFont typeface="Arial"/>
              <a:buChar char="•"/>
            </a:pPr>
            <a:r>
              <a:rPr b="1" baseline="0" i="0" lang="en-US" sz="1800" u="sng" cap="none" strike="noStrike">
                <a:solidFill>
                  <a:schemeClr val="dk1"/>
                </a:solidFill>
                <a:latin typeface="Arial"/>
                <a:ea typeface="Arial"/>
                <a:cs typeface="Arial"/>
                <a:sym typeface="Arial"/>
              </a:rPr>
              <a:t>Header UDFs</a:t>
            </a:r>
            <a:r>
              <a:rPr b="0" baseline="0" i="0" lang="en-US" sz="1800" u="none" cap="none" strike="noStrike">
                <a:solidFill>
                  <a:schemeClr val="dk1"/>
                </a:solidFill>
                <a:latin typeface="Arial"/>
                <a:ea typeface="Arial"/>
                <a:cs typeface="Arial"/>
                <a:sym typeface="Arial"/>
              </a:rPr>
              <a:t> configured for use on Debt Account Document Types:</a:t>
            </a:r>
          </a:p>
        </p:txBody>
      </p:sp>
      <p:sp>
        <p:nvSpPr>
          <p:cNvPr id="507" name="Shape 50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508" name="Shape 508"/>
          <p:cNvGraphicFramePr/>
          <p:nvPr/>
        </p:nvGraphicFramePr>
        <p:xfrm>
          <a:off x="784910" y="2881424"/>
          <a:ext cx="3000000" cy="3000000"/>
        </p:xfrm>
        <a:graphic>
          <a:graphicData uri="http://schemas.openxmlformats.org/drawingml/2006/table">
            <a:tbl>
              <a:tblPr bandRow="1" firstRow="1">
                <a:noFill/>
                <a:tableStyleId>{1E7A10B3-CFB2-4760-9C70-6CC216DAE6F1}</a:tableStyleId>
              </a:tblPr>
              <a:tblGrid>
                <a:gridCol w="1222700"/>
                <a:gridCol w="1643800"/>
                <a:gridCol w="1643800"/>
                <a:gridCol w="1643800"/>
                <a:gridCol w="1643800"/>
              </a:tblGrid>
              <a:tr h="370850">
                <a:tc>
                  <a:txBody>
                    <a:bodyPr>
                      <a:noAutofit/>
                    </a:bodyPr>
                    <a:lstStyle/>
                    <a:p>
                      <a:pPr indent="0" lvl="0" marL="0" marR="0" rtl="0" algn="l">
                        <a:spcBef>
                          <a:spcPts val="0"/>
                        </a:spcBef>
                        <a:buSzPct val="25000"/>
                        <a:buNone/>
                      </a:pPr>
                      <a:r>
                        <a:rPr baseline="0" lang="en-US" sz="1200" u="none" cap="none" strike="noStrike"/>
                        <a:t>Header UDF #</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DAV</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D6M</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DES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D7M</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1</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Assignment Code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Assignment Code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Assignment Code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Assignment Code</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2</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PO Number</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PO Number</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3</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Vehicle Tag Number</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4</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Debtor Name</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Debtor Name</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Debtor Name</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5</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#1</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#1</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6</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#2</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#2</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7</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#3</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Item #3</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8</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Insurance Claim Number</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9</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ITS Claim Reason</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ITS Claim Reason</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N/A</a:t>
                      </a:r>
                    </a:p>
                  </a:txBody>
                  <a:tcPr marT="45725" marB="45725" marR="91450" marL="91450"/>
                </a:tc>
              </a:tr>
              <a:tr h="274325">
                <a:tc>
                  <a:txBody>
                    <a:bodyPr>
                      <a:noAutofit/>
                    </a:bodyPr>
                    <a:lstStyle/>
                    <a:p>
                      <a:pPr indent="0" lvl="0" marL="0" marR="0" rtl="0" algn="ctr">
                        <a:spcBef>
                          <a:spcPts val="0"/>
                        </a:spcBef>
                        <a:buSzPct val="25000"/>
                        <a:buNone/>
                      </a:pPr>
                      <a:r>
                        <a:rPr b="1" baseline="0" lang="en-US" sz="1200" u="none" cap="none" strike="noStrike"/>
                        <a:t>10</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Referral Options</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Referral Options</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000" u="none" cap="none" strike="noStrike"/>
                        <a:t>Referral Options</a:t>
                      </a:r>
                    </a:p>
                  </a:txBody>
                  <a:tcPr marT="45725" marB="45725" marR="91450" marL="91450"/>
                </a:tc>
                <a:tc>
                  <a:txBody>
                    <a:bodyPr>
                      <a:noAutofit/>
                    </a:bodyPr>
                    <a:lstStyle/>
                    <a:p>
                      <a:pPr indent="0" lvl="0" marL="0" marR="0" rtl="0" algn="l">
                        <a:spcBef>
                          <a:spcPts val="0"/>
                        </a:spcBef>
                        <a:buSzPct val="25000"/>
                        <a:buNone/>
                      </a:pPr>
                      <a:r>
                        <a:rPr b="0" baseline="0" lang="en-US" sz="1000" u="none" cap="none" strike="noStrike"/>
                        <a:t>Debt Account Type Detail</a:t>
                      </a:r>
                    </a:p>
                  </a:txBody>
                  <a:tcPr marT="45725" marB="45725" marR="91450" marL="91450"/>
                </a:tc>
              </a:tr>
            </a:tbl>
          </a:graphicData>
        </a:graphic>
      </p:graphicFrame>
    </p:spTree>
  </p:cSld>
  <p:clrMapOvr>
    <a:masterClrMapping/>
  </p:clrMapOvr>
  <p:transition spd="slow">
    <p:cut/>
  </p:transition>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6" name="Shape 3596"/>
        <p:cNvGrpSpPr/>
        <p:nvPr/>
      </p:nvGrpSpPr>
      <p:grpSpPr>
        <a:xfrm>
          <a:off x="0" y="0"/>
          <a:ext cx="0" cy="0"/>
          <a:chOff x="0" y="0"/>
          <a:chExt cx="0" cy="0"/>
        </a:xfrm>
      </p:grpSpPr>
      <p:sp>
        <p:nvSpPr>
          <p:cNvPr id="3597" name="Shape 359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598" name="Shape 359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Report Execution and Retrieval</a:t>
            </a:r>
          </a:p>
        </p:txBody>
      </p:sp>
      <p:sp>
        <p:nvSpPr>
          <p:cNvPr id="3599" name="Shape 3599"/>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600" name="Shape 360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5" name="Shape 3605"/>
        <p:cNvGrpSpPr/>
        <p:nvPr/>
      </p:nvGrpSpPr>
      <p:grpSpPr>
        <a:xfrm>
          <a:off x="0" y="0"/>
          <a:ext cx="0" cy="0"/>
          <a:chOff x="0" y="0"/>
          <a:chExt cx="0" cy="0"/>
        </a:xfrm>
      </p:grpSpPr>
      <p:sp>
        <p:nvSpPr>
          <p:cNvPr id="3606" name="Shape 360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Retrieving a Scheduled Report</a:t>
            </a:r>
          </a:p>
        </p:txBody>
      </p:sp>
      <p:sp>
        <p:nvSpPr>
          <p:cNvPr id="3607" name="Shape 3607"/>
          <p:cNvSpPr txBox="1"/>
          <p:nvPr>
            <p:ph idx="1" type="body"/>
          </p:nvPr>
        </p:nvSpPr>
        <p:spPr>
          <a:xfrm>
            <a:off x="457200" y="1124712"/>
            <a:ext cx="8580470" cy="19049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generated through Tivoli are posted to the Pegasys Reports Portal</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Retrieved in Pegasys</a:t>
            </a: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Navigate to </a:t>
            </a:r>
            <a:r>
              <a:rPr b="0" baseline="0" i="1" lang="en-US" sz="2000" u="none" cap="none" strike="noStrike">
                <a:solidFill>
                  <a:schemeClr val="dk1"/>
                </a:solidFill>
                <a:latin typeface="Arial"/>
                <a:ea typeface="Arial"/>
                <a:cs typeface="Arial"/>
                <a:sym typeface="Arial"/>
              </a:rPr>
              <a:t>Utilities &gt; Reports &gt; View Reports</a:t>
            </a: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are executed under: Pegasys Reports Portal</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608" name="Shape 3608"/>
          <p:cNvSpPr txBox="1"/>
          <p:nvPr>
            <p:ph idx="12" type="sldNum"/>
          </p:nvPr>
        </p:nvSpPr>
        <p:spPr>
          <a:xfrm>
            <a:off x="-25400" y="6245225"/>
            <a:ext cx="504824"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3609" name="Shape 3609"/>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3610" name="Shape 3610"/>
          <p:cNvPicPr preferRelativeResize="0"/>
          <p:nvPr/>
        </p:nvPicPr>
        <p:blipFill rotWithShape="1">
          <a:blip r:embed="rId3">
            <a:alphaModFix/>
          </a:blip>
          <a:srcRect b="0" l="0" r="0" t="0"/>
          <a:stretch/>
        </p:blipFill>
        <p:spPr>
          <a:xfrm>
            <a:off x="527302" y="2944367"/>
            <a:ext cx="8510366" cy="3828287"/>
          </a:xfrm>
          <a:prstGeom prst="rect">
            <a:avLst/>
          </a:prstGeom>
          <a:noFill/>
          <a:ln>
            <a:noFill/>
          </a:ln>
        </p:spPr>
      </p:pic>
    </p:spTree>
  </p:cSld>
  <p:clrMapOvr>
    <a:masterClrMapping/>
  </p:clrMapOvr>
  <p:transition spd="slow">
    <p:cut/>
  </p:transition>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4" name="Shape 3614"/>
        <p:cNvGrpSpPr/>
        <p:nvPr/>
      </p:nvGrpSpPr>
      <p:grpSpPr>
        <a:xfrm>
          <a:off x="0" y="0"/>
          <a:ext cx="0" cy="0"/>
          <a:chOff x="0" y="0"/>
          <a:chExt cx="0" cy="0"/>
        </a:xfrm>
      </p:grpSpPr>
      <p:sp>
        <p:nvSpPr>
          <p:cNvPr id="3615" name="Shape 3615"/>
          <p:cNvSpPr txBox="1"/>
          <p:nvPr>
            <p:ph idx="1" type="body"/>
          </p:nvPr>
        </p:nvSpPr>
        <p:spPr>
          <a:xfrm>
            <a:off x="510639" y="1100450"/>
            <a:ext cx="8348352" cy="139599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Folders have been established to store current daily, weekly, monthly, quarterly and annual reports</a:t>
            </a:r>
          </a:p>
          <a:p>
            <a:pPr indent="-231775" lvl="0" marL="231775"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As new reports are generated and posted to the “Current” folder, scripts are run to move older reports from the “Current” to the “Previous” folders</a:t>
            </a:r>
          </a:p>
        </p:txBody>
      </p:sp>
      <p:pic>
        <p:nvPicPr>
          <p:cNvPr id="3616" name="Shape 3616"/>
          <p:cNvPicPr preferRelativeResize="0"/>
          <p:nvPr/>
        </p:nvPicPr>
        <p:blipFill rotWithShape="1">
          <a:blip r:embed="rId3">
            <a:alphaModFix/>
          </a:blip>
          <a:srcRect b="0" l="0" r="0" t="0"/>
          <a:stretch/>
        </p:blipFill>
        <p:spPr>
          <a:xfrm>
            <a:off x="396238" y="2496441"/>
            <a:ext cx="8729598" cy="4270117"/>
          </a:xfrm>
          <a:prstGeom prst="rect">
            <a:avLst/>
          </a:prstGeom>
          <a:noFill/>
          <a:ln>
            <a:noFill/>
          </a:ln>
        </p:spPr>
      </p:pic>
      <p:sp>
        <p:nvSpPr>
          <p:cNvPr id="3617" name="Shape 3617"/>
          <p:cNvSpPr txBox="1"/>
          <p:nvPr>
            <p:ph type="title"/>
          </p:nvPr>
        </p:nvSpPr>
        <p:spPr>
          <a:xfrm>
            <a:off x="455612" y="314188"/>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Retrieving a Scheduled Report (cont.)</a:t>
            </a:r>
          </a:p>
        </p:txBody>
      </p:sp>
      <p:sp>
        <p:nvSpPr>
          <p:cNvPr id="3618" name="Shape 3618"/>
          <p:cNvSpPr txBox="1"/>
          <p:nvPr>
            <p:ph idx="12" type="sldNum"/>
          </p:nvPr>
        </p:nvSpPr>
        <p:spPr>
          <a:xfrm>
            <a:off x="-25400" y="6245225"/>
            <a:ext cx="504824"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2" name="Shape 3622"/>
        <p:cNvGrpSpPr/>
        <p:nvPr/>
      </p:nvGrpSpPr>
      <p:grpSpPr>
        <a:xfrm>
          <a:off x="0" y="0"/>
          <a:ext cx="0" cy="0"/>
          <a:chOff x="0" y="0"/>
          <a:chExt cx="0" cy="0"/>
        </a:xfrm>
      </p:grpSpPr>
      <p:sp>
        <p:nvSpPr>
          <p:cNvPr id="3623" name="Shape 3623"/>
          <p:cNvSpPr txBox="1"/>
          <p:nvPr>
            <p:ph idx="1" type="body"/>
          </p:nvPr>
        </p:nvSpPr>
        <p:spPr>
          <a:xfrm>
            <a:off x="344384" y="1065530"/>
            <a:ext cx="8799616" cy="2348228"/>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desired report under the “Current Monthly Reports” folder</a:t>
            </a:r>
          </a:p>
          <a:p>
            <a:pPr indent="-314325" lvl="0" marL="342900" marR="0" rtl="0" algn="l">
              <a:spcBef>
                <a:spcPts val="0"/>
              </a:spcBef>
              <a:spcAft>
                <a:spcPts val="0"/>
              </a:spcAft>
              <a:buClr>
                <a:srgbClr val="AF242B"/>
              </a:buClr>
              <a:buFont typeface="Arial"/>
              <a:buNone/>
            </a:pPr>
            <a:r>
              <a:t/>
            </a:r>
            <a:endParaRPr b="0" baseline="0" i="0" sz="6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the desired output from the results and click the Output button</a:t>
            </a:r>
          </a:p>
          <a:p>
            <a:pPr indent="-346075" lvl="1" marL="6889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Some reports have many outputs because they have different “views” </a:t>
            </a:r>
            <a:r>
              <a:rPr b="0" baseline="0" i="0" lang="en-US" sz="1400" u="none" cap="none" strike="noStrike">
                <a:solidFill>
                  <a:schemeClr val="dk1"/>
                </a:solidFill>
                <a:latin typeface="Arial"/>
                <a:ea typeface="Arial"/>
                <a:cs typeface="Arial"/>
                <a:sym typeface="Arial"/>
              </a:rPr>
              <a:t>(CSV, PDF, HTML)</a:t>
            </a:r>
          </a:p>
          <a:p>
            <a:pPr indent="-314325" lvl="0" marL="342900" marR="0" rtl="0" algn="l">
              <a:spcBef>
                <a:spcPts val="0"/>
              </a:spcBef>
              <a:spcAft>
                <a:spcPts val="0"/>
              </a:spcAft>
              <a:buClr>
                <a:srgbClr val="AF242B"/>
              </a:buClr>
              <a:buFont typeface="Arial"/>
              <a:buNone/>
            </a:pPr>
            <a:r>
              <a:t/>
            </a:r>
            <a:endParaRPr b="0" baseline="0" i="0" sz="6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Use the Description to identify the report outputs </a:t>
            </a:r>
          </a:p>
          <a:p>
            <a:pPr indent="-346075" lvl="1" marL="6889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Description can be used to identify the report view and parameters</a:t>
            </a:r>
          </a:p>
          <a:p>
            <a:pPr indent="-349250" lvl="2" marL="103505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Description format = ReportFileName.Frequency.YYYY.MM.parameter tags</a:t>
            </a:r>
          </a:p>
          <a:p>
            <a:pPr indent="-314325" lvl="0" marL="342900" marR="0" rtl="0" algn="l">
              <a:spcBef>
                <a:spcPts val="0"/>
              </a:spcBef>
              <a:spcAft>
                <a:spcPts val="0"/>
              </a:spcAft>
              <a:buClr>
                <a:srgbClr val="AF242B"/>
              </a:buClr>
              <a:buFont typeface="Arial"/>
              <a:buNone/>
            </a:pPr>
            <a:r>
              <a:t/>
            </a:r>
            <a:endParaRPr b="0" baseline="0" i="0" sz="6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a record and click the </a:t>
            </a:r>
            <a:r>
              <a:rPr b="0" baseline="0" i="1" lang="en-US" sz="1600" u="none" cap="none" strike="noStrike">
                <a:solidFill>
                  <a:schemeClr val="dk1"/>
                </a:solidFill>
                <a:latin typeface="Arial"/>
                <a:ea typeface="Arial"/>
                <a:cs typeface="Arial"/>
                <a:sym typeface="Arial"/>
              </a:rPr>
              <a:t>Output</a:t>
            </a:r>
            <a:r>
              <a:rPr b="0" baseline="0" i="0" lang="en-US" sz="1600" u="none" cap="none" strike="noStrike">
                <a:solidFill>
                  <a:schemeClr val="dk1"/>
                </a:solidFill>
                <a:latin typeface="Arial"/>
                <a:ea typeface="Arial"/>
                <a:cs typeface="Arial"/>
                <a:sym typeface="Arial"/>
              </a:rPr>
              <a:t> button to view the PDF or CSV output</a:t>
            </a:r>
          </a:p>
        </p:txBody>
      </p:sp>
      <p:sp>
        <p:nvSpPr>
          <p:cNvPr id="3624" name="Shape 3624"/>
          <p:cNvSpPr txBox="1"/>
          <p:nvPr>
            <p:ph type="title"/>
          </p:nvPr>
        </p:nvSpPr>
        <p:spPr>
          <a:xfrm>
            <a:off x="455612" y="28948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Retrieving a Scheduled Report (cont.)</a:t>
            </a:r>
          </a:p>
        </p:txBody>
      </p:sp>
      <p:sp>
        <p:nvSpPr>
          <p:cNvPr id="3625" name="Shape 3625"/>
          <p:cNvSpPr txBox="1"/>
          <p:nvPr>
            <p:ph idx="12" type="sldNum"/>
          </p:nvPr>
        </p:nvSpPr>
        <p:spPr>
          <a:xfrm>
            <a:off x="-25400" y="6245225"/>
            <a:ext cx="504824"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pic>
        <p:nvPicPr>
          <p:cNvPr id="3626" name="Shape 3626"/>
          <p:cNvPicPr preferRelativeResize="0"/>
          <p:nvPr/>
        </p:nvPicPr>
        <p:blipFill rotWithShape="1">
          <a:blip r:embed="rId3">
            <a:alphaModFix/>
          </a:blip>
          <a:srcRect b="0" l="0" r="0" t="0"/>
          <a:stretch/>
        </p:blipFill>
        <p:spPr>
          <a:xfrm>
            <a:off x="820995" y="3303928"/>
            <a:ext cx="6962036" cy="3036288"/>
          </a:xfrm>
          <a:prstGeom prst="rect">
            <a:avLst/>
          </a:prstGeom>
          <a:noFill/>
          <a:ln>
            <a:noFill/>
          </a:ln>
        </p:spPr>
      </p:pic>
      <p:sp>
        <p:nvSpPr>
          <p:cNvPr id="3627" name="Shape 36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1" name="Shape 3631"/>
        <p:cNvGrpSpPr/>
        <p:nvPr/>
      </p:nvGrpSpPr>
      <p:grpSpPr>
        <a:xfrm>
          <a:off x="0" y="0"/>
          <a:ext cx="0" cy="0"/>
          <a:chOff x="0" y="0"/>
          <a:chExt cx="0" cy="0"/>
        </a:xfrm>
      </p:grpSpPr>
      <p:sp>
        <p:nvSpPr>
          <p:cNvPr id="3632" name="Shape 363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Running an On-Demand Report</a:t>
            </a:r>
          </a:p>
        </p:txBody>
      </p:sp>
      <p:sp>
        <p:nvSpPr>
          <p:cNvPr id="3633" name="Shape 3633"/>
          <p:cNvSpPr txBox="1"/>
          <p:nvPr>
            <p:ph idx="1" type="body"/>
          </p:nvPr>
        </p:nvSpPr>
        <p:spPr>
          <a:xfrm>
            <a:off x="374073" y="1076699"/>
            <a:ext cx="8686800" cy="178525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Navigate to </a:t>
            </a:r>
            <a:r>
              <a:rPr b="0" baseline="0" i="1" lang="en-US" sz="1800" u="none" cap="none" strike="noStrike">
                <a:solidFill>
                  <a:schemeClr val="dk1"/>
                </a:solidFill>
                <a:latin typeface="Arial"/>
                <a:ea typeface="Arial"/>
                <a:cs typeface="Arial"/>
                <a:sym typeface="Arial"/>
              </a:rPr>
              <a:t>Utilities &gt; Reports &gt; View Reports</a:t>
            </a:r>
          </a:p>
          <a:p>
            <a:pPr indent="-203200" lvl="0" marL="231775"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On-demand reports are executed under: </a:t>
            </a:r>
            <a:r>
              <a:rPr b="0" baseline="0" i="1" lang="en-US" sz="1800" u="none" cap="none" strike="noStrike">
                <a:solidFill>
                  <a:schemeClr val="dk1"/>
                </a:solidFill>
                <a:latin typeface="Arial"/>
                <a:ea typeface="Arial"/>
                <a:cs typeface="Arial"/>
                <a:sym typeface="Arial"/>
              </a:rPr>
              <a:t>Accounts Receivable &gt; BAAR</a:t>
            </a:r>
          </a:p>
          <a:p>
            <a:pPr indent="-225425" lvl="1" marL="568325" marR="0" rtl="0" algn="l">
              <a:spcBef>
                <a:spcPts val="34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There will be an entry for each report view available to run</a:t>
            </a:r>
          </a:p>
          <a:p>
            <a:pPr indent="-203200" lvl="0" marL="231775"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Select the desired report: </a:t>
            </a:r>
            <a:r>
              <a:rPr b="1" baseline="0" i="0" lang="en-US" sz="1800" u="none" cap="none" strike="noStrike">
                <a:solidFill>
                  <a:schemeClr val="dk1"/>
                </a:solidFill>
                <a:latin typeface="Arial"/>
                <a:ea typeface="Arial"/>
                <a:cs typeface="Arial"/>
                <a:sym typeface="Arial"/>
              </a:rPr>
              <a:t>Claims Action History</a:t>
            </a: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Click</a:t>
            </a:r>
            <a:r>
              <a:rPr b="1" baseline="0" i="0" lang="en-US" sz="1800" u="none" cap="none" strike="noStrike">
                <a:solidFill>
                  <a:schemeClr val="dk1"/>
                </a:solidFill>
                <a:latin typeface="Arial"/>
                <a:ea typeface="Arial"/>
                <a:cs typeface="Arial"/>
                <a:sym typeface="Arial"/>
              </a:rPr>
              <a:t> Run</a:t>
            </a:r>
          </a:p>
        </p:txBody>
      </p:sp>
      <p:sp>
        <p:nvSpPr>
          <p:cNvPr id="3634" name="Shape 3634"/>
          <p:cNvSpPr txBox="1"/>
          <p:nvPr>
            <p:ph idx="12" type="sldNum"/>
          </p:nvPr>
        </p:nvSpPr>
        <p:spPr>
          <a:xfrm>
            <a:off x="-25400" y="6245225"/>
            <a:ext cx="504824"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pic>
        <p:nvPicPr>
          <p:cNvPr id="3635" name="Shape 3635"/>
          <p:cNvPicPr preferRelativeResize="0"/>
          <p:nvPr/>
        </p:nvPicPr>
        <p:blipFill rotWithShape="1">
          <a:blip r:embed="rId3">
            <a:alphaModFix/>
          </a:blip>
          <a:srcRect b="0" l="0" r="0" t="0"/>
          <a:stretch/>
        </p:blipFill>
        <p:spPr>
          <a:xfrm>
            <a:off x="2507511" y="3238167"/>
            <a:ext cx="3943169" cy="3322121"/>
          </a:xfrm>
          <a:prstGeom prst="rect">
            <a:avLst/>
          </a:prstGeom>
          <a:noFill/>
          <a:ln>
            <a:noFill/>
          </a:ln>
        </p:spPr>
      </p:pic>
      <p:sp>
        <p:nvSpPr>
          <p:cNvPr id="3636" name="Shape 363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0" name="Shape 3640"/>
        <p:cNvGrpSpPr/>
        <p:nvPr/>
      </p:nvGrpSpPr>
      <p:grpSpPr>
        <a:xfrm>
          <a:off x="0" y="0"/>
          <a:ext cx="0" cy="0"/>
          <a:chOff x="0" y="0"/>
          <a:chExt cx="0" cy="0"/>
        </a:xfrm>
      </p:grpSpPr>
      <p:sp>
        <p:nvSpPr>
          <p:cNvPr id="3641" name="Shape 3641"/>
          <p:cNvSpPr txBox="1"/>
          <p:nvPr>
            <p:ph idx="1" type="body"/>
          </p:nvPr>
        </p:nvSpPr>
        <p:spPr>
          <a:xfrm>
            <a:off x="595422" y="1066799"/>
            <a:ext cx="8091377" cy="20920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Enter any required parameters </a:t>
            </a:r>
          </a:p>
          <a:p>
            <a:pPr indent="-231775" lvl="0" marL="231775" marR="0" rtl="0" algn="l">
              <a:spcBef>
                <a:spcPts val="32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the Saved Output Format of PDF or CSV</a:t>
            </a:r>
          </a:p>
          <a:p>
            <a:pPr indent="-231775" lvl="0" marL="231775" marR="0" rtl="0" algn="l">
              <a:spcBef>
                <a:spcPts val="32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Enter a Description if desired</a:t>
            </a:r>
          </a:p>
          <a:p>
            <a:pPr indent="-231775" lvl="0" marL="231775" marR="0" rtl="0" algn="l">
              <a:spcBef>
                <a:spcPts val="32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a Saved Output Access value:</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Private: allows only the user running report to view output</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Shared: allows the output to be viewed by other users in the system</a:t>
            </a:r>
          </a:p>
          <a:p>
            <a:pPr indent="-231775" lvl="0" marL="231775" marR="0" rtl="0" algn="l">
              <a:spcBef>
                <a:spcPts val="32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the Run button</a:t>
            </a:r>
          </a:p>
          <a:p>
            <a:pPr indent="-231775" lvl="0" marL="231775" marR="0" rtl="0" algn="l">
              <a:spcBef>
                <a:spcPts val="32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Close the window to return to the View Reports page</a:t>
            </a:r>
          </a:p>
        </p:txBody>
      </p:sp>
      <p:sp>
        <p:nvSpPr>
          <p:cNvPr id="3642" name="Shape 3642"/>
          <p:cNvSpPr txBox="1"/>
          <p:nvPr>
            <p:ph type="title"/>
          </p:nvPr>
        </p:nvSpPr>
        <p:spPr>
          <a:xfrm>
            <a:off x="455612" y="31323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Running an On-Demand Report (cont.)</a:t>
            </a:r>
          </a:p>
        </p:txBody>
      </p:sp>
      <p:sp>
        <p:nvSpPr>
          <p:cNvPr id="3643" name="Shape 3643"/>
          <p:cNvSpPr txBox="1"/>
          <p:nvPr>
            <p:ph idx="12" type="sldNum"/>
          </p:nvPr>
        </p:nvSpPr>
        <p:spPr>
          <a:xfrm>
            <a:off x="-25400" y="6245225"/>
            <a:ext cx="504824"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pic>
        <p:nvPicPr>
          <p:cNvPr id="3644" name="Shape 3644"/>
          <p:cNvPicPr preferRelativeResize="0"/>
          <p:nvPr/>
        </p:nvPicPr>
        <p:blipFill rotWithShape="1">
          <a:blip r:embed="rId3">
            <a:alphaModFix/>
          </a:blip>
          <a:srcRect b="0" l="0" r="0" t="0"/>
          <a:stretch/>
        </p:blipFill>
        <p:spPr>
          <a:xfrm>
            <a:off x="1303337" y="3771235"/>
            <a:ext cx="6535737" cy="2257425"/>
          </a:xfrm>
          <a:prstGeom prst="rect">
            <a:avLst/>
          </a:prstGeom>
          <a:noFill/>
          <a:ln>
            <a:noFill/>
          </a:ln>
        </p:spPr>
      </p:pic>
      <p:sp>
        <p:nvSpPr>
          <p:cNvPr id="3645" name="Shape 364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9" name="Shape 3649"/>
        <p:cNvGrpSpPr/>
        <p:nvPr/>
      </p:nvGrpSpPr>
      <p:grpSpPr>
        <a:xfrm>
          <a:off x="0" y="0"/>
          <a:ext cx="0" cy="0"/>
          <a:chOff x="0" y="0"/>
          <a:chExt cx="0" cy="0"/>
        </a:xfrm>
      </p:grpSpPr>
      <p:sp>
        <p:nvSpPr>
          <p:cNvPr id="3650" name="Shape 3650"/>
          <p:cNvSpPr txBox="1"/>
          <p:nvPr>
            <p:ph idx="1" type="body"/>
          </p:nvPr>
        </p:nvSpPr>
        <p:spPr>
          <a:xfrm>
            <a:off x="457200" y="1143000"/>
            <a:ext cx="8229600" cy="14477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startAt="7"/>
            </a:pPr>
            <a:r>
              <a:rPr b="0" baseline="0" i="0" lang="en-US" sz="1600" u="none" cap="none" strike="noStrike">
                <a:solidFill>
                  <a:schemeClr val="dk1"/>
                </a:solidFill>
                <a:latin typeface="Arial"/>
                <a:ea typeface="Arial"/>
                <a:cs typeface="Arial"/>
                <a:sym typeface="Arial"/>
              </a:rPr>
              <a:t>Select the Refresh button to view report results</a:t>
            </a:r>
          </a:p>
          <a:p>
            <a:pPr indent="-349250" lvl="1" marL="67945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Once the Report Status shows as Complete the report has been successfully generated</a:t>
            </a:r>
          </a:p>
          <a:p>
            <a:pPr indent="-342900" lvl="0" marL="342900" marR="0" rtl="0" algn="l">
              <a:spcBef>
                <a:spcPts val="320"/>
              </a:spcBef>
              <a:spcAft>
                <a:spcPts val="0"/>
              </a:spcAft>
              <a:buClr>
                <a:srgbClr val="AF242B"/>
              </a:buClr>
              <a:buSzPct val="75000"/>
              <a:buFont typeface="Arial"/>
              <a:buAutoNum type="arabicPeriod" startAt="7"/>
            </a:pPr>
            <a:r>
              <a:rPr b="0" baseline="0" i="0" lang="en-US" sz="1600" u="none" cap="none" strike="noStrike">
                <a:solidFill>
                  <a:schemeClr val="dk1"/>
                </a:solidFill>
                <a:latin typeface="Arial"/>
                <a:ea typeface="Arial"/>
                <a:cs typeface="Arial"/>
                <a:sym typeface="Arial"/>
              </a:rPr>
              <a:t>Select the record and click the Output button</a:t>
            </a:r>
          </a:p>
        </p:txBody>
      </p:sp>
      <p:sp>
        <p:nvSpPr>
          <p:cNvPr id="3651" name="Shape 3651"/>
          <p:cNvSpPr txBox="1"/>
          <p:nvPr>
            <p:ph type="title"/>
          </p:nvPr>
        </p:nvSpPr>
        <p:spPr>
          <a:xfrm>
            <a:off x="455612" y="31323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Running an On-Demand Report (cont.)</a:t>
            </a:r>
          </a:p>
        </p:txBody>
      </p:sp>
      <p:pic>
        <p:nvPicPr>
          <p:cNvPr id="3652" name="Shape 3652"/>
          <p:cNvPicPr preferRelativeResize="0"/>
          <p:nvPr/>
        </p:nvPicPr>
        <p:blipFill rotWithShape="1">
          <a:blip r:embed="rId3">
            <a:alphaModFix/>
          </a:blip>
          <a:srcRect b="0" l="0" r="0" t="0"/>
          <a:stretch/>
        </p:blipFill>
        <p:spPr>
          <a:xfrm>
            <a:off x="628725" y="2863058"/>
            <a:ext cx="8164401" cy="1467270"/>
          </a:xfrm>
          <a:prstGeom prst="rect">
            <a:avLst/>
          </a:prstGeom>
          <a:noFill/>
          <a:ln>
            <a:noFill/>
          </a:ln>
        </p:spPr>
      </p:pic>
      <p:sp>
        <p:nvSpPr>
          <p:cNvPr id="3653" name="Shape 365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54" name="Shape 365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8" name="Shape 3658"/>
        <p:cNvGrpSpPr/>
        <p:nvPr/>
      </p:nvGrpSpPr>
      <p:grpSpPr>
        <a:xfrm>
          <a:off x="0" y="0"/>
          <a:ext cx="0" cy="0"/>
          <a:chOff x="0" y="0"/>
          <a:chExt cx="0" cy="0"/>
        </a:xfrm>
      </p:grpSpPr>
      <p:sp>
        <p:nvSpPr>
          <p:cNvPr id="3659" name="Shape 365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660" name="Shape 3660"/>
          <p:cNvSpPr txBox="1"/>
          <p:nvPr>
            <p:ph idx="1" type="body"/>
          </p:nvPr>
        </p:nvSpPr>
        <p:spPr>
          <a:xfrm>
            <a:off x="722312" y="2906713"/>
            <a:ext cx="7772400" cy="15001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10:</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a:t>
            </a:r>
          </a:p>
        </p:txBody>
      </p:sp>
      <p:sp>
        <p:nvSpPr>
          <p:cNvPr id="3661" name="Shape 366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62" name="Shape 366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7" name="Shape 3667"/>
        <p:cNvGrpSpPr/>
        <p:nvPr/>
      </p:nvGrpSpPr>
      <p:grpSpPr>
        <a:xfrm>
          <a:off x="0" y="0"/>
          <a:ext cx="0" cy="0"/>
          <a:chOff x="0" y="0"/>
          <a:chExt cx="0" cy="0"/>
        </a:xfrm>
      </p:grpSpPr>
      <p:sp>
        <p:nvSpPr>
          <p:cNvPr id="3668" name="Shape 3668"/>
          <p:cNvSpPr/>
          <p:nvPr/>
        </p:nvSpPr>
        <p:spPr>
          <a:xfrm>
            <a:off x="7861464" y="5975498"/>
            <a:ext cx="1197474" cy="797442"/>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69" name="Shape 3669"/>
          <p:cNvSpPr/>
          <p:nvPr/>
        </p:nvSpPr>
        <p:spPr>
          <a:xfrm>
            <a:off x="393406" y="4976037"/>
            <a:ext cx="8750593" cy="1258508"/>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70" name="Shape 367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671" name="Shape 3671"/>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p>
          <a:p>
            <a:pPr indent="-295275" lvl="1" marL="625475" marR="0" rtl="0" algn="l">
              <a:spcBef>
                <a:spcPts val="75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Mass Import Introduction and Overview</a:t>
            </a:r>
          </a:p>
          <a:p>
            <a:pPr indent="-295275" lvl="1" marL="625475" marR="0" rtl="0" algn="l">
              <a:spcBef>
                <a:spcPts val="3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Mass Import Templates</a:t>
            </a:r>
          </a:p>
          <a:p>
            <a:pPr indent="-295275" lvl="1" marL="625475" marR="0" rtl="0" algn="l">
              <a:spcBef>
                <a:spcPts val="300"/>
              </a:spcBef>
              <a:spcAft>
                <a:spcPts val="15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Mass Import Processing			</a:t>
            </a:r>
          </a:p>
        </p:txBody>
      </p:sp>
      <p:sp>
        <p:nvSpPr>
          <p:cNvPr id="3672" name="Shape 367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73" name="Shape 3673"/>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7" name="Shape 3677"/>
        <p:cNvGrpSpPr/>
        <p:nvPr/>
      </p:nvGrpSpPr>
      <p:grpSpPr>
        <a:xfrm>
          <a:off x="0" y="0"/>
          <a:ext cx="0" cy="0"/>
          <a:chOff x="0" y="0"/>
          <a:chExt cx="0" cy="0"/>
        </a:xfrm>
      </p:grpSpPr>
      <p:sp>
        <p:nvSpPr>
          <p:cNvPr id="3678" name="Shape 367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679" name="Shape 367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Introduction and Overview</a:t>
            </a:r>
          </a:p>
        </p:txBody>
      </p:sp>
      <p:sp>
        <p:nvSpPr>
          <p:cNvPr id="3680" name="Shape 3680"/>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681" name="Shape 368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04" name="Shape 10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Overview</a:t>
            </a:r>
          </a:p>
        </p:txBody>
      </p:sp>
      <p:sp>
        <p:nvSpPr>
          <p:cNvPr id="105" name="Shape 1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6" name="Shape 10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515" name="Shape 51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Debtor</a:t>
            </a:r>
          </a:p>
        </p:txBody>
      </p:sp>
      <p:sp>
        <p:nvSpPr>
          <p:cNvPr id="516" name="Shape 51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517" name="Shape 517"/>
          <p:cNvPicPr preferRelativeResize="0"/>
          <p:nvPr/>
        </p:nvPicPr>
        <p:blipFill rotWithShape="1">
          <a:blip r:embed="rId3">
            <a:alphaModFix/>
          </a:blip>
          <a:srcRect b="0" l="0" r="0" t="0"/>
          <a:stretch/>
        </p:blipFill>
        <p:spPr>
          <a:xfrm>
            <a:off x="1460612" y="1156216"/>
            <a:ext cx="6497637" cy="3762374"/>
          </a:xfrm>
          <a:prstGeom prst="rect">
            <a:avLst/>
          </a:prstGeom>
          <a:noFill/>
          <a:ln>
            <a:noFill/>
          </a:ln>
        </p:spPr>
      </p:pic>
      <p:graphicFrame>
        <p:nvGraphicFramePr>
          <p:cNvPr id="518" name="Shape 518"/>
          <p:cNvGraphicFramePr/>
          <p:nvPr/>
        </p:nvGraphicFramePr>
        <p:xfrm>
          <a:off x="552099" y="5094767"/>
          <a:ext cx="3000000" cy="3000000"/>
        </p:xfrm>
        <a:graphic>
          <a:graphicData uri="http://schemas.openxmlformats.org/drawingml/2006/table">
            <a:tbl>
              <a:tblPr bandRow="1" firstRow="1">
                <a:noFill/>
                <a:tableStyleId>{D798CB43-A9BA-4496-A059-EC58A7F99D80}</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283800">
                <a:tc>
                  <a:txBody>
                    <a:bodyPr>
                      <a:noAutofit/>
                    </a:bodyPr>
                    <a:lstStyle/>
                    <a:p>
                      <a:pPr indent="0" lvl="0" marL="0" marR="0" rtl="0" algn="l">
                        <a:spcBef>
                          <a:spcPts val="0"/>
                        </a:spcBef>
                        <a:buSzPct val="25000"/>
                        <a:buNone/>
                      </a:pPr>
                      <a:r>
                        <a:rPr b="1" baseline="0" lang="en-US" sz="1200" u="none" cap="none" strike="noStrike"/>
                        <a:t>Vendor Code/Address Code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Identifies the debtor. The combination of Vendor Code and Vendor Address Code must be valid on the Vendor Type maintenance table.</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Debt Account Group</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group code the Debt Account and Vendor is associated with in Pegasys. Must be a valid value on the Debt Account Group table. Valid values: R6CLAIMS, R7CLAIMS, ESCLAIMS</a:t>
                      </a:r>
                    </a:p>
                  </a:txBody>
                  <a:tcPr marT="45725" marB="45725" marR="91450" marL="91450"/>
                </a:tc>
              </a:tr>
            </a:tbl>
          </a:graphicData>
        </a:graphic>
      </p:graphicFrame>
      <p:sp>
        <p:nvSpPr>
          <p:cNvPr id="519" name="Shape 51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6" name="Shape 3686"/>
        <p:cNvGrpSpPr/>
        <p:nvPr/>
      </p:nvGrpSpPr>
      <p:grpSpPr>
        <a:xfrm>
          <a:off x="0" y="0"/>
          <a:ext cx="0" cy="0"/>
          <a:chOff x="0" y="0"/>
          <a:chExt cx="0" cy="0"/>
        </a:xfrm>
      </p:grpSpPr>
      <p:sp>
        <p:nvSpPr>
          <p:cNvPr id="3687" name="Shape 368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Overview</a:t>
            </a:r>
          </a:p>
        </p:txBody>
      </p:sp>
      <p:sp>
        <p:nvSpPr>
          <p:cNvPr id="3688" name="Shape 3688"/>
          <p:cNvSpPr txBox="1"/>
          <p:nvPr>
            <p:ph idx="1" type="body"/>
          </p:nvPr>
        </p:nvSpPr>
        <p:spPr>
          <a:xfrm>
            <a:off x="632712" y="1215915"/>
            <a:ext cx="8229600" cy="4355545"/>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0" lvl="0" marL="0"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689" name="Shape 368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90" name="Shape 3690"/>
          <p:cNvSpPr txBox="1"/>
          <p:nvPr/>
        </p:nvSpPr>
        <p:spPr>
          <a:xfrm>
            <a:off x="436079" y="1263726"/>
            <a:ext cx="8622859" cy="47330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900" u="sng" cap="none" strike="noStrike">
                <a:solidFill>
                  <a:schemeClr val="dk1"/>
                </a:solidFill>
                <a:latin typeface="Arial"/>
                <a:ea typeface="Arial"/>
                <a:cs typeface="Arial"/>
                <a:sym typeface="Arial"/>
              </a:rPr>
              <a:t>Mass Import</a:t>
            </a:r>
            <a:r>
              <a:rPr b="1" baseline="0" i="0" lang="en-US" sz="1900" u="none" cap="none" strike="noStrike">
                <a:solidFill>
                  <a:schemeClr val="dk1"/>
                </a:solidFill>
                <a:latin typeface="Arial"/>
                <a:ea typeface="Arial"/>
                <a:cs typeface="Arial"/>
                <a:sym typeface="Arial"/>
              </a:rPr>
              <a:t> </a:t>
            </a:r>
            <a:r>
              <a:rPr b="0" baseline="0" i="0" lang="en-US" sz="1900" u="none" cap="none" strike="noStrike">
                <a:solidFill>
                  <a:schemeClr val="dk1"/>
                </a:solidFill>
                <a:latin typeface="Arial"/>
                <a:ea typeface="Arial"/>
                <a:cs typeface="Arial"/>
                <a:sym typeface="Arial"/>
              </a:rPr>
              <a:t>is a method by which users can </a:t>
            </a:r>
            <a:r>
              <a:rPr b="1" baseline="0" i="0" lang="en-US" sz="1900" u="sng" cap="none" strike="noStrike">
                <a:solidFill>
                  <a:schemeClr val="dk1"/>
                </a:solidFill>
                <a:latin typeface="Arial"/>
                <a:ea typeface="Arial"/>
                <a:cs typeface="Arial"/>
                <a:sym typeface="Arial"/>
              </a:rPr>
              <a:t>import and process forms</a:t>
            </a:r>
            <a:r>
              <a:rPr b="0" baseline="0" i="0" lang="en-US" sz="1900" u="none" cap="none" strike="noStrike">
                <a:solidFill>
                  <a:schemeClr val="dk1"/>
                </a:solidFill>
                <a:latin typeface="Arial"/>
                <a:ea typeface="Arial"/>
                <a:cs typeface="Arial"/>
                <a:sym typeface="Arial"/>
              </a:rPr>
              <a:t> in Pegasys</a:t>
            </a:r>
          </a:p>
          <a:p>
            <a:pPr indent="-231775" lvl="0" marL="231775" marR="0" rtl="0" algn="l">
              <a:spcBef>
                <a:spcPts val="12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Mass Import is used to </a:t>
            </a:r>
            <a:r>
              <a:rPr b="1" baseline="0" i="0" lang="en-US" sz="1900" u="sng" cap="none" strike="noStrike">
                <a:solidFill>
                  <a:schemeClr val="dk1"/>
                </a:solidFill>
                <a:latin typeface="Arial"/>
                <a:ea typeface="Arial"/>
                <a:cs typeface="Arial"/>
                <a:sym typeface="Arial"/>
              </a:rPr>
              <a:t>save the user time</a:t>
            </a:r>
            <a:r>
              <a:rPr b="0" baseline="0" i="0" lang="en-US" sz="1900" u="none" cap="none" strike="noStrike">
                <a:solidFill>
                  <a:schemeClr val="dk1"/>
                </a:solidFill>
                <a:latin typeface="Arial"/>
                <a:ea typeface="Arial"/>
                <a:cs typeface="Arial"/>
                <a:sym typeface="Arial"/>
              </a:rPr>
              <a:t> from manual entry</a:t>
            </a:r>
          </a:p>
          <a:p>
            <a:pPr indent="-231775" lvl="0" marL="231775" marR="0" rtl="0" algn="l">
              <a:spcBef>
                <a:spcPts val="120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The following Debt Account (DA) Document Types are eligible for Excel Import via the Mass Import process:</a:t>
            </a:r>
          </a:p>
          <a:p>
            <a:pPr indent="-141287" lvl="0" marL="231775" marR="0" rtl="0" algn="l">
              <a:spcBef>
                <a:spcPts val="1200"/>
              </a:spcBef>
              <a:spcAft>
                <a:spcPts val="0"/>
              </a:spcAft>
              <a:buClr>
                <a:srgbClr val="AF242B"/>
              </a:buClr>
              <a:buFont typeface="Noto Sans Symbols"/>
              <a:buNone/>
            </a:pPr>
            <a:r>
              <a:t/>
            </a:r>
            <a:endParaRPr b="0" baseline="0" i="0" sz="1900" u="none" cap="none" strike="noStrike">
              <a:solidFill>
                <a:schemeClr val="dk1"/>
              </a:solidFill>
              <a:latin typeface="Arial"/>
              <a:ea typeface="Arial"/>
              <a:cs typeface="Arial"/>
              <a:sym typeface="Arial"/>
            </a:endParaRPr>
          </a:p>
          <a:p>
            <a:pPr indent="-141287" lvl="0" marL="231775" marR="0" rtl="0" algn="l">
              <a:spcBef>
                <a:spcPts val="1200"/>
              </a:spcBef>
              <a:spcAft>
                <a:spcPts val="0"/>
              </a:spcAft>
              <a:buClr>
                <a:srgbClr val="AF242B"/>
              </a:buClr>
              <a:buFont typeface="Noto Sans Symbols"/>
              <a:buNone/>
            </a:pPr>
            <a:r>
              <a:t/>
            </a:r>
            <a:endParaRPr b="0" baseline="0" i="0" sz="1900" u="none" cap="none" strike="noStrike">
              <a:solidFill>
                <a:schemeClr val="dk1"/>
              </a:solidFill>
              <a:latin typeface="Arial"/>
              <a:ea typeface="Arial"/>
              <a:cs typeface="Arial"/>
              <a:sym typeface="Arial"/>
            </a:endParaRPr>
          </a:p>
          <a:p>
            <a:pPr indent="-141287" lvl="0" marL="231775" marR="0" rtl="0" algn="l">
              <a:spcBef>
                <a:spcPts val="1200"/>
              </a:spcBef>
              <a:spcAft>
                <a:spcPts val="0"/>
              </a:spcAft>
              <a:buClr>
                <a:srgbClr val="AF242B"/>
              </a:buClr>
              <a:buFont typeface="Noto Sans Symbols"/>
              <a:buNone/>
            </a:pPr>
            <a:r>
              <a:t/>
            </a:r>
            <a:endParaRPr b="0" baseline="0" i="0" sz="1900" u="none" cap="none" strike="noStrike">
              <a:solidFill>
                <a:schemeClr val="dk1"/>
              </a:solidFill>
              <a:latin typeface="Arial"/>
              <a:ea typeface="Arial"/>
              <a:cs typeface="Arial"/>
              <a:sym typeface="Arial"/>
            </a:endParaRPr>
          </a:p>
          <a:p>
            <a:pPr indent="-141287" lvl="0" marL="231775" marR="0" rtl="0" algn="l">
              <a:spcBef>
                <a:spcPts val="1200"/>
              </a:spcBef>
              <a:spcAft>
                <a:spcPts val="0"/>
              </a:spcAft>
              <a:buClr>
                <a:srgbClr val="AF242B"/>
              </a:buClr>
              <a:buFont typeface="Noto Sans Symbols"/>
              <a:buNone/>
            </a:pPr>
            <a:r>
              <a:t/>
            </a:r>
            <a:endParaRPr b="0" baseline="0" i="0" sz="1900" u="none" cap="none" strike="noStrike">
              <a:solidFill>
                <a:schemeClr val="dk1"/>
              </a:solidFill>
              <a:latin typeface="Arial"/>
              <a:ea typeface="Arial"/>
              <a:cs typeface="Arial"/>
              <a:sym typeface="Arial"/>
            </a:endParaRPr>
          </a:p>
          <a:p>
            <a:pPr indent="-231775" lvl="0" marL="231775" marR="0" rtl="0" algn="l">
              <a:spcBef>
                <a:spcPts val="1200"/>
              </a:spcBef>
              <a:spcAft>
                <a:spcPts val="60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Eligibility for documents to be imported via the Mass Import process is determined by the “Eligible for Excel Import” flag on the Document Type maintenance table</a:t>
            </a:r>
            <a:br>
              <a:rPr b="0" baseline="0" i="0" lang="en-US" sz="1400" u="none" cap="none" strike="noStrike">
                <a:solidFill>
                  <a:schemeClr val="dk1"/>
                </a:solidFill>
                <a:latin typeface="Arial"/>
                <a:ea typeface="Arial"/>
                <a:cs typeface="Arial"/>
                <a:sym typeface="Arial"/>
              </a:rPr>
            </a:br>
          </a:p>
        </p:txBody>
      </p:sp>
      <p:sp>
        <p:nvSpPr>
          <p:cNvPr id="3691" name="Shape 369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3692" name="Shape 3692"/>
          <p:cNvGraphicFramePr/>
          <p:nvPr/>
        </p:nvGraphicFramePr>
        <p:xfrm>
          <a:off x="2470250" y="3469210"/>
          <a:ext cx="3000000" cy="3000000"/>
        </p:xfrm>
        <a:graphic>
          <a:graphicData uri="http://schemas.openxmlformats.org/drawingml/2006/table">
            <a:tbl>
              <a:tblPr bandRow="1" firstRow="1">
                <a:noFill/>
                <a:tableStyleId>{A4435F60-E23D-41C0-96AF-DF53D226D6FC}</a:tableStyleId>
              </a:tblPr>
              <a:tblGrid>
                <a:gridCol w="921525"/>
                <a:gridCol w="2987750"/>
              </a:tblGrid>
              <a:tr h="268925">
                <a:tc>
                  <a:txBody>
                    <a:bodyPr>
                      <a:noAutofit/>
                    </a:bodyPr>
                    <a:lstStyle/>
                    <a:p>
                      <a:pPr indent="0" lvl="0" marL="0" marR="0" rtl="0" algn="l">
                        <a:spcBef>
                          <a:spcPts val="0"/>
                        </a:spcBef>
                        <a:buSzPct val="25000"/>
                        <a:buNone/>
                      </a:pPr>
                      <a:r>
                        <a:rPr baseline="0" lang="en-US" sz="1400" u="none" cap="none" strike="noStrike"/>
                        <a:t>Doc Type</a:t>
                      </a:r>
                    </a:p>
                  </a:txBody>
                  <a:tcPr marT="9525" marB="0" marR="9525" marL="9525" anchor="b"/>
                </a:tc>
                <a:tc>
                  <a:txBody>
                    <a:bodyPr>
                      <a:noAutofit/>
                    </a:bodyPr>
                    <a:lstStyle/>
                    <a:p>
                      <a:pPr indent="0" lvl="0" marL="0" marR="0" rtl="0" algn="l">
                        <a:spcBef>
                          <a:spcPts val="0"/>
                        </a:spcBef>
                        <a:buSzPct val="25000"/>
                        <a:buNone/>
                      </a:pPr>
                      <a:r>
                        <a:rPr baseline="0" lang="en-US" sz="1400" u="none" cap="none" strike="noStrike"/>
                        <a:t>Name</a:t>
                      </a:r>
                    </a:p>
                  </a:txBody>
                  <a:tcPr marT="9525" marB="0" marR="9525" marL="9525" anchor="b"/>
                </a:tc>
              </a:tr>
              <a:tr h="302250">
                <a:tc>
                  <a:txBody>
                    <a:bodyPr>
                      <a:noAutofit/>
                    </a:bodyPr>
                    <a:lstStyle/>
                    <a:p>
                      <a:pPr indent="0" lvl="0" marL="0" marR="0" rtl="0" algn="l">
                        <a:spcBef>
                          <a:spcPts val="0"/>
                        </a:spcBef>
                        <a:buSzPct val="25000"/>
                        <a:buNone/>
                      </a:pPr>
                      <a:r>
                        <a:rPr b="1" baseline="0" lang="en-US" sz="1200" u="none" cap="none" strike="noStrike"/>
                        <a:t>D6M</a:t>
                      </a:r>
                    </a:p>
                  </a:txBody>
                  <a:tcPr marT="9525" marB="0" marR="9525" marL="9525" anchor="ctr"/>
                </a:tc>
                <a:tc>
                  <a:txBody>
                    <a:bodyPr>
                      <a:noAutofit/>
                    </a:bodyPr>
                    <a:lstStyle/>
                    <a:p>
                      <a:pPr indent="0" lvl="0" marL="0" marR="0" rtl="0" algn="l">
                        <a:spcBef>
                          <a:spcPts val="0"/>
                        </a:spcBef>
                        <a:buSzPct val="25000"/>
                        <a:buNone/>
                      </a:pPr>
                      <a:r>
                        <a:rPr baseline="0" lang="en-US" sz="1200" u="none" cap="none" strike="noStrike"/>
                        <a:t>Region 6 Claims – Manual</a:t>
                      </a:r>
                    </a:p>
                  </a:txBody>
                  <a:tcPr marT="9525" marB="0" marR="9525" marL="9525" anchor="ctr"/>
                </a:tc>
              </a:tr>
              <a:tr h="294725">
                <a:tc>
                  <a:txBody>
                    <a:bodyPr>
                      <a:noAutofit/>
                    </a:bodyPr>
                    <a:lstStyle/>
                    <a:p>
                      <a:pPr indent="0" lvl="0" marL="0" marR="0" rtl="0" algn="l">
                        <a:spcBef>
                          <a:spcPts val="0"/>
                        </a:spcBef>
                        <a:buSzPct val="25000"/>
                        <a:buNone/>
                      </a:pPr>
                      <a:r>
                        <a:rPr b="1" baseline="0" i="0" lang="en-US" sz="1200" u="none" cap="none" strike="noStrike">
                          <a:solidFill>
                            <a:schemeClr val="dk1"/>
                          </a:solidFill>
                          <a:latin typeface="Arial"/>
                          <a:ea typeface="Arial"/>
                          <a:cs typeface="Arial"/>
                          <a:sym typeface="Arial"/>
                        </a:rPr>
                        <a:t>DES</a:t>
                      </a:r>
                    </a:p>
                  </a:txBody>
                  <a:tcPr marT="9525" marB="0" marR="9525" marL="9525" anchor="ctr"/>
                </a:tc>
                <a:tc>
                  <a:txBody>
                    <a:bodyPr>
                      <a:noAutofit/>
                    </a:bodyPr>
                    <a:lstStyle/>
                    <a:p>
                      <a:pPr indent="0" lvl="0" marL="0" marR="0" rtl="0" algn="l">
                        <a:spcBef>
                          <a:spcPts val="0"/>
                        </a:spcBef>
                        <a:buSzPct val="25000"/>
                        <a:buNone/>
                      </a:pPr>
                      <a:r>
                        <a:rPr b="0" baseline="0" i="0" lang="en-US" sz="1200" u="none" cap="none" strike="noStrike">
                          <a:solidFill>
                            <a:schemeClr val="dk1"/>
                          </a:solidFill>
                          <a:latin typeface="Arial"/>
                          <a:ea typeface="Arial"/>
                          <a:cs typeface="Arial"/>
                          <a:sym typeface="Arial"/>
                        </a:rPr>
                        <a:t>External Services Claims – Manual</a:t>
                      </a:r>
                    </a:p>
                  </a:txBody>
                  <a:tcPr marT="9525" marB="0" marR="9525" marL="9525" anchor="ctr"/>
                </a:tc>
              </a:tr>
              <a:tr h="294725">
                <a:tc>
                  <a:txBody>
                    <a:bodyPr>
                      <a:noAutofit/>
                    </a:bodyPr>
                    <a:lstStyle/>
                    <a:p>
                      <a:pPr indent="0" lvl="0" marL="0" marR="0" rtl="0" algn="l">
                        <a:spcBef>
                          <a:spcPts val="0"/>
                        </a:spcBef>
                        <a:buSzPct val="25000"/>
                        <a:buNone/>
                      </a:pPr>
                      <a:r>
                        <a:rPr b="1" baseline="0" i="0" lang="en-US" sz="1200" u="none" cap="none" strike="noStrike">
                          <a:solidFill>
                            <a:srgbClr val="000000"/>
                          </a:solidFill>
                          <a:latin typeface="Arial"/>
                          <a:ea typeface="Arial"/>
                          <a:cs typeface="Arial"/>
                          <a:sym typeface="Arial"/>
                        </a:rPr>
                        <a:t>D7M</a:t>
                      </a:r>
                    </a:p>
                  </a:txBody>
                  <a:tcPr marT="9525" marB="0" marR="9525" marL="9525" anchor="ctr"/>
                </a:tc>
                <a:tc>
                  <a:txBody>
                    <a:bodyPr>
                      <a:noAutofit/>
                    </a:bodyPr>
                    <a:lstStyle/>
                    <a:p>
                      <a:pPr indent="0" lvl="0" marL="0" marR="0" rtl="0" algn="l">
                        <a:spcBef>
                          <a:spcPts val="0"/>
                        </a:spcBef>
                        <a:buSzPct val="25000"/>
                        <a:buNone/>
                      </a:pPr>
                      <a:r>
                        <a:rPr b="0" baseline="0" i="0" lang="en-US" sz="1200" u="none" cap="none" strike="noStrike">
                          <a:solidFill>
                            <a:srgbClr val="000000"/>
                          </a:solidFill>
                          <a:latin typeface="Arial"/>
                          <a:ea typeface="Arial"/>
                          <a:cs typeface="Arial"/>
                          <a:sym typeface="Arial"/>
                        </a:rPr>
                        <a:t>Region 7 Claims - Manual</a:t>
                      </a:r>
                    </a:p>
                  </a:txBody>
                  <a:tcPr marT="9525" marB="0" marR="9525" marL="9525" anchor="ctr"/>
                </a:tc>
              </a:tr>
            </a:tbl>
          </a:graphicData>
        </a:graphic>
      </p:graphicFrame>
    </p:spTree>
  </p:cSld>
  <p:clrMapOvr>
    <a:masterClrMapping/>
  </p:clrMapOvr>
  <p:transition spd="slow">
    <p:cut/>
  </p:transition>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7" name="Shape 3697"/>
        <p:cNvGrpSpPr/>
        <p:nvPr/>
      </p:nvGrpSpPr>
      <p:grpSpPr>
        <a:xfrm>
          <a:off x="0" y="0"/>
          <a:ext cx="0" cy="0"/>
          <a:chOff x="0" y="0"/>
          <a:chExt cx="0" cy="0"/>
        </a:xfrm>
      </p:grpSpPr>
      <p:sp>
        <p:nvSpPr>
          <p:cNvPr id="3698" name="Shape 3698"/>
          <p:cNvSpPr txBox="1"/>
          <p:nvPr>
            <p:ph type="title"/>
          </p:nvPr>
        </p:nvSpPr>
        <p:spPr>
          <a:xfrm>
            <a:off x="346662" y="83128"/>
            <a:ext cx="13798788" cy="82676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Overview of Mass Import Process</a:t>
            </a:r>
          </a:p>
        </p:txBody>
      </p:sp>
      <p:sp>
        <p:nvSpPr>
          <p:cNvPr id="3699" name="Shape 369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3700" name="Shape 3700"/>
          <p:cNvGrpSpPr/>
          <p:nvPr/>
        </p:nvGrpSpPr>
        <p:grpSpPr>
          <a:xfrm>
            <a:off x="489245" y="2098240"/>
            <a:ext cx="2475124" cy="2667867"/>
            <a:chOff x="489245" y="2098240"/>
            <a:chExt cx="2475124" cy="2667867"/>
          </a:xfrm>
        </p:grpSpPr>
        <p:pic>
          <p:nvPicPr>
            <p:cNvPr id="3701" name="Shape 3701"/>
            <p:cNvPicPr preferRelativeResize="0"/>
            <p:nvPr/>
          </p:nvPicPr>
          <p:blipFill rotWithShape="1">
            <a:blip r:embed="rId3">
              <a:alphaModFix/>
            </a:blip>
            <a:srcRect b="0" l="0" r="0" t="0"/>
            <a:stretch/>
          </p:blipFill>
          <p:spPr>
            <a:xfrm>
              <a:off x="1062495" y="2256311"/>
              <a:ext cx="1622552" cy="1539839"/>
            </a:xfrm>
            <a:prstGeom prst="rect">
              <a:avLst/>
            </a:prstGeom>
            <a:noFill/>
            <a:ln>
              <a:noFill/>
            </a:ln>
          </p:spPr>
        </p:pic>
        <p:sp>
          <p:nvSpPr>
            <p:cNvPr id="3702" name="Shape 3702"/>
            <p:cNvSpPr/>
            <p:nvPr/>
          </p:nvSpPr>
          <p:spPr>
            <a:xfrm>
              <a:off x="489245" y="2098240"/>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chemeClr val="dk1"/>
                  </a:solidFill>
                  <a:latin typeface="Arial"/>
                  <a:ea typeface="Arial"/>
                  <a:cs typeface="Arial"/>
                  <a:sym typeface="Arial"/>
                </a:rPr>
                <a:t>User enters values in a pre-defined excel </a:t>
              </a:r>
              <a:r>
                <a:rPr b="0" baseline="0" i="0" lang="en-US" sz="1600" u="none" cap="none" strike="noStrike">
                  <a:solidFill>
                    <a:schemeClr val="dk1"/>
                  </a:solidFill>
                  <a:latin typeface="Arial"/>
                  <a:ea typeface="Arial"/>
                  <a:cs typeface="Arial"/>
                  <a:sym typeface="Arial"/>
                </a:rPr>
                <a:t>(.xlsx or .xls) template</a:t>
              </a:r>
            </a:p>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grpSp>
      <p:grpSp>
        <p:nvGrpSpPr>
          <p:cNvPr id="3703" name="Shape 3703"/>
          <p:cNvGrpSpPr/>
          <p:nvPr/>
        </p:nvGrpSpPr>
        <p:grpSpPr>
          <a:xfrm>
            <a:off x="3443647" y="2098238"/>
            <a:ext cx="2475124" cy="2667867"/>
            <a:chOff x="3312126" y="2098239"/>
            <a:chExt cx="2475124" cy="2667867"/>
          </a:xfrm>
        </p:grpSpPr>
        <p:sp>
          <p:nvSpPr>
            <p:cNvPr id="3704" name="Shape 3704"/>
            <p:cNvSpPr/>
            <p:nvPr/>
          </p:nvSpPr>
          <p:spPr>
            <a:xfrm>
              <a:off x="3312126" y="2098239"/>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chemeClr val="dk1"/>
                  </a:solidFill>
                  <a:latin typeface="Arial"/>
                  <a:ea typeface="Arial"/>
                  <a:cs typeface="Arial"/>
                  <a:sym typeface="Arial"/>
                </a:rPr>
                <a:t>User uploads excel file to Pegasys </a:t>
              </a:r>
            </a:p>
            <a:p>
              <a:pPr indent="0" lvl="1" marL="0" marR="0" rtl="0" algn="l">
                <a:spcBef>
                  <a:spcPts val="0"/>
                </a:spcBef>
                <a:spcAft>
                  <a:spcPts val="0"/>
                </a:spcAft>
                <a:buSzPct val="25000"/>
                <a:buNone/>
              </a:pPr>
              <a:r>
                <a:rPr b="0" baseline="0" i="0" lang="en-US" sz="1700" u="none" cap="none" strike="noStrike">
                  <a:solidFill>
                    <a:schemeClr val="dk1"/>
                  </a:solidFill>
                  <a:latin typeface="Arial"/>
                  <a:ea typeface="Arial"/>
                  <a:cs typeface="Arial"/>
                  <a:sym typeface="Arial"/>
                </a:rPr>
                <a:t>(2 options of import)</a:t>
              </a:r>
            </a:p>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3705" name="Shape 3705"/>
            <p:cNvPicPr preferRelativeResize="0"/>
            <p:nvPr/>
          </p:nvPicPr>
          <p:blipFill rotWithShape="1">
            <a:blip r:embed="rId4">
              <a:alphaModFix/>
            </a:blip>
            <a:srcRect b="82970" l="2697" r="80586" t="1548"/>
            <a:stretch/>
          </p:blipFill>
          <p:spPr>
            <a:xfrm>
              <a:off x="4039751" y="2351311"/>
              <a:ext cx="1594884" cy="321477"/>
            </a:xfrm>
            <a:prstGeom prst="rect">
              <a:avLst/>
            </a:prstGeom>
            <a:noFill/>
            <a:ln>
              <a:noFill/>
            </a:ln>
          </p:spPr>
        </p:pic>
        <p:cxnSp>
          <p:nvCxnSpPr>
            <p:cNvPr id="3706" name="Shape 3706"/>
            <p:cNvCxnSpPr/>
            <p:nvPr/>
          </p:nvCxnSpPr>
          <p:spPr>
            <a:xfrm rot="-5400000">
              <a:off x="4196352" y="2769351"/>
              <a:ext cx="713449" cy="568232"/>
            </a:xfrm>
            <a:prstGeom prst="bentConnector3">
              <a:avLst>
                <a:gd fmla="val 3394" name="adj1"/>
              </a:avLst>
            </a:prstGeom>
            <a:solidFill>
              <a:srgbClr val="ED171F"/>
            </a:solidFill>
            <a:ln cap="flat" cmpd="sng" w="107950">
              <a:solidFill>
                <a:srgbClr val="840016"/>
              </a:solidFill>
              <a:prstDash val="solid"/>
              <a:round/>
              <a:headEnd len="med" w="med" type="none"/>
              <a:tailEnd len="lg" w="lg" type="triangle"/>
            </a:ln>
          </p:spPr>
        </p:cxnSp>
        <p:pic>
          <p:nvPicPr>
            <p:cNvPr id="3707" name="Shape 3707"/>
            <p:cNvPicPr preferRelativeResize="0"/>
            <p:nvPr/>
          </p:nvPicPr>
          <p:blipFill rotWithShape="1">
            <a:blip r:embed="rId5">
              <a:alphaModFix/>
            </a:blip>
            <a:srcRect b="0" l="0" r="0" t="0"/>
            <a:stretch/>
          </p:blipFill>
          <p:spPr>
            <a:xfrm>
              <a:off x="3473537" y="2696743"/>
              <a:ext cx="1013832" cy="1013832"/>
            </a:xfrm>
            <a:prstGeom prst="rect">
              <a:avLst/>
            </a:prstGeom>
            <a:noFill/>
            <a:ln>
              <a:noFill/>
            </a:ln>
          </p:spPr>
        </p:pic>
      </p:grpSp>
      <p:sp>
        <p:nvSpPr>
          <p:cNvPr id="3708" name="Shape 3708"/>
          <p:cNvSpPr/>
          <p:nvPr/>
        </p:nvSpPr>
        <p:spPr>
          <a:xfrm>
            <a:off x="6381887" y="2076258"/>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chemeClr val="dk1"/>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chemeClr val="dk1"/>
                </a:solidFill>
                <a:latin typeface="Arial"/>
                <a:ea typeface="Arial"/>
                <a:cs typeface="Arial"/>
                <a:sym typeface="Arial"/>
              </a:rPr>
              <a:t>User reviews or processes uploaded forms in Pegasys</a:t>
            </a:r>
          </a:p>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709" name="Shape 3709"/>
          <p:cNvSpPr/>
          <p:nvPr/>
        </p:nvSpPr>
        <p:spPr>
          <a:xfrm>
            <a:off x="473706" y="1778814"/>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0"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3600" u="none" cap="none" strike="noStrike">
                <a:solidFill>
                  <a:schemeClr val="lt2"/>
                </a:solidFill>
                <a:latin typeface="Arial"/>
                <a:ea typeface="Arial"/>
                <a:cs typeface="Arial"/>
                <a:sym typeface="Arial"/>
              </a:rPr>
              <a:t> 1</a:t>
            </a:r>
          </a:p>
        </p:txBody>
      </p:sp>
      <p:sp>
        <p:nvSpPr>
          <p:cNvPr id="3710" name="Shape 3710"/>
          <p:cNvSpPr/>
          <p:nvPr/>
        </p:nvSpPr>
        <p:spPr>
          <a:xfrm>
            <a:off x="3382776" y="1728221"/>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137150"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3600" u="none" cap="none" strike="noStrike">
                <a:solidFill>
                  <a:schemeClr val="lt2"/>
                </a:solidFill>
                <a:latin typeface="Arial"/>
                <a:ea typeface="Arial"/>
                <a:cs typeface="Arial"/>
                <a:sym typeface="Arial"/>
              </a:rPr>
              <a:t>2</a:t>
            </a:r>
          </a:p>
        </p:txBody>
      </p:sp>
      <p:pic>
        <p:nvPicPr>
          <p:cNvPr id="3711" name="Shape 3711"/>
          <p:cNvPicPr preferRelativeResize="0"/>
          <p:nvPr/>
        </p:nvPicPr>
        <p:blipFill rotWithShape="1">
          <a:blip r:embed="rId6">
            <a:alphaModFix/>
          </a:blip>
          <a:srcRect b="6672" l="753" r="45327" t="37170"/>
          <a:stretch/>
        </p:blipFill>
        <p:spPr>
          <a:xfrm>
            <a:off x="6745975" y="2468255"/>
            <a:ext cx="1936947" cy="1352675"/>
          </a:xfrm>
          <a:prstGeom prst="rect">
            <a:avLst/>
          </a:prstGeom>
          <a:noFill/>
          <a:ln>
            <a:noFill/>
          </a:ln>
        </p:spPr>
      </p:pic>
      <p:sp>
        <p:nvSpPr>
          <p:cNvPr id="3712" name="Shape 3712"/>
          <p:cNvSpPr/>
          <p:nvPr/>
        </p:nvSpPr>
        <p:spPr>
          <a:xfrm>
            <a:off x="6256726" y="1736401"/>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137150"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baseline="0" i="0" lang="en-US" sz="3600" u="none" cap="none" strike="noStrike">
                <a:solidFill>
                  <a:schemeClr val="lt2"/>
                </a:solidFill>
                <a:latin typeface="Arial"/>
                <a:ea typeface="Arial"/>
                <a:cs typeface="Arial"/>
                <a:sym typeface="Arial"/>
              </a:rPr>
              <a:t>3</a:t>
            </a:r>
          </a:p>
        </p:txBody>
      </p:sp>
      <p:sp>
        <p:nvSpPr>
          <p:cNvPr id="3713" name="Shape 371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8" name="Shape 3718"/>
        <p:cNvGrpSpPr/>
        <p:nvPr/>
      </p:nvGrpSpPr>
      <p:grpSpPr>
        <a:xfrm>
          <a:off x="0" y="0"/>
          <a:ext cx="0" cy="0"/>
          <a:chOff x="0" y="0"/>
          <a:chExt cx="0" cy="0"/>
        </a:xfrm>
      </p:grpSpPr>
      <p:sp>
        <p:nvSpPr>
          <p:cNvPr id="3719" name="Shape 371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720" name="Shape 3720"/>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 Templates</a:t>
            </a:r>
          </a:p>
        </p:txBody>
      </p:sp>
      <p:sp>
        <p:nvSpPr>
          <p:cNvPr id="3721" name="Shape 3721"/>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722" name="Shape 372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7" name="Shape 3727"/>
        <p:cNvGrpSpPr/>
        <p:nvPr/>
      </p:nvGrpSpPr>
      <p:grpSpPr>
        <a:xfrm>
          <a:off x="0" y="0"/>
          <a:ext cx="0" cy="0"/>
          <a:chOff x="0" y="0"/>
          <a:chExt cx="0" cy="0"/>
        </a:xfrm>
      </p:grpSpPr>
      <p:sp>
        <p:nvSpPr>
          <p:cNvPr id="3728" name="Shape 372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a:t>
            </a:r>
          </a:p>
        </p:txBody>
      </p:sp>
      <p:sp>
        <p:nvSpPr>
          <p:cNvPr id="3729" name="Shape 3729"/>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730" name="Shape 37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31" name="Shape 3731"/>
          <p:cNvSpPr txBox="1"/>
          <p:nvPr/>
        </p:nvSpPr>
        <p:spPr>
          <a:xfrm>
            <a:off x="398795" y="1085991"/>
            <a:ext cx="8660144" cy="306470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Create Excel Input File</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Pre-defined excel spreadsheets are used to populate field values which will be transferred to the Pegasys document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There is a separate Excel Input File for each Doc Category (DA, SV, etc.)</a:t>
            </a:r>
          </a:p>
          <a:p>
            <a:pPr indent="-241300" lvl="2" marL="914400"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Each row within the Excel file represents a different “Tab” in Pegasys, e.g. Header, Accounting Lines, Debtor, etc.</a:t>
            </a:r>
          </a:p>
        </p:txBody>
      </p:sp>
      <p:sp>
        <p:nvSpPr>
          <p:cNvPr id="3732" name="Shape 3732"/>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733" name="Shape 3733"/>
          <p:cNvSpPr txBox="1"/>
          <p:nvPr/>
        </p:nvSpPr>
        <p:spPr>
          <a:xfrm>
            <a:off x="1462437" y="4484060"/>
            <a:ext cx="734024" cy="248593"/>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Calibri"/>
                <a:ea typeface="Calibri"/>
                <a:cs typeface="Calibri"/>
                <a:sym typeface="Calibri"/>
              </a:rPr>
              <a:t>Header</a:t>
            </a:r>
          </a:p>
        </p:txBody>
      </p:sp>
      <p:sp>
        <p:nvSpPr>
          <p:cNvPr id="3734" name="Shape 3734"/>
          <p:cNvSpPr/>
          <p:nvPr/>
        </p:nvSpPr>
        <p:spPr>
          <a:xfrm flipH="1">
            <a:off x="2332870" y="4407623"/>
            <a:ext cx="119220" cy="401467"/>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5" name="Shape 3735"/>
          <p:cNvSpPr txBox="1"/>
          <p:nvPr/>
        </p:nvSpPr>
        <p:spPr>
          <a:xfrm>
            <a:off x="1164376" y="5569376"/>
            <a:ext cx="1032086" cy="550784"/>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Calibri"/>
                <a:ea typeface="Calibri"/>
                <a:cs typeface="Calibri"/>
                <a:sym typeface="Calibri"/>
              </a:rPr>
              <a:t>Accounting </a:t>
            </a:r>
          </a:p>
          <a:p>
            <a:pPr indent="0" lvl="0" marL="0" marR="0" rtl="0" algn="l">
              <a:spcBef>
                <a:spcPts val="320"/>
              </a:spcBef>
              <a:spcAft>
                <a:spcPts val="0"/>
              </a:spcAft>
              <a:buClr>
                <a:srgbClr val="AF242B"/>
              </a:buClr>
              <a:buSzPct val="25000"/>
              <a:buFont typeface="Noto Sans Symbols"/>
              <a:buNone/>
            </a:pPr>
            <a:r>
              <a:rPr b="0" baseline="0" i="0" lang="en-US" sz="1600" u="none" cap="none" strike="noStrike">
                <a:solidFill>
                  <a:schemeClr val="dk1"/>
                </a:solidFill>
                <a:latin typeface="Calibri"/>
                <a:ea typeface="Calibri"/>
                <a:cs typeface="Calibri"/>
                <a:sym typeface="Calibri"/>
              </a:rPr>
              <a:t>Line</a:t>
            </a:r>
          </a:p>
        </p:txBody>
      </p:sp>
      <p:sp>
        <p:nvSpPr>
          <p:cNvPr id="3736" name="Shape 3736"/>
          <p:cNvSpPr/>
          <p:nvPr/>
        </p:nvSpPr>
        <p:spPr>
          <a:xfrm flipH="1">
            <a:off x="2275237" y="5643216"/>
            <a:ext cx="117242" cy="40310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737" name="Shape 3737"/>
          <p:cNvPicPr preferRelativeResize="0"/>
          <p:nvPr/>
        </p:nvPicPr>
        <p:blipFill rotWithShape="1">
          <a:blip r:embed="rId3">
            <a:alphaModFix/>
          </a:blip>
          <a:srcRect b="0" l="0" r="0" t="0"/>
          <a:stretch/>
        </p:blipFill>
        <p:spPr>
          <a:xfrm>
            <a:off x="2509100" y="4019505"/>
            <a:ext cx="6252127" cy="2491623"/>
          </a:xfrm>
          <a:prstGeom prst="rect">
            <a:avLst/>
          </a:prstGeom>
          <a:noFill/>
          <a:ln>
            <a:noFill/>
          </a:ln>
        </p:spPr>
      </p:pic>
      <p:sp>
        <p:nvSpPr>
          <p:cNvPr id="3738" name="Shape 3738"/>
          <p:cNvSpPr/>
          <p:nvPr/>
        </p:nvSpPr>
        <p:spPr>
          <a:xfrm flipH="1">
            <a:off x="2332869" y="4809092"/>
            <a:ext cx="119220" cy="401467"/>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9" name="Shape 3739"/>
          <p:cNvSpPr txBox="1"/>
          <p:nvPr/>
        </p:nvSpPr>
        <p:spPr>
          <a:xfrm>
            <a:off x="1462437" y="4885528"/>
            <a:ext cx="734024" cy="248593"/>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Calibri"/>
                <a:ea typeface="Calibri"/>
                <a:cs typeface="Calibri"/>
                <a:sym typeface="Calibri"/>
              </a:rPr>
              <a:t>Debtor</a:t>
            </a:r>
          </a:p>
        </p:txBody>
      </p:sp>
      <p:sp>
        <p:nvSpPr>
          <p:cNvPr id="3740" name="Shape 3740"/>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5" name="Shape 3745"/>
        <p:cNvGrpSpPr/>
        <p:nvPr/>
      </p:nvGrpSpPr>
      <p:grpSpPr>
        <a:xfrm>
          <a:off x="0" y="0"/>
          <a:ext cx="0" cy="0"/>
          <a:chOff x="0" y="0"/>
          <a:chExt cx="0" cy="0"/>
        </a:xfrm>
      </p:grpSpPr>
      <p:sp>
        <p:nvSpPr>
          <p:cNvPr id="3746" name="Shape 3746"/>
          <p:cNvSpPr txBox="1"/>
          <p:nvPr>
            <p:ph type="title"/>
          </p:nvPr>
        </p:nvSpPr>
        <p:spPr>
          <a:xfrm>
            <a:off x="455612" y="233916"/>
            <a:ext cx="7381874" cy="74427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 (cont.)</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Document Status &amp; Document Number</a:t>
            </a:r>
          </a:p>
        </p:txBody>
      </p:sp>
      <p:sp>
        <p:nvSpPr>
          <p:cNvPr id="3747" name="Shape 3747"/>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748" name="Shape 374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749" name="Shape 3749"/>
          <p:cNvPicPr preferRelativeResize="0"/>
          <p:nvPr/>
        </p:nvPicPr>
        <p:blipFill rotWithShape="1">
          <a:blip r:embed="rId3">
            <a:alphaModFix/>
          </a:blip>
          <a:srcRect b="38137" l="66770" r="15718" t="45898"/>
          <a:stretch/>
        </p:blipFill>
        <p:spPr>
          <a:xfrm>
            <a:off x="5517730" y="1934753"/>
            <a:ext cx="1389414" cy="586944"/>
          </a:xfrm>
          <a:prstGeom prst="ellipse">
            <a:avLst/>
          </a:prstGeom>
          <a:noFill/>
          <a:ln>
            <a:noFill/>
          </a:ln>
        </p:spPr>
      </p:pic>
      <p:pic>
        <p:nvPicPr>
          <p:cNvPr id="3750" name="Shape 3750"/>
          <p:cNvPicPr preferRelativeResize="0"/>
          <p:nvPr/>
        </p:nvPicPr>
        <p:blipFill rotWithShape="1">
          <a:blip r:embed="rId4">
            <a:alphaModFix/>
          </a:blip>
          <a:srcRect b="27594" l="38266" r="33922" t="57111"/>
          <a:stretch/>
        </p:blipFill>
        <p:spPr>
          <a:xfrm>
            <a:off x="5370110" y="3994442"/>
            <a:ext cx="1684652" cy="671589"/>
          </a:xfrm>
          <a:prstGeom prst="ellipse">
            <a:avLst/>
          </a:prstGeom>
          <a:noFill/>
          <a:ln>
            <a:noFill/>
          </a:ln>
        </p:spPr>
      </p:pic>
      <p:sp>
        <p:nvSpPr>
          <p:cNvPr id="3751" name="Shape 3751"/>
          <p:cNvSpPr txBox="1"/>
          <p:nvPr/>
        </p:nvSpPr>
        <p:spPr>
          <a:xfrm>
            <a:off x="454583" y="1110913"/>
            <a:ext cx="8404408" cy="533241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Ensure the Document Status and Document Number fields are populated accordingly:</a:t>
            </a:r>
          </a:p>
          <a:p>
            <a:pPr indent="-217487" lvl="0" marL="231775" marR="0" rtl="0" algn="l">
              <a:spcBef>
                <a:spcPts val="60"/>
              </a:spcBef>
              <a:spcAft>
                <a:spcPts val="0"/>
              </a:spcAft>
              <a:buClr>
                <a:srgbClr val="AF242B"/>
              </a:buClr>
              <a:buFont typeface="Noto Sans Symbols"/>
              <a:buNone/>
            </a:pPr>
            <a:r>
              <a:t/>
            </a:r>
            <a:endParaRPr b="0" baseline="0" i="0" sz="3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Document Status</a:t>
            </a:r>
          </a:p>
          <a:p>
            <a:pPr indent="-241300" lvl="2" marL="914400" marR="0" rtl="0" algn="l">
              <a:spcBef>
                <a:spcPts val="400"/>
              </a:spcBef>
              <a:spcAft>
                <a:spcPts val="0"/>
              </a:spcAft>
              <a:buClr>
                <a:srgbClr val="AF242B"/>
              </a:buClr>
              <a:buSzPct val="75000"/>
              <a:buFont typeface="Noto Sans Symbols"/>
              <a:buChar char="•"/>
            </a:pPr>
            <a:r>
              <a:rPr b="0" baseline="0" i="1" lang="en-US" sz="2000" u="none" cap="none" strike="noStrike">
                <a:solidFill>
                  <a:schemeClr val="dk1"/>
                </a:solidFill>
                <a:latin typeface="Arial"/>
                <a:ea typeface="Arial"/>
                <a:cs typeface="Arial"/>
                <a:sym typeface="Arial"/>
              </a:rPr>
              <a:t>NEW:  </a:t>
            </a:r>
            <a:r>
              <a:rPr b="0" baseline="0" i="0" lang="en-US" sz="2000" u="none" cap="none" strike="noStrike">
                <a:solidFill>
                  <a:schemeClr val="dk1"/>
                </a:solidFill>
                <a:latin typeface="Arial"/>
                <a:ea typeface="Arial"/>
                <a:cs typeface="Arial"/>
                <a:sym typeface="Arial"/>
              </a:rPr>
              <a:t>Creates a brand new form</a:t>
            </a:r>
          </a:p>
          <a:p>
            <a:pPr indent="-241300" lvl="2" marL="914400" marR="0" rtl="0" algn="l">
              <a:spcBef>
                <a:spcPts val="400"/>
              </a:spcBef>
              <a:spcAft>
                <a:spcPts val="0"/>
              </a:spcAft>
              <a:buClr>
                <a:srgbClr val="AF242B"/>
              </a:buClr>
              <a:buSzPct val="75000"/>
              <a:buFont typeface="Noto Sans Symbols"/>
              <a:buChar char="•"/>
            </a:pPr>
            <a:r>
              <a:rPr b="0" baseline="0" i="1" lang="en-US" sz="2000" u="none" cap="none" strike="noStrike">
                <a:solidFill>
                  <a:schemeClr val="dk1"/>
                </a:solidFill>
                <a:latin typeface="Arial"/>
                <a:ea typeface="Arial"/>
                <a:cs typeface="Arial"/>
                <a:sym typeface="Arial"/>
              </a:rPr>
              <a:t>CORRECT:  </a:t>
            </a:r>
            <a:r>
              <a:rPr b="0" baseline="0" i="0" lang="en-US" sz="2000" u="none" cap="none" strike="noStrike">
                <a:solidFill>
                  <a:schemeClr val="dk1"/>
                </a:solidFill>
                <a:latin typeface="Arial"/>
                <a:ea typeface="Arial"/>
                <a:cs typeface="Arial"/>
                <a:sym typeface="Arial"/>
              </a:rPr>
              <a:t>Corrects an existing processed form</a:t>
            </a:r>
          </a:p>
          <a:p>
            <a:pPr indent="-241300" lvl="2" marL="914400" marR="0" rtl="0" algn="l">
              <a:spcBef>
                <a:spcPts val="400"/>
              </a:spcBef>
              <a:spcAft>
                <a:spcPts val="0"/>
              </a:spcAft>
              <a:buClr>
                <a:srgbClr val="AF242B"/>
              </a:buClr>
              <a:buSzPct val="75000"/>
              <a:buFont typeface="Noto Sans Symbols"/>
              <a:buChar char="•"/>
            </a:pPr>
            <a:r>
              <a:rPr b="0" baseline="0" i="1" lang="en-US" sz="2000" u="none" cap="none" strike="noStrike">
                <a:solidFill>
                  <a:schemeClr val="dk1"/>
                </a:solidFill>
                <a:latin typeface="Arial"/>
                <a:ea typeface="Arial"/>
                <a:cs typeface="Arial"/>
                <a:sym typeface="Arial"/>
              </a:rPr>
              <a:t>AMEND:  </a:t>
            </a:r>
            <a:r>
              <a:rPr b="0" baseline="0" i="0" lang="en-US" sz="2000" u="none" cap="none" strike="noStrike">
                <a:solidFill>
                  <a:schemeClr val="dk1"/>
                </a:solidFill>
                <a:latin typeface="Arial"/>
                <a:ea typeface="Arial"/>
                <a:cs typeface="Arial"/>
                <a:sym typeface="Arial"/>
              </a:rPr>
              <a:t>Amends an existing processed form</a:t>
            </a:r>
          </a:p>
          <a:p>
            <a:pPr indent="-241300" lvl="2" marL="914400" marR="0" rtl="0" algn="l">
              <a:spcBef>
                <a:spcPts val="400"/>
              </a:spcBef>
              <a:spcAft>
                <a:spcPts val="0"/>
              </a:spcAft>
              <a:buClr>
                <a:srgbClr val="AF242B"/>
              </a:buClr>
              <a:buSzPct val="75000"/>
              <a:buFont typeface="Noto Sans Symbols"/>
              <a:buChar char="•"/>
            </a:pPr>
            <a:r>
              <a:rPr b="0" baseline="0" i="1" lang="en-US" sz="2000" u="none" cap="none" strike="noStrike">
                <a:solidFill>
                  <a:schemeClr val="dk1"/>
                </a:solidFill>
                <a:latin typeface="Arial"/>
                <a:ea typeface="Arial"/>
                <a:cs typeface="Arial"/>
                <a:sym typeface="Arial"/>
              </a:rPr>
              <a:t>CANCEL:</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Cancels an existing processed form</a:t>
            </a:r>
          </a:p>
          <a:p>
            <a:pPr indent="-212725" lvl="2" marL="914400"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Document Number</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If you are creating a brand new </a:t>
            </a:r>
          </a:p>
          <a:p>
            <a:pPr indent="-9525" lvl="2" marL="682625" marR="0" rtl="0" algn="l">
              <a:spcBef>
                <a:spcPts val="400"/>
              </a:spcBef>
              <a:spcAft>
                <a:spcPts val="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	document, ensure the Document Number field is </a:t>
            </a:r>
            <a:r>
              <a:rPr b="1" baseline="0" i="0" lang="en-US" sz="2000" u="none" cap="none" strike="noStrike">
                <a:solidFill>
                  <a:schemeClr val="dk1"/>
                </a:solidFill>
                <a:latin typeface="Arial"/>
                <a:ea typeface="Arial"/>
                <a:cs typeface="Arial"/>
                <a:sym typeface="Arial"/>
              </a:rPr>
              <a:t>blank</a:t>
            </a:r>
          </a:p>
          <a:p>
            <a:pPr indent="-231775" lvl="3" marL="12604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Keeping this field blank will ensure  the system generates the new Document Number, which will be unique</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If you are correcting/amending/cancelling a document, ensure that the Document Number matches the document you are performing the action on</a:t>
            </a:r>
          </a:p>
        </p:txBody>
      </p:sp>
      <p:sp>
        <p:nvSpPr>
          <p:cNvPr id="3752" name="Shape 375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7" name="Shape 3757"/>
        <p:cNvGrpSpPr/>
        <p:nvPr/>
      </p:nvGrpSpPr>
      <p:grpSpPr>
        <a:xfrm>
          <a:off x="0" y="0"/>
          <a:ext cx="0" cy="0"/>
          <a:chOff x="0" y="0"/>
          <a:chExt cx="0" cy="0"/>
        </a:xfrm>
      </p:grpSpPr>
      <p:sp>
        <p:nvSpPr>
          <p:cNvPr id="3758" name="Shape 375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59" name="Shape 3759"/>
          <p:cNvSpPr txBox="1"/>
          <p:nvPr>
            <p:ph type="title"/>
          </p:nvPr>
        </p:nvSpPr>
        <p:spPr>
          <a:xfrm>
            <a:off x="455612" y="233916"/>
            <a:ext cx="7381874" cy="74427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 (cont.)</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Example CR Template</a:t>
            </a:r>
          </a:p>
        </p:txBody>
      </p:sp>
      <p:sp>
        <p:nvSpPr>
          <p:cNvPr id="3760" name="Shape 3760"/>
          <p:cNvSpPr txBox="1"/>
          <p:nvPr/>
        </p:nvSpPr>
        <p:spPr>
          <a:xfrm>
            <a:off x="372139" y="1059975"/>
            <a:ext cx="8404408" cy="430946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DA Template Fields:</a:t>
            </a:r>
          </a:p>
          <a:p>
            <a:pPr indent="0" lvl="0" marL="0"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92 Header fields - Must populate required fields: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Accounting Period</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Debt Account Number </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273 Accounting Line fields - Must populate required fields: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Line Number</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Transaction Type</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IP&amp;A Type</a:t>
            </a:r>
          </a:p>
          <a:p>
            <a:pPr indent="-155575" lvl="2"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2"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26 Debtor (Vendor) fields – Must populate required fields:</a:t>
            </a:r>
          </a:p>
          <a:p>
            <a:pPr indent="-171450" lvl="4" marL="85725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Vendor Code</a:t>
            </a:r>
          </a:p>
          <a:p>
            <a:pPr indent="-174625" lvl="2" marL="914400"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1" name="Shape 3761"/>
          <p:cNvSpPr txBox="1"/>
          <p:nvPr/>
        </p:nvSpPr>
        <p:spPr>
          <a:xfrm>
            <a:off x="2640369" y="2020721"/>
            <a:ext cx="3848987" cy="749542"/>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Status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Document Type</a:t>
            </a:r>
          </a:p>
        </p:txBody>
      </p:sp>
      <p:sp>
        <p:nvSpPr>
          <p:cNvPr id="3762" name="Shape 3762"/>
          <p:cNvSpPr txBox="1"/>
          <p:nvPr/>
        </p:nvSpPr>
        <p:spPr>
          <a:xfrm>
            <a:off x="2156918" y="3090652"/>
            <a:ext cx="3387485" cy="1030221"/>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Amount</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Accounting Dimensions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Assess IP&amp;A</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3" name="Shape 3763"/>
          <p:cNvSpPr txBox="1"/>
          <p:nvPr/>
        </p:nvSpPr>
        <p:spPr>
          <a:xfrm>
            <a:off x="4688957" y="3086178"/>
            <a:ext cx="2743199" cy="1030602"/>
          </a:xfrm>
          <a:prstGeom prst="rect">
            <a:avLst/>
          </a:prstGeom>
          <a:noFill/>
          <a:ln>
            <a:noFill/>
          </a:ln>
        </p:spPr>
        <p:txBody>
          <a:bodyPr anchorCtr="0" anchor="t" bIns="45700" lIns="0"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TROR</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Prior Yr Adj</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Exchange Rate</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4" name="Shape 3764"/>
          <p:cNvSpPr txBox="1"/>
          <p:nvPr/>
        </p:nvSpPr>
        <p:spPr>
          <a:xfrm>
            <a:off x="4999639" y="2020721"/>
            <a:ext cx="2695826" cy="1030602"/>
          </a:xfrm>
          <a:prstGeom prst="rect">
            <a:avLst/>
          </a:prstGeom>
          <a:noFill/>
          <a:ln>
            <a:noFill/>
          </a:ln>
        </p:spPr>
        <p:txBody>
          <a:bodyPr anchorCtr="0" anchor="t" bIns="45700" lIns="0"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Fund Currency</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Security Org</a:t>
            </a:r>
          </a:p>
          <a:p>
            <a:pPr indent="-174625" lvl="2" marL="914400"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5" name="Shape 3765"/>
          <p:cNvSpPr txBox="1"/>
          <p:nvPr/>
        </p:nvSpPr>
        <p:spPr>
          <a:xfrm>
            <a:off x="6560288" y="3090271"/>
            <a:ext cx="2583712" cy="1030602"/>
          </a:xfrm>
          <a:prstGeom prst="rect">
            <a:avLst/>
          </a:prstGeom>
          <a:noFill/>
          <a:ln>
            <a:noFill/>
          </a:ln>
        </p:spPr>
        <p:txBody>
          <a:bodyPr anchorCtr="0" anchor="t" bIns="45700" lIns="0"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Receivable Type</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Print Comments on Dunning</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6" name="Shape 3766"/>
          <p:cNvSpPr txBox="1"/>
          <p:nvPr/>
        </p:nvSpPr>
        <p:spPr>
          <a:xfrm>
            <a:off x="2156917" y="4428312"/>
            <a:ext cx="3387485" cy="392498"/>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Address Code</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7" name="Shape 3767"/>
          <p:cNvSpPr txBox="1"/>
          <p:nvPr/>
        </p:nvSpPr>
        <p:spPr>
          <a:xfrm>
            <a:off x="4564862" y="4428312"/>
            <a:ext cx="3387485" cy="392498"/>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Debt Account Group</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768" name="Shape 3768"/>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3" name="Shape 3773"/>
        <p:cNvGrpSpPr/>
        <p:nvPr/>
      </p:nvGrpSpPr>
      <p:grpSpPr>
        <a:xfrm>
          <a:off x="0" y="0"/>
          <a:ext cx="0" cy="0"/>
          <a:chOff x="0" y="0"/>
          <a:chExt cx="0" cy="0"/>
        </a:xfrm>
      </p:grpSpPr>
      <p:sp>
        <p:nvSpPr>
          <p:cNvPr id="3774" name="Shape 3774"/>
          <p:cNvSpPr/>
          <p:nvPr/>
        </p:nvSpPr>
        <p:spPr>
          <a:xfrm>
            <a:off x="7666074" y="5922335"/>
            <a:ext cx="1350334" cy="935665"/>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75" name="Shape 37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76" name="Shape 3776"/>
          <p:cNvSpPr txBox="1"/>
          <p:nvPr/>
        </p:nvSpPr>
        <p:spPr>
          <a:xfrm>
            <a:off x="435800" y="1071474"/>
            <a:ext cx="8404408" cy="4633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Input files can contain multiple document records</a:t>
            </a:r>
          </a:p>
        </p:txBody>
      </p:sp>
      <p:sp>
        <p:nvSpPr>
          <p:cNvPr id="3777" name="Shape 377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 (cont.)</a:t>
            </a:r>
          </a:p>
        </p:txBody>
      </p:sp>
      <p:sp>
        <p:nvSpPr>
          <p:cNvPr id="3778" name="Shape 3778"/>
          <p:cNvSpPr txBox="1"/>
          <p:nvPr/>
        </p:nvSpPr>
        <p:spPr>
          <a:xfrm>
            <a:off x="392192" y="4861355"/>
            <a:ext cx="8404408" cy="4633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Input files can contain multiple accounting lines</a:t>
            </a:r>
          </a:p>
        </p:txBody>
      </p:sp>
      <p:sp>
        <p:nvSpPr>
          <p:cNvPr id="3779" name="Shape 3779"/>
          <p:cNvSpPr txBox="1"/>
          <p:nvPr/>
        </p:nvSpPr>
        <p:spPr>
          <a:xfrm>
            <a:off x="745243" y="1870802"/>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1</a:t>
            </a:r>
          </a:p>
        </p:txBody>
      </p:sp>
      <p:sp>
        <p:nvSpPr>
          <p:cNvPr id="3780" name="Shape 3780"/>
          <p:cNvSpPr/>
          <p:nvPr/>
        </p:nvSpPr>
        <p:spPr>
          <a:xfrm flipH="1">
            <a:off x="1708083" y="1762265"/>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81" name="Shape 3781"/>
          <p:cNvSpPr txBox="1"/>
          <p:nvPr/>
        </p:nvSpPr>
        <p:spPr>
          <a:xfrm>
            <a:off x="745241" y="2645322"/>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2</a:t>
            </a:r>
          </a:p>
        </p:txBody>
      </p:sp>
      <p:sp>
        <p:nvSpPr>
          <p:cNvPr id="3782" name="Shape 3782"/>
          <p:cNvSpPr/>
          <p:nvPr/>
        </p:nvSpPr>
        <p:spPr>
          <a:xfrm flipH="1">
            <a:off x="1708083" y="2536783"/>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83" name="Shape 3783"/>
          <p:cNvSpPr/>
          <p:nvPr/>
        </p:nvSpPr>
        <p:spPr>
          <a:xfrm flipH="1">
            <a:off x="1712730" y="3337244"/>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84" name="Shape 3784"/>
          <p:cNvSpPr txBox="1"/>
          <p:nvPr/>
        </p:nvSpPr>
        <p:spPr>
          <a:xfrm>
            <a:off x="726506" y="3445782"/>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3</a:t>
            </a:r>
          </a:p>
        </p:txBody>
      </p:sp>
      <p:sp>
        <p:nvSpPr>
          <p:cNvPr id="3785" name="Shape 3785"/>
          <p:cNvSpPr/>
          <p:nvPr/>
        </p:nvSpPr>
        <p:spPr>
          <a:xfrm flipH="1">
            <a:off x="1712730" y="4082744"/>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86" name="Shape 3786"/>
          <p:cNvSpPr txBox="1"/>
          <p:nvPr/>
        </p:nvSpPr>
        <p:spPr>
          <a:xfrm>
            <a:off x="732460" y="4191282"/>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4</a:t>
            </a:r>
          </a:p>
        </p:txBody>
      </p:sp>
      <p:sp>
        <p:nvSpPr>
          <p:cNvPr id="3787" name="Shape 3787"/>
          <p:cNvSpPr txBox="1"/>
          <p:nvPr/>
        </p:nvSpPr>
        <p:spPr>
          <a:xfrm>
            <a:off x="612502" y="4663212"/>
            <a:ext cx="915116" cy="198143"/>
          </a:xfrm>
          <a:prstGeom prst="rect">
            <a:avLst/>
          </a:prstGeom>
          <a:noFill/>
          <a:ln cap="flat" cmpd="sng" w="12700">
            <a:solidFill>
              <a:srgbClr val="44969F"/>
            </a:solidFill>
            <a:prstDash val="dash"/>
            <a:miter/>
            <a:headEnd len="med" w="med" type="none"/>
            <a:tailEnd len="med" w="med" type="none"/>
          </a:ln>
        </p:spPr>
        <p:txBody>
          <a:bodyPr anchorCtr="0" anchor="t" bIns="9125" lIns="45700" rIns="45700" tIns="9125">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Count = 4</a:t>
            </a:r>
          </a:p>
        </p:txBody>
      </p:sp>
      <p:cxnSp>
        <p:nvCxnSpPr>
          <p:cNvPr id="3788" name="Shape 3788"/>
          <p:cNvCxnSpPr/>
          <p:nvPr/>
        </p:nvCxnSpPr>
        <p:spPr>
          <a:xfrm>
            <a:off x="1644891" y="4827696"/>
            <a:ext cx="126384" cy="0"/>
          </a:xfrm>
          <a:prstGeom prst="straightConnector1">
            <a:avLst/>
          </a:prstGeom>
          <a:solidFill>
            <a:srgbClr val="ED171F"/>
          </a:solidFill>
          <a:ln cap="flat" cmpd="sng" w="28575">
            <a:solidFill>
              <a:srgbClr val="44969F"/>
            </a:solidFill>
            <a:prstDash val="solid"/>
            <a:round/>
            <a:headEnd len="med" w="med" type="none"/>
            <a:tailEnd len="lg" w="lg" type="triangle"/>
          </a:ln>
        </p:spPr>
      </p:cxnSp>
      <p:sp>
        <p:nvSpPr>
          <p:cNvPr id="3789" name="Shape 3789"/>
          <p:cNvSpPr txBox="1"/>
          <p:nvPr/>
        </p:nvSpPr>
        <p:spPr>
          <a:xfrm>
            <a:off x="838925" y="6591067"/>
            <a:ext cx="800445" cy="198143"/>
          </a:xfrm>
          <a:prstGeom prst="rect">
            <a:avLst/>
          </a:prstGeom>
          <a:noFill/>
          <a:ln cap="flat" cmpd="sng" w="12700">
            <a:solidFill>
              <a:srgbClr val="44969F"/>
            </a:solidFill>
            <a:prstDash val="dash"/>
            <a:miter/>
            <a:headEnd len="med" w="med" type="none"/>
            <a:tailEnd len="med" w="med" type="none"/>
          </a:ln>
        </p:spPr>
        <p:txBody>
          <a:bodyPr anchorCtr="0" anchor="t" bIns="9125"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Count = 3</a:t>
            </a:r>
          </a:p>
        </p:txBody>
      </p:sp>
      <p:cxnSp>
        <p:nvCxnSpPr>
          <p:cNvPr id="3790" name="Shape 3790"/>
          <p:cNvCxnSpPr/>
          <p:nvPr/>
        </p:nvCxnSpPr>
        <p:spPr>
          <a:xfrm>
            <a:off x="1716766" y="6713292"/>
            <a:ext cx="126384" cy="0"/>
          </a:xfrm>
          <a:prstGeom prst="straightConnector1">
            <a:avLst/>
          </a:prstGeom>
          <a:solidFill>
            <a:srgbClr val="ED171F"/>
          </a:solidFill>
          <a:ln cap="flat" cmpd="sng" w="28575">
            <a:solidFill>
              <a:srgbClr val="44969F"/>
            </a:solidFill>
            <a:prstDash val="solid"/>
            <a:round/>
            <a:headEnd len="med" w="med" type="none"/>
            <a:tailEnd len="lg" w="lg" type="triangle"/>
          </a:ln>
        </p:spPr>
      </p:cxnSp>
      <p:sp>
        <p:nvSpPr>
          <p:cNvPr id="3791" name="Shape 3791"/>
          <p:cNvSpPr txBox="1"/>
          <p:nvPr/>
        </p:nvSpPr>
        <p:spPr>
          <a:xfrm>
            <a:off x="1037419" y="5860896"/>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1</a:t>
            </a:r>
          </a:p>
        </p:txBody>
      </p:sp>
      <p:sp>
        <p:nvSpPr>
          <p:cNvPr id="3792" name="Shape 3792"/>
          <p:cNvSpPr txBox="1"/>
          <p:nvPr/>
        </p:nvSpPr>
        <p:spPr>
          <a:xfrm>
            <a:off x="1047479" y="6093441"/>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2</a:t>
            </a:r>
          </a:p>
        </p:txBody>
      </p:sp>
      <p:sp>
        <p:nvSpPr>
          <p:cNvPr id="3793" name="Shape 3793"/>
          <p:cNvSpPr txBox="1"/>
          <p:nvPr/>
        </p:nvSpPr>
        <p:spPr>
          <a:xfrm>
            <a:off x="1037419" y="6342212"/>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3</a:t>
            </a:r>
          </a:p>
        </p:txBody>
      </p:sp>
      <p:sp>
        <p:nvSpPr>
          <p:cNvPr id="3794" name="Shape 3794"/>
          <p:cNvSpPr/>
          <p:nvPr/>
        </p:nvSpPr>
        <p:spPr>
          <a:xfrm flipH="1">
            <a:off x="1773397" y="6406391"/>
            <a:ext cx="67779" cy="144453"/>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795" name="Shape 3795"/>
          <p:cNvPicPr preferRelativeResize="0"/>
          <p:nvPr/>
        </p:nvPicPr>
        <p:blipFill rotWithShape="1">
          <a:blip r:embed="rId3">
            <a:alphaModFix/>
          </a:blip>
          <a:srcRect b="0" l="0" r="0" t="0"/>
          <a:stretch/>
        </p:blipFill>
        <p:spPr>
          <a:xfrm>
            <a:off x="1908824" y="1464701"/>
            <a:ext cx="6437733" cy="3396654"/>
          </a:xfrm>
          <a:prstGeom prst="rect">
            <a:avLst/>
          </a:prstGeom>
          <a:noFill/>
          <a:ln>
            <a:noFill/>
          </a:ln>
        </p:spPr>
      </p:pic>
      <p:pic>
        <p:nvPicPr>
          <p:cNvPr id="3796" name="Shape 3796"/>
          <p:cNvPicPr preferRelativeResize="0"/>
          <p:nvPr/>
        </p:nvPicPr>
        <p:blipFill rotWithShape="1">
          <a:blip r:embed="rId4">
            <a:alphaModFix/>
          </a:blip>
          <a:srcRect b="0" l="0" r="0" t="0"/>
          <a:stretch/>
        </p:blipFill>
        <p:spPr>
          <a:xfrm>
            <a:off x="1908824" y="5226605"/>
            <a:ext cx="6352674" cy="1541393"/>
          </a:xfrm>
          <a:prstGeom prst="rect">
            <a:avLst/>
          </a:prstGeom>
          <a:noFill/>
          <a:ln>
            <a:noFill/>
          </a:ln>
        </p:spPr>
      </p:pic>
      <p:sp>
        <p:nvSpPr>
          <p:cNvPr id="3797" name="Shape 3797"/>
          <p:cNvSpPr/>
          <p:nvPr/>
        </p:nvSpPr>
        <p:spPr>
          <a:xfrm flipH="1">
            <a:off x="1797350" y="5997303"/>
            <a:ext cx="67779" cy="144453"/>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98" name="Shape 3798"/>
          <p:cNvSpPr/>
          <p:nvPr/>
        </p:nvSpPr>
        <p:spPr>
          <a:xfrm flipH="1">
            <a:off x="1786398" y="6197757"/>
            <a:ext cx="67779" cy="144453"/>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3" name="Shape 3803"/>
        <p:cNvGrpSpPr/>
        <p:nvPr/>
      </p:nvGrpSpPr>
      <p:grpSpPr>
        <a:xfrm>
          <a:off x="0" y="0"/>
          <a:ext cx="0" cy="0"/>
          <a:chOff x="0" y="0"/>
          <a:chExt cx="0" cy="0"/>
        </a:xfrm>
      </p:grpSpPr>
      <p:sp>
        <p:nvSpPr>
          <p:cNvPr id="3804" name="Shape 3804"/>
          <p:cNvSpPr/>
          <p:nvPr/>
        </p:nvSpPr>
        <p:spPr>
          <a:xfrm>
            <a:off x="7666074" y="5922335"/>
            <a:ext cx="1350334" cy="935665"/>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805" name="Shape 380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806" name="Shape 3806"/>
          <p:cNvSpPr txBox="1"/>
          <p:nvPr/>
        </p:nvSpPr>
        <p:spPr>
          <a:xfrm>
            <a:off x="442077" y="1149737"/>
            <a:ext cx="3024139" cy="1216354"/>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a:pPr>
            <a:r>
              <a:rPr b="0" baseline="0" i="0" lang="en-US" sz="1400" u="none" cap="none" strike="noStrike">
                <a:solidFill>
                  <a:schemeClr val="dk1"/>
                </a:solidFill>
                <a:latin typeface="Arial"/>
                <a:ea typeface="Arial"/>
                <a:cs typeface="Arial"/>
                <a:sym typeface="Arial"/>
              </a:rPr>
              <a:t>Copy the line rows (ex. Excel rows 8 &amp; 9)</a:t>
            </a:r>
          </a:p>
          <a:p>
            <a:pPr indent="-342900" lvl="0" marL="342900" marR="0" rtl="0" algn="l">
              <a:spcBef>
                <a:spcPts val="280"/>
              </a:spcBef>
              <a:spcAft>
                <a:spcPts val="0"/>
              </a:spcAft>
              <a:buClr>
                <a:srgbClr val="AF242B"/>
              </a:buClr>
              <a:buSzPct val="75000"/>
              <a:buFont typeface="Arial"/>
              <a:buAutoNum type="arabicPeriod"/>
            </a:pPr>
            <a:r>
              <a:rPr b="0" baseline="0" i="0" lang="en-US" sz="1400" u="none" cap="none" strike="noStrike">
                <a:solidFill>
                  <a:schemeClr val="dk1"/>
                </a:solidFill>
                <a:latin typeface="Arial"/>
                <a:ea typeface="Arial"/>
                <a:cs typeface="Arial"/>
                <a:sym typeface="Arial"/>
              </a:rPr>
              <a:t>Highlight the row below where the rows should be inserted (ex. Excel row 14)</a:t>
            </a:r>
          </a:p>
        </p:txBody>
      </p:sp>
      <p:sp>
        <p:nvSpPr>
          <p:cNvPr id="3807" name="Shape 3807"/>
          <p:cNvSpPr txBox="1"/>
          <p:nvPr>
            <p:ph type="title"/>
          </p:nvPr>
        </p:nvSpPr>
        <p:spPr>
          <a:xfrm>
            <a:off x="455612" y="233916"/>
            <a:ext cx="7381874" cy="74427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 (cont.)</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Adding lines to an Import Template</a:t>
            </a:r>
          </a:p>
        </p:txBody>
      </p:sp>
      <p:sp>
        <p:nvSpPr>
          <p:cNvPr id="3808" name="Shape 3808"/>
          <p:cNvSpPr/>
          <p:nvPr/>
        </p:nvSpPr>
        <p:spPr>
          <a:xfrm flipH="1">
            <a:off x="3515300" y="1234808"/>
            <a:ext cx="195462" cy="1141918"/>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809" name="Shape 3809"/>
          <p:cNvSpPr txBox="1"/>
          <p:nvPr/>
        </p:nvSpPr>
        <p:spPr>
          <a:xfrm>
            <a:off x="441549" y="3617232"/>
            <a:ext cx="3024139" cy="518847"/>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startAt="3"/>
            </a:pPr>
            <a:r>
              <a:rPr b="0" baseline="0" i="0" lang="en-US" sz="1400" u="none" cap="none" strike="noStrike">
                <a:solidFill>
                  <a:schemeClr val="dk1"/>
                </a:solidFill>
                <a:latin typeface="Arial"/>
                <a:ea typeface="Arial"/>
                <a:cs typeface="Arial"/>
                <a:sym typeface="Arial"/>
              </a:rPr>
              <a:t>Right click and select “Insert Copied Cells”</a:t>
            </a:r>
          </a:p>
        </p:txBody>
      </p:sp>
      <p:sp>
        <p:nvSpPr>
          <p:cNvPr id="3810" name="Shape 3810"/>
          <p:cNvSpPr/>
          <p:nvPr/>
        </p:nvSpPr>
        <p:spPr>
          <a:xfrm flipH="1">
            <a:off x="3514769" y="2532702"/>
            <a:ext cx="195991" cy="2707933"/>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811" name="Shape 3811"/>
          <p:cNvSpPr txBox="1"/>
          <p:nvPr/>
        </p:nvSpPr>
        <p:spPr>
          <a:xfrm>
            <a:off x="441547" y="5386844"/>
            <a:ext cx="3024139" cy="1224019"/>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startAt="4"/>
            </a:pPr>
            <a:r>
              <a:rPr b="0" baseline="0" i="0" lang="en-US" sz="1400" u="none" cap="none" strike="noStrike">
                <a:solidFill>
                  <a:schemeClr val="dk1"/>
                </a:solidFill>
                <a:latin typeface="Arial"/>
                <a:ea typeface="Arial"/>
                <a:cs typeface="Arial"/>
                <a:sym typeface="Arial"/>
              </a:rPr>
              <a:t>New line has been successfully added and the “Count” has been increased (ex. 4)</a:t>
            </a:r>
          </a:p>
          <a:p>
            <a:pPr indent="-342900" lvl="0" marL="342900" marR="0" rtl="0" algn="l">
              <a:spcBef>
                <a:spcPts val="280"/>
              </a:spcBef>
              <a:spcAft>
                <a:spcPts val="0"/>
              </a:spcAft>
              <a:buClr>
                <a:srgbClr val="AF242B"/>
              </a:buClr>
              <a:buSzPct val="75000"/>
              <a:buFont typeface="Arial"/>
              <a:buAutoNum type="arabicPeriod" startAt="4"/>
            </a:pPr>
            <a:r>
              <a:rPr b="0" baseline="0" i="0" lang="en-US" sz="1400" u="none" cap="none" strike="noStrike">
                <a:solidFill>
                  <a:schemeClr val="dk1"/>
                </a:solidFill>
                <a:latin typeface="Arial"/>
                <a:ea typeface="Arial"/>
                <a:cs typeface="Arial"/>
                <a:sym typeface="Arial"/>
              </a:rPr>
              <a:t>Modify new row accordingly (ex. actg line, amt, actg, etc.)</a:t>
            </a:r>
          </a:p>
        </p:txBody>
      </p:sp>
      <p:sp>
        <p:nvSpPr>
          <p:cNvPr id="3812" name="Shape 3812"/>
          <p:cNvSpPr/>
          <p:nvPr/>
        </p:nvSpPr>
        <p:spPr>
          <a:xfrm flipH="1">
            <a:off x="3505643" y="5337742"/>
            <a:ext cx="195462" cy="1382032"/>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813" name="Shape 3813"/>
          <p:cNvPicPr preferRelativeResize="0"/>
          <p:nvPr/>
        </p:nvPicPr>
        <p:blipFill rotWithShape="1">
          <a:blip r:embed="rId3">
            <a:alphaModFix/>
          </a:blip>
          <a:srcRect b="0" l="0" r="0" t="0"/>
          <a:stretch/>
        </p:blipFill>
        <p:spPr>
          <a:xfrm>
            <a:off x="3753292" y="1104109"/>
            <a:ext cx="4869712" cy="1285390"/>
          </a:xfrm>
          <a:prstGeom prst="rect">
            <a:avLst/>
          </a:prstGeom>
          <a:noFill/>
          <a:ln>
            <a:noFill/>
          </a:ln>
        </p:spPr>
      </p:pic>
      <p:pic>
        <p:nvPicPr>
          <p:cNvPr id="3814" name="Shape 3814"/>
          <p:cNvPicPr preferRelativeResize="0"/>
          <p:nvPr/>
        </p:nvPicPr>
        <p:blipFill rotWithShape="1">
          <a:blip r:embed="rId4">
            <a:alphaModFix/>
          </a:blip>
          <a:srcRect b="0" l="0" r="0" t="0"/>
          <a:stretch/>
        </p:blipFill>
        <p:spPr>
          <a:xfrm>
            <a:off x="3753292" y="2407900"/>
            <a:ext cx="4869712" cy="2872649"/>
          </a:xfrm>
          <a:prstGeom prst="rect">
            <a:avLst/>
          </a:prstGeom>
          <a:noFill/>
          <a:ln>
            <a:noFill/>
          </a:ln>
        </p:spPr>
      </p:pic>
      <p:pic>
        <p:nvPicPr>
          <p:cNvPr id="3815" name="Shape 3815"/>
          <p:cNvPicPr preferRelativeResize="0"/>
          <p:nvPr/>
        </p:nvPicPr>
        <p:blipFill rotWithShape="1">
          <a:blip r:embed="rId5">
            <a:alphaModFix/>
          </a:blip>
          <a:srcRect b="0" l="0" r="0" t="0"/>
          <a:stretch/>
        </p:blipFill>
        <p:spPr>
          <a:xfrm>
            <a:off x="3753292" y="5337742"/>
            <a:ext cx="4869712" cy="1447510"/>
          </a:xfrm>
          <a:prstGeom prst="rect">
            <a:avLst/>
          </a:prstGeom>
          <a:noFill/>
          <a:ln>
            <a:noFill/>
          </a:ln>
        </p:spPr>
      </p:pic>
    </p:spTree>
  </p:cSld>
  <p:clrMapOvr>
    <a:masterClrMapping/>
  </p:clrMapOvr>
  <p:transition spd="slow">
    <p:cut/>
  </p:transition>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0" name="Shape 3820"/>
        <p:cNvGrpSpPr/>
        <p:nvPr/>
      </p:nvGrpSpPr>
      <p:grpSpPr>
        <a:xfrm>
          <a:off x="0" y="0"/>
          <a:ext cx="0" cy="0"/>
          <a:chOff x="0" y="0"/>
          <a:chExt cx="0" cy="0"/>
        </a:xfrm>
      </p:grpSpPr>
      <p:sp>
        <p:nvSpPr>
          <p:cNvPr id="3821" name="Shape 382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822" name="Shape 382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 Processing</a:t>
            </a:r>
          </a:p>
        </p:txBody>
      </p:sp>
      <p:sp>
        <p:nvSpPr>
          <p:cNvPr id="3823" name="Shape 3823"/>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824" name="Shape 382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9" name="Shape 3829"/>
        <p:cNvGrpSpPr/>
        <p:nvPr/>
      </p:nvGrpSpPr>
      <p:grpSpPr>
        <a:xfrm>
          <a:off x="0" y="0"/>
          <a:ext cx="0" cy="0"/>
          <a:chOff x="0" y="0"/>
          <a:chExt cx="0" cy="0"/>
        </a:xfrm>
      </p:grpSpPr>
      <p:sp>
        <p:nvSpPr>
          <p:cNvPr id="3830" name="Shape 383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Upload Methods</a:t>
            </a:r>
          </a:p>
        </p:txBody>
      </p:sp>
      <p:sp>
        <p:nvSpPr>
          <p:cNvPr id="3831" name="Shape 3831"/>
          <p:cNvSpPr txBox="1"/>
          <p:nvPr>
            <p:ph idx="1" type="body"/>
          </p:nvPr>
        </p:nvSpPr>
        <p:spPr>
          <a:xfrm>
            <a:off x="653900" y="2034622"/>
            <a:ext cx="8229600" cy="3629907"/>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832" name="Shape 38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33" name="Shape 383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834" name="Shape 3834"/>
          <p:cNvSpPr txBox="1"/>
          <p:nvPr/>
        </p:nvSpPr>
        <p:spPr>
          <a:xfrm>
            <a:off x="446566" y="1313683"/>
            <a:ext cx="8474148" cy="46239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Upload the Excel File using one of the below methods:</a:t>
            </a:r>
          </a:p>
          <a:p>
            <a:pPr indent="-203200" lvl="0" marL="231775" marR="0" rtl="0" algn="l">
              <a:spcBef>
                <a:spcPts val="12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03200" lvl="2" marL="914400" marR="0" rtl="0" algn="l">
              <a:spcBef>
                <a:spcPts val="1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Single Online Interface:</a:t>
            </a:r>
          </a:p>
          <a:p>
            <a:pPr indent="-196850" lvl="1" marL="568325" marR="0" rtl="0" algn="l">
              <a:spcBef>
                <a:spcPts val="12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Allows users to use the </a:t>
            </a:r>
            <a:r>
              <a:rPr b="1" baseline="0" i="0" lang="en-US" sz="2000" u="sng" cap="none" strike="noStrike">
                <a:solidFill>
                  <a:schemeClr val="dk1"/>
                </a:solidFill>
                <a:latin typeface="Arial"/>
                <a:ea typeface="Arial"/>
                <a:cs typeface="Arial"/>
                <a:sym typeface="Arial"/>
              </a:rPr>
              <a:t>new Form Creation screen</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to select an Excel input file from their computer to create a new form</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Allows an Excel (.xlsx or .xls) input file with </a:t>
            </a:r>
            <a:r>
              <a:rPr b="1" baseline="0" i="1" lang="en-US" sz="2000" u="none" cap="none" strike="noStrike">
                <a:solidFill>
                  <a:schemeClr val="dk1"/>
                </a:solidFill>
                <a:latin typeface="Arial"/>
                <a:ea typeface="Arial"/>
                <a:cs typeface="Arial"/>
                <a:sym typeface="Arial"/>
              </a:rPr>
              <a:t>one</a:t>
            </a:r>
            <a:r>
              <a:rPr b="0" baseline="0" i="0" lang="en-US" sz="2000" u="none" cap="none" strike="noStrike">
                <a:solidFill>
                  <a:schemeClr val="dk1"/>
                </a:solidFill>
                <a:latin typeface="Arial"/>
                <a:ea typeface="Arial"/>
                <a:cs typeface="Arial"/>
                <a:sym typeface="Arial"/>
              </a:rPr>
              <a:t> form</a:t>
            </a:r>
          </a:p>
          <a:p>
            <a:pPr indent="-127000" lvl="2" marL="914400" marR="0" rtl="0" algn="l">
              <a:spcBef>
                <a:spcPts val="480"/>
              </a:spcBef>
              <a:spcAft>
                <a:spcPts val="0"/>
              </a:spcAft>
              <a:buClr>
                <a:srgbClr val="AF242B"/>
              </a:buClr>
              <a:buFont typeface="Noto Sans Symbols"/>
              <a:buNone/>
            </a:pPr>
            <a:r>
              <a:t/>
            </a:r>
            <a:endParaRPr b="0" baseline="0" i="1" sz="24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Multiple Online Interface:</a:t>
            </a:r>
          </a:p>
          <a:p>
            <a:pPr indent="-196850" lvl="1" marL="568325" marR="0" rtl="0" algn="l">
              <a:spcBef>
                <a:spcPts val="12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Allows users to use a separate </a:t>
            </a:r>
            <a:r>
              <a:rPr b="1" baseline="0" i="0" lang="en-US" sz="2000" u="sng" cap="none" strike="noStrike">
                <a:solidFill>
                  <a:schemeClr val="dk1"/>
                </a:solidFill>
                <a:latin typeface="Arial"/>
                <a:ea typeface="Arial"/>
                <a:cs typeface="Arial"/>
                <a:sym typeface="Arial"/>
              </a:rPr>
              <a:t>mass import screen</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to import forms in held, scheduled, or processed status</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Allows an Excel (.xlsx or .xls) input file with </a:t>
            </a:r>
            <a:r>
              <a:rPr b="1" baseline="0" i="1" lang="en-US" sz="2000" u="none" cap="none" strike="noStrike">
                <a:solidFill>
                  <a:schemeClr val="dk1"/>
                </a:solidFill>
                <a:latin typeface="Arial"/>
                <a:ea typeface="Arial"/>
                <a:cs typeface="Arial"/>
                <a:sym typeface="Arial"/>
              </a:rPr>
              <a:t>multiple</a:t>
            </a:r>
            <a:r>
              <a:rPr b="0" baseline="0" i="0" lang="en-US" sz="2000" u="none" cap="none" strike="noStrike">
                <a:solidFill>
                  <a:schemeClr val="dk1"/>
                </a:solidFill>
                <a:latin typeface="Arial"/>
                <a:ea typeface="Arial"/>
                <a:cs typeface="Arial"/>
                <a:sym typeface="Arial"/>
              </a:rPr>
              <a:t> forms</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525" name="Shape 52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Debtor</a:t>
            </a:r>
          </a:p>
        </p:txBody>
      </p:sp>
      <p:sp>
        <p:nvSpPr>
          <p:cNvPr id="526" name="Shape 52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27" name="Shape 5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28" name="Shape 528"/>
          <p:cNvSpPr txBox="1"/>
          <p:nvPr/>
        </p:nvSpPr>
        <p:spPr>
          <a:xfrm>
            <a:off x="712787" y="1234162"/>
            <a:ext cx="4286723" cy="1615363"/>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75000"/>
              <a:buFont typeface="Arial"/>
              <a:buChar char="•"/>
            </a:pPr>
            <a:r>
              <a:rPr b="0" baseline="0" i="0" lang="en-US" sz="1500" u="none" cap="none" strike="noStrike">
                <a:solidFill>
                  <a:schemeClr val="dk1"/>
                </a:solidFill>
                <a:latin typeface="Arial"/>
                <a:ea typeface="Arial"/>
                <a:cs typeface="Arial"/>
                <a:sym typeface="Arial"/>
              </a:rPr>
              <a:t>At times, a “dummy” miscellaneous vendor code is used instead of a vendor code associated with the Debtor (e.g., Vehicle Claims)</a:t>
            </a:r>
          </a:p>
          <a:p>
            <a:pPr indent="-285750" lvl="0" marL="285750" marR="0" rtl="0" algn="l">
              <a:spcBef>
                <a:spcPts val="1200"/>
              </a:spcBef>
              <a:spcAft>
                <a:spcPts val="600"/>
              </a:spcAft>
              <a:buClr>
                <a:srgbClr val="C00000"/>
              </a:buClr>
              <a:buSzPct val="75000"/>
              <a:buFont typeface="Arial"/>
              <a:buChar char="•"/>
            </a:pPr>
            <a:r>
              <a:rPr b="0" baseline="0" i="0" lang="en-US" sz="1500" u="none" cap="none" strike="noStrike">
                <a:solidFill>
                  <a:schemeClr val="dk1"/>
                </a:solidFill>
                <a:latin typeface="Arial"/>
                <a:ea typeface="Arial"/>
                <a:cs typeface="Arial"/>
                <a:sym typeface="Arial"/>
              </a:rPr>
              <a:t>In this case, the </a:t>
            </a:r>
            <a:r>
              <a:rPr b="1" baseline="0" i="0" lang="en-US" sz="1500" u="none" cap="none" strike="noStrike">
                <a:solidFill>
                  <a:schemeClr val="dk1"/>
                </a:solidFill>
                <a:latin typeface="Arial"/>
                <a:ea typeface="Arial"/>
                <a:cs typeface="Arial"/>
                <a:sym typeface="Arial"/>
              </a:rPr>
              <a:t>miscellaneous vendor </a:t>
            </a:r>
            <a:r>
              <a:rPr b="0" baseline="0" i="0" lang="en-US" sz="1500" u="none" cap="none" strike="noStrike">
                <a:solidFill>
                  <a:schemeClr val="dk1"/>
                </a:solidFill>
                <a:latin typeface="Arial"/>
                <a:ea typeface="Arial"/>
                <a:cs typeface="Arial"/>
                <a:sym typeface="Arial"/>
              </a:rPr>
              <a:t>code/address code is entered in the Vendor Code/Address Code fields and the user manually enters the Debtor Information under the </a:t>
            </a:r>
            <a:r>
              <a:rPr b="1" baseline="0" i="0" lang="en-US" sz="1500" u="sng" cap="none" strike="noStrike">
                <a:solidFill>
                  <a:schemeClr val="dk1"/>
                </a:solidFill>
                <a:latin typeface="Arial"/>
                <a:ea typeface="Arial"/>
                <a:cs typeface="Arial"/>
                <a:sym typeface="Arial"/>
              </a:rPr>
              <a:t>More button</a:t>
            </a:r>
          </a:p>
        </p:txBody>
      </p:sp>
      <p:pic>
        <p:nvPicPr>
          <p:cNvPr id="529" name="Shape 529"/>
          <p:cNvPicPr preferRelativeResize="0"/>
          <p:nvPr/>
        </p:nvPicPr>
        <p:blipFill rotWithShape="1">
          <a:blip r:embed="rId3">
            <a:alphaModFix/>
          </a:blip>
          <a:srcRect b="0" l="0" r="0" t="0"/>
          <a:stretch/>
        </p:blipFill>
        <p:spPr>
          <a:xfrm>
            <a:off x="602379" y="3587808"/>
            <a:ext cx="8162924" cy="3009899"/>
          </a:xfrm>
          <a:prstGeom prst="rect">
            <a:avLst/>
          </a:prstGeom>
          <a:noFill/>
          <a:ln>
            <a:noFill/>
          </a:ln>
        </p:spPr>
      </p:pic>
      <p:pic>
        <p:nvPicPr>
          <p:cNvPr id="530" name="Shape 530"/>
          <p:cNvPicPr preferRelativeResize="0"/>
          <p:nvPr/>
        </p:nvPicPr>
        <p:blipFill rotWithShape="1">
          <a:blip r:embed="rId4">
            <a:alphaModFix/>
          </a:blip>
          <a:srcRect b="0" l="0" r="0" t="0"/>
          <a:stretch/>
        </p:blipFill>
        <p:spPr>
          <a:xfrm>
            <a:off x="5203635" y="1214104"/>
            <a:ext cx="3771900" cy="2219325"/>
          </a:xfrm>
          <a:prstGeom prst="rect">
            <a:avLst/>
          </a:prstGeom>
          <a:noFill/>
          <a:ln>
            <a:noFill/>
          </a:ln>
        </p:spPr>
      </p:pic>
    </p:spTree>
  </p:cSld>
  <p:clrMapOvr>
    <a:masterClrMapping/>
  </p:clrMapOvr>
  <p:transition spd="slow">
    <p:cut/>
  </p:transition>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9" name="Shape 3839"/>
        <p:cNvGrpSpPr/>
        <p:nvPr/>
      </p:nvGrpSpPr>
      <p:grpSpPr>
        <a:xfrm>
          <a:off x="0" y="0"/>
          <a:ext cx="0" cy="0"/>
          <a:chOff x="0" y="0"/>
          <a:chExt cx="0" cy="0"/>
        </a:xfrm>
      </p:grpSpPr>
      <p:sp>
        <p:nvSpPr>
          <p:cNvPr id="3840" name="Shape 384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Single Online Interface</a:t>
            </a:r>
          </a:p>
        </p:txBody>
      </p:sp>
      <p:sp>
        <p:nvSpPr>
          <p:cNvPr id="3841" name="Shape 3841"/>
          <p:cNvSpPr txBox="1"/>
          <p:nvPr>
            <p:ph idx="1" type="body"/>
          </p:nvPr>
        </p:nvSpPr>
        <p:spPr>
          <a:xfrm>
            <a:off x="636587" y="1354137"/>
            <a:ext cx="8229600" cy="2271564"/>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0" lvl="0" marL="0"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842" name="Shape 38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843" name="Shape 3843"/>
          <p:cNvSpPr txBox="1"/>
          <p:nvPr/>
        </p:nvSpPr>
        <p:spPr>
          <a:xfrm>
            <a:off x="342882" y="1039604"/>
            <a:ext cx="8737318" cy="2716366"/>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AutoNum type="arabicPeriod"/>
            </a:pPr>
            <a:r>
              <a:rPr b="0" baseline="0" i="0" lang="en-US" sz="1800" u="none" cap="none" strike="noStrike">
                <a:solidFill>
                  <a:schemeClr val="dk1"/>
                </a:solidFill>
                <a:latin typeface="Arial"/>
                <a:ea typeface="Arial"/>
                <a:cs typeface="Arial"/>
                <a:sym typeface="Arial"/>
              </a:rPr>
              <a:t>Navigate to the new form creation screen for the Document Type </a:t>
            </a:r>
          </a:p>
          <a:p>
            <a:pPr indent="-463550" lvl="1" marL="793750"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Ex: For DA Docs, navigate to </a:t>
            </a:r>
            <a:r>
              <a:rPr b="0" baseline="0" i="1" lang="en-US" sz="1500" u="none" cap="none" strike="noStrike">
                <a:solidFill>
                  <a:schemeClr val="dk1"/>
                </a:solidFill>
                <a:latin typeface="Arial"/>
                <a:ea typeface="Arial"/>
                <a:cs typeface="Arial"/>
                <a:sym typeface="Arial"/>
              </a:rPr>
              <a:t>Transactions &gt; Accounts Receivable &gt; New &gt; Debt Account</a:t>
            </a:r>
          </a:p>
          <a:p>
            <a:pPr indent="-457200" lvl="0" marL="457200" marR="0" rtl="0" algn="l">
              <a:spcBef>
                <a:spcPts val="360"/>
              </a:spcBef>
              <a:spcAft>
                <a:spcPts val="0"/>
              </a:spcAft>
              <a:buClr>
                <a:srgbClr val="AF242B"/>
              </a:buClr>
              <a:buSzPct val="75000"/>
              <a:buFont typeface="Noto Sans Symbols"/>
              <a:buAutoNum type="arabicPeriod"/>
            </a:pPr>
            <a:r>
              <a:rPr b="0" baseline="0" i="0" lang="en-US" sz="1800" u="none" cap="none" strike="noStrike">
                <a:solidFill>
                  <a:schemeClr val="dk1"/>
                </a:solidFill>
                <a:latin typeface="Arial"/>
                <a:ea typeface="Arial"/>
                <a:cs typeface="Arial"/>
                <a:sym typeface="Arial"/>
              </a:rPr>
              <a:t>Enter Document Type</a:t>
            </a:r>
          </a:p>
          <a:p>
            <a:pPr indent="-457200" lvl="0" marL="457200" marR="0" rtl="0" algn="l">
              <a:spcBef>
                <a:spcPts val="360"/>
              </a:spcBef>
              <a:spcAft>
                <a:spcPts val="0"/>
              </a:spcAft>
              <a:buClr>
                <a:srgbClr val="AF242B"/>
              </a:buClr>
              <a:buSzPct val="75000"/>
              <a:buFont typeface="Noto Sans Symbols"/>
              <a:buAutoNum type="arabicPeriod"/>
            </a:pPr>
            <a:r>
              <a:rPr b="0" baseline="0" i="0" lang="en-US" sz="1800" u="none" cap="none" strike="noStrike">
                <a:solidFill>
                  <a:schemeClr val="dk1"/>
                </a:solidFill>
                <a:latin typeface="Arial"/>
                <a:ea typeface="Arial"/>
                <a:cs typeface="Arial"/>
                <a:sym typeface="Arial"/>
              </a:rPr>
              <a:t>Select </a:t>
            </a:r>
            <a:r>
              <a:rPr b="0" baseline="0" i="1" lang="en-US" sz="1800" u="none" cap="none" strike="noStrike">
                <a:solidFill>
                  <a:schemeClr val="dk1"/>
                </a:solidFill>
                <a:latin typeface="Arial"/>
                <a:ea typeface="Arial"/>
                <a:cs typeface="Arial"/>
                <a:sym typeface="Arial"/>
              </a:rPr>
              <a:t>Browse</a:t>
            </a:r>
            <a:r>
              <a:rPr b="0" baseline="0" i="0" lang="en-US" sz="1800" u="none" cap="none" strike="noStrike">
                <a:solidFill>
                  <a:schemeClr val="dk1"/>
                </a:solidFill>
                <a:latin typeface="Arial"/>
                <a:ea typeface="Arial"/>
                <a:cs typeface="Arial"/>
                <a:sym typeface="Arial"/>
              </a:rPr>
              <a:t> to select input file</a:t>
            </a:r>
          </a:p>
          <a:p>
            <a:pPr indent="-457200" lvl="0" marL="457200" marR="0" rtl="0" algn="l">
              <a:spcBef>
                <a:spcPts val="360"/>
              </a:spcBef>
              <a:spcAft>
                <a:spcPts val="0"/>
              </a:spcAft>
              <a:buClr>
                <a:srgbClr val="AF242B"/>
              </a:buClr>
              <a:buSzPct val="75000"/>
              <a:buFont typeface="Noto Sans Symbols"/>
              <a:buAutoNum type="arabicPeriod"/>
            </a:pPr>
            <a:r>
              <a:rPr b="0" baseline="0" i="0" lang="en-US" sz="1800" u="none" cap="none" strike="noStrike">
                <a:solidFill>
                  <a:schemeClr val="dk1"/>
                </a:solidFill>
                <a:latin typeface="Arial"/>
                <a:ea typeface="Arial"/>
                <a:cs typeface="Arial"/>
                <a:sym typeface="Arial"/>
              </a:rPr>
              <a:t>Click Finish</a:t>
            </a:r>
          </a:p>
          <a:p>
            <a:pPr indent="-463550" lvl="1" marL="793750" marR="0" rtl="0" algn="l">
              <a:spcBef>
                <a:spcPts val="340"/>
              </a:spcBef>
              <a:spcAft>
                <a:spcPts val="0"/>
              </a:spcAft>
              <a:buClr>
                <a:srgbClr val="AF242B"/>
              </a:buClr>
              <a:buSzPct val="75000"/>
              <a:buFont typeface="Noto Sans Symbols"/>
              <a:buChar char="•"/>
            </a:pPr>
            <a:r>
              <a:rPr b="0" baseline="0" i="0" lang="en-US" sz="17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This will create a new form that is populated with the information from the input file</a:t>
            </a:r>
          </a:p>
          <a:p>
            <a:pPr indent="-466725" lvl="2" marL="11398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The form should be reviewed (updated if needed) and then submitted</a:t>
            </a:r>
          </a:p>
          <a:p>
            <a:pPr indent="-457200" lvl="3" marL="1485900"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Upon submission, the form will follow normal workflow (no notification is received for single import)</a:t>
            </a:r>
            <a:br>
              <a:rPr b="0" baseline="0" i="0" lang="en-US" sz="1400" u="none" cap="none" strike="noStrike">
                <a:solidFill>
                  <a:schemeClr val="dk1"/>
                </a:solidFill>
                <a:latin typeface="Arial"/>
                <a:ea typeface="Arial"/>
                <a:cs typeface="Arial"/>
                <a:sym typeface="Arial"/>
              </a:rPr>
            </a:br>
          </a:p>
        </p:txBody>
      </p:sp>
      <p:sp>
        <p:nvSpPr>
          <p:cNvPr id="3844" name="Shape 3844"/>
          <p:cNvSpPr/>
          <p:nvPr/>
        </p:nvSpPr>
        <p:spPr>
          <a:xfrm>
            <a:off x="1570175" y="4280785"/>
            <a:ext cx="482885" cy="297950"/>
          </a:xfrm>
          <a:prstGeom prst="right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845" name="Shape 3845"/>
          <p:cNvSpPr/>
          <p:nvPr/>
        </p:nvSpPr>
        <p:spPr>
          <a:xfrm>
            <a:off x="1570175" y="6381708"/>
            <a:ext cx="482885" cy="297950"/>
          </a:xfrm>
          <a:prstGeom prst="right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3846" name="Shape 3846"/>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3847" name="Shape 3847"/>
          <p:cNvPicPr preferRelativeResize="0"/>
          <p:nvPr/>
        </p:nvPicPr>
        <p:blipFill rotWithShape="1">
          <a:blip r:embed="rId3">
            <a:alphaModFix/>
          </a:blip>
          <a:srcRect b="0" l="0" r="0" t="0"/>
          <a:stretch/>
        </p:blipFill>
        <p:spPr>
          <a:xfrm>
            <a:off x="2109861" y="3879310"/>
            <a:ext cx="6364286" cy="2800349"/>
          </a:xfrm>
          <a:prstGeom prst="rect">
            <a:avLst/>
          </a:prstGeom>
          <a:noFill/>
          <a:ln>
            <a:noFill/>
          </a:ln>
        </p:spPr>
      </p:pic>
    </p:spTree>
  </p:cSld>
  <p:clrMapOvr>
    <a:masterClrMapping/>
  </p:clrMapOvr>
  <p:transition spd="slow">
    <p:cut/>
  </p:transition>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2" name="Shape 3852"/>
        <p:cNvGrpSpPr/>
        <p:nvPr/>
      </p:nvGrpSpPr>
      <p:grpSpPr>
        <a:xfrm>
          <a:off x="0" y="0"/>
          <a:ext cx="0" cy="0"/>
          <a:chOff x="0" y="0"/>
          <a:chExt cx="0" cy="0"/>
        </a:xfrm>
      </p:grpSpPr>
      <p:sp>
        <p:nvSpPr>
          <p:cNvPr id="3853" name="Shape 385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Multiple Online Interface</a:t>
            </a:r>
          </a:p>
        </p:txBody>
      </p:sp>
      <p:sp>
        <p:nvSpPr>
          <p:cNvPr id="3854" name="Shape 3854"/>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855" name="Shape 385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856" name="Shape 3856"/>
          <p:cNvSpPr txBox="1"/>
          <p:nvPr/>
        </p:nvSpPr>
        <p:spPr>
          <a:xfrm>
            <a:off x="632712" y="1139836"/>
            <a:ext cx="8229600" cy="2032645"/>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AutoNum type="arabicPeriod"/>
            </a:pPr>
            <a:r>
              <a:rPr b="0" baseline="0" i="0" lang="en-US" sz="2000" u="none" cap="none" strike="noStrike">
                <a:solidFill>
                  <a:schemeClr val="dk1"/>
                </a:solidFill>
                <a:latin typeface="Arial"/>
                <a:ea typeface="Arial"/>
                <a:cs typeface="Arial"/>
                <a:sym typeface="Arial"/>
              </a:rPr>
              <a:t>Navigate to Transactions &gt; Mass Import</a:t>
            </a:r>
          </a:p>
          <a:p>
            <a:pPr indent="-457200" lvl="0" marL="457200" marR="0" rtl="0" algn="l">
              <a:spcBef>
                <a:spcPts val="400"/>
              </a:spcBef>
              <a:spcAft>
                <a:spcPts val="0"/>
              </a:spcAft>
              <a:buClr>
                <a:srgbClr val="AF242B"/>
              </a:buClr>
              <a:buSzPct val="75000"/>
              <a:buFont typeface="Noto Sans Symbols"/>
              <a:buAutoNum type="arabicPeriod"/>
            </a:pPr>
            <a:r>
              <a:rPr b="0" baseline="0" i="0" lang="en-US" sz="2000" u="none" cap="none" strike="noStrike">
                <a:solidFill>
                  <a:schemeClr val="dk1"/>
                </a:solidFill>
                <a:latin typeface="Arial"/>
                <a:ea typeface="Arial"/>
                <a:cs typeface="Arial"/>
                <a:sym typeface="Arial"/>
              </a:rPr>
              <a:t>Batch Job ID GSAMASSIMPORT defaults automatically</a:t>
            </a:r>
          </a:p>
          <a:p>
            <a:pPr indent="-457200" lvl="0" marL="457200" marR="0" rtl="0" algn="l">
              <a:spcBef>
                <a:spcPts val="400"/>
              </a:spcBef>
              <a:spcAft>
                <a:spcPts val="0"/>
              </a:spcAft>
              <a:buClr>
                <a:srgbClr val="AF242B"/>
              </a:buClr>
              <a:buSzPct val="75000"/>
              <a:buFont typeface="Noto Sans Symbols"/>
              <a:buAutoNum type="arabicPeriod"/>
            </a:pPr>
            <a:r>
              <a:rPr b="0" baseline="0" i="0" lang="en-US" sz="2000" u="none" cap="none" strike="noStrike">
                <a:solidFill>
                  <a:schemeClr val="dk1"/>
                </a:solidFill>
                <a:latin typeface="Arial"/>
                <a:ea typeface="Arial"/>
                <a:cs typeface="Arial"/>
                <a:sym typeface="Arial"/>
              </a:rPr>
              <a:t>Set the remaining parameters based on test script</a:t>
            </a:r>
          </a:p>
          <a:p>
            <a:pPr indent="-457200" lvl="0" marL="457200" marR="0" rtl="0" algn="l">
              <a:spcBef>
                <a:spcPts val="400"/>
              </a:spcBef>
              <a:spcAft>
                <a:spcPts val="0"/>
              </a:spcAft>
              <a:buClr>
                <a:srgbClr val="AF242B"/>
              </a:buClr>
              <a:buSzPct val="75000"/>
              <a:buFont typeface="Noto Sans Symbols"/>
              <a:buAutoNum type="arabicPeriod"/>
            </a:pPr>
            <a:r>
              <a:rPr b="0" baseline="0" i="0" lang="en-US" sz="2000" u="none" cap="none" strike="noStrike">
                <a:solidFill>
                  <a:schemeClr val="dk1"/>
                </a:solidFill>
                <a:latin typeface="Arial"/>
                <a:ea typeface="Arial"/>
                <a:cs typeface="Arial"/>
                <a:sym typeface="Arial"/>
              </a:rPr>
              <a:t>Click Browse to select Excel input file</a:t>
            </a:r>
          </a:p>
          <a:p>
            <a:pPr indent="-457200" lvl="0" marL="457200" marR="0" rtl="0" algn="l">
              <a:spcBef>
                <a:spcPts val="400"/>
              </a:spcBef>
              <a:spcAft>
                <a:spcPts val="0"/>
              </a:spcAft>
              <a:buClr>
                <a:srgbClr val="AF242B"/>
              </a:buClr>
              <a:buSzPct val="75000"/>
              <a:buFont typeface="Noto Sans Symbols"/>
              <a:buAutoNum type="arabicPeriod"/>
            </a:pPr>
            <a:r>
              <a:rPr b="0" baseline="0" i="0" lang="en-US" sz="2000" u="none" cap="none" strike="noStrike">
                <a:solidFill>
                  <a:schemeClr val="dk1"/>
                </a:solidFill>
                <a:latin typeface="Arial"/>
                <a:ea typeface="Arial"/>
                <a:cs typeface="Arial"/>
                <a:sym typeface="Arial"/>
              </a:rPr>
              <a:t>Click Upload</a:t>
            </a: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857" name="Shape 3857"/>
          <p:cNvSpPr txBox="1"/>
          <p:nvPr>
            <p:ph idx="11" type="ftr"/>
          </p:nvPr>
        </p:nvSpPr>
        <p:spPr>
          <a:xfrm>
            <a:off x="437818"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3858" name="Shape 3858"/>
          <p:cNvPicPr preferRelativeResize="0"/>
          <p:nvPr/>
        </p:nvPicPr>
        <p:blipFill rotWithShape="1">
          <a:blip r:embed="rId3">
            <a:alphaModFix/>
          </a:blip>
          <a:srcRect b="0" l="0" r="0" t="0"/>
          <a:stretch/>
        </p:blipFill>
        <p:spPr>
          <a:xfrm>
            <a:off x="1391162" y="3310705"/>
            <a:ext cx="6280340" cy="2628242"/>
          </a:xfrm>
          <a:prstGeom prst="rect">
            <a:avLst/>
          </a:prstGeom>
          <a:noFill/>
          <a:ln>
            <a:noFill/>
          </a:ln>
        </p:spPr>
      </p:pic>
    </p:spTree>
  </p:cSld>
  <p:clrMapOvr>
    <a:masterClrMapping/>
  </p:clrMapOvr>
  <p:transition spd="slow">
    <p:cut/>
  </p:transition>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3" name="Shape 3863"/>
        <p:cNvGrpSpPr/>
        <p:nvPr/>
      </p:nvGrpSpPr>
      <p:grpSpPr>
        <a:xfrm>
          <a:off x="0" y="0"/>
          <a:ext cx="0" cy="0"/>
          <a:chOff x="0" y="0"/>
          <a:chExt cx="0" cy="0"/>
        </a:xfrm>
      </p:grpSpPr>
      <p:sp>
        <p:nvSpPr>
          <p:cNvPr id="3864" name="Shape 386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Multiple Online Interface (cont.)</a:t>
            </a:r>
          </a:p>
        </p:txBody>
      </p:sp>
      <p:sp>
        <p:nvSpPr>
          <p:cNvPr id="3865" name="Shape 3865"/>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866" name="Shape 38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867" name="Shape 3867"/>
          <p:cNvSpPr txBox="1"/>
          <p:nvPr/>
        </p:nvSpPr>
        <p:spPr>
          <a:xfrm>
            <a:off x="380010" y="1139882"/>
            <a:ext cx="8645236" cy="1487125"/>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uploading is complete, a </a:t>
            </a:r>
            <a:r>
              <a:rPr b="0" baseline="0" i="1" lang="en-US" sz="2000" u="none" cap="none" strike="noStrike">
                <a:solidFill>
                  <a:schemeClr val="dk1"/>
                </a:solidFill>
                <a:latin typeface="Arial"/>
                <a:ea typeface="Arial"/>
                <a:cs typeface="Arial"/>
                <a:sym typeface="Arial"/>
              </a:rPr>
              <a:t>Review Offline Processing </a:t>
            </a:r>
            <a:r>
              <a:rPr b="0" baseline="0" i="0" lang="en-US" sz="2000" u="none" cap="none" strike="noStrike">
                <a:solidFill>
                  <a:schemeClr val="dk1"/>
                </a:solidFill>
                <a:latin typeface="Arial"/>
                <a:ea typeface="Arial"/>
                <a:cs typeface="Arial"/>
                <a:sym typeface="Arial"/>
              </a:rPr>
              <a:t>task is received in the users Inbox</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Notifies user if upload was successful or failed</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Includes the batch execution report (attachments button)</a:t>
            </a: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3868" name="Shape 3868"/>
          <p:cNvPicPr preferRelativeResize="0"/>
          <p:nvPr/>
        </p:nvPicPr>
        <p:blipFill rotWithShape="1">
          <a:blip r:embed="rId3">
            <a:alphaModFix/>
          </a:blip>
          <a:srcRect b="0" l="0" r="0" t="0"/>
          <a:stretch/>
        </p:blipFill>
        <p:spPr>
          <a:xfrm>
            <a:off x="487554" y="2927877"/>
            <a:ext cx="8433161" cy="2975408"/>
          </a:xfrm>
          <a:prstGeom prst="rect">
            <a:avLst/>
          </a:prstGeom>
          <a:noFill/>
          <a:ln>
            <a:noFill/>
          </a:ln>
        </p:spPr>
      </p:pic>
      <p:sp>
        <p:nvSpPr>
          <p:cNvPr id="3869" name="Shape 3869"/>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4" name="Shape 3874"/>
        <p:cNvGrpSpPr/>
        <p:nvPr/>
      </p:nvGrpSpPr>
      <p:grpSpPr>
        <a:xfrm>
          <a:off x="0" y="0"/>
          <a:ext cx="0" cy="0"/>
          <a:chOff x="0" y="0"/>
          <a:chExt cx="0" cy="0"/>
        </a:xfrm>
      </p:grpSpPr>
      <p:sp>
        <p:nvSpPr>
          <p:cNvPr id="3875" name="Shape 387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Multiple Online Interface (cont.)</a:t>
            </a:r>
          </a:p>
        </p:txBody>
      </p:sp>
      <p:sp>
        <p:nvSpPr>
          <p:cNvPr id="3876" name="Shape 387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77" name="Shape 387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878" name="Shape 3878"/>
          <p:cNvPicPr preferRelativeResize="0"/>
          <p:nvPr/>
        </p:nvPicPr>
        <p:blipFill rotWithShape="1">
          <a:blip r:embed="rId3">
            <a:alphaModFix/>
          </a:blip>
          <a:srcRect b="0" l="0" r="0" t="0"/>
          <a:stretch/>
        </p:blipFill>
        <p:spPr>
          <a:xfrm>
            <a:off x="662281" y="1563862"/>
            <a:ext cx="7031036" cy="4114800"/>
          </a:xfrm>
          <a:prstGeom prst="rect">
            <a:avLst/>
          </a:prstGeom>
          <a:noFill/>
          <a:ln>
            <a:noFill/>
          </a:ln>
        </p:spPr>
      </p:pic>
      <p:sp>
        <p:nvSpPr>
          <p:cNvPr id="3879" name="Shape 3879"/>
          <p:cNvSpPr txBox="1"/>
          <p:nvPr/>
        </p:nvSpPr>
        <p:spPr>
          <a:xfrm>
            <a:off x="5510746" y="1563862"/>
            <a:ext cx="3241045" cy="108182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Arial"/>
                <a:ea typeface="Arial"/>
                <a:cs typeface="Arial"/>
                <a:sym typeface="Arial"/>
              </a:rPr>
              <a:t>Attachments:</a:t>
            </a:r>
            <a:r>
              <a:rPr b="0" baseline="0" i="0" lang="en-US" sz="2000" u="none" cap="none" strike="noStrike">
                <a:solidFill>
                  <a:schemeClr val="dk1"/>
                </a:solidFill>
                <a:latin typeface="Arial"/>
                <a:ea typeface="Arial"/>
                <a:cs typeface="Arial"/>
                <a:sym typeface="Arial"/>
              </a:rPr>
              <a:t> </a:t>
            </a:r>
            <a:r>
              <a:rPr b="0" baseline="0" i="0" lang="en-US" sz="1400" u="none" cap="none" strike="noStrike">
                <a:solidFill>
                  <a:schemeClr val="dk1"/>
                </a:solidFill>
                <a:latin typeface="Arial"/>
                <a:ea typeface="Arial"/>
                <a:cs typeface="Arial"/>
                <a:sym typeface="Arial"/>
              </a:rPr>
              <a:t>Displays the batch execution report (.rpt), as well as any error files (if applicable) </a:t>
            </a:r>
          </a:p>
          <a:p>
            <a:pPr indent="-136525" lvl="0" marL="231775" marR="0" rtl="0" algn="l">
              <a:spcBef>
                <a:spcPts val="4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4" name="Shape 3884"/>
        <p:cNvGrpSpPr/>
        <p:nvPr/>
      </p:nvGrpSpPr>
      <p:grpSpPr>
        <a:xfrm>
          <a:off x="0" y="0"/>
          <a:ext cx="0" cy="0"/>
          <a:chOff x="0" y="0"/>
          <a:chExt cx="0" cy="0"/>
        </a:xfrm>
      </p:grpSpPr>
      <p:sp>
        <p:nvSpPr>
          <p:cNvPr id="3885" name="Shape 388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Questions</a:t>
            </a:r>
          </a:p>
        </p:txBody>
      </p:sp>
      <p:sp>
        <p:nvSpPr>
          <p:cNvPr id="3886" name="Shape 38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87" name="Shape 388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888" name="Shape 3888"/>
          <p:cNvPicPr preferRelativeResize="0"/>
          <p:nvPr/>
        </p:nvPicPr>
        <p:blipFill rotWithShape="1">
          <a:blip r:embed="rId3">
            <a:alphaModFix/>
          </a:blip>
          <a:srcRect b="0" l="0" r="8647" t="17149"/>
          <a:stretch/>
        </p:blipFill>
        <p:spPr>
          <a:xfrm>
            <a:off x="1047750" y="1371600"/>
            <a:ext cx="7048499" cy="456565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txBox="1"/>
          <p:nvPr>
            <p:ph type="title"/>
          </p:nvPr>
        </p:nvSpPr>
        <p:spPr>
          <a:xfrm>
            <a:off x="340241" y="331787"/>
            <a:ext cx="871869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Accounting Line</a:t>
            </a:r>
          </a:p>
        </p:txBody>
      </p:sp>
      <p:sp>
        <p:nvSpPr>
          <p:cNvPr id="536" name="Shape 53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537" name="Shape 537"/>
          <p:cNvPicPr preferRelativeResize="0"/>
          <p:nvPr/>
        </p:nvPicPr>
        <p:blipFill rotWithShape="1">
          <a:blip r:embed="rId3">
            <a:alphaModFix/>
          </a:blip>
          <a:srcRect b="0" l="0" r="0" t="0"/>
          <a:stretch/>
        </p:blipFill>
        <p:spPr>
          <a:xfrm>
            <a:off x="1304596" y="1172245"/>
            <a:ext cx="6426238" cy="5347313"/>
          </a:xfrm>
          <a:prstGeom prst="rect">
            <a:avLst/>
          </a:prstGeom>
          <a:noFill/>
          <a:ln>
            <a:noFill/>
          </a:ln>
        </p:spPr>
      </p:pic>
      <p:sp>
        <p:nvSpPr>
          <p:cNvPr id="538" name="Shape 5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318977" y="331787"/>
            <a:ext cx="862341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Accounting Line</a:t>
            </a:r>
          </a:p>
        </p:txBody>
      </p:sp>
      <p:sp>
        <p:nvSpPr>
          <p:cNvPr id="545" name="Shape 54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46" name="Shape 54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547" name="Shape 547"/>
          <p:cNvGraphicFramePr/>
          <p:nvPr/>
        </p:nvGraphicFramePr>
        <p:xfrm>
          <a:off x="633593" y="1554125"/>
          <a:ext cx="3000000" cy="3000000"/>
        </p:xfrm>
        <a:graphic>
          <a:graphicData uri="http://schemas.openxmlformats.org/drawingml/2006/table">
            <a:tbl>
              <a:tblPr bandRow="1" firstRow="1">
                <a:noFill/>
                <a:tableStyleId>{251E0576-D982-433A-A7E2-E46C62A0E56F}</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283800">
                <a:tc>
                  <a:txBody>
                    <a:bodyPr>
                      <a:noAutofit/>
                    </a:bodyPr>
                    <a:lstStyle/>
                    <a:p>
                      <a:pPr indent="0" lvl="0" marL="0" marR="0" rtl="0" algn="l">
                        <a:spcBef>
                          <a:spcPts val="0"/>
                        </a:spcBef>
                        <a:buSzPct val="25000"/>
                        <a:buNone/>
                      </a:pPr>
                      <a:r>
                        <a:rPr b="1" baseline="0" lang="en-US" sz="1200" u="none" cap="none" strike="noStrike"/>
                        <a:t>Debt Account Line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numeric value of the Debt Account Line (will be recorded on referencing collection and refund transactions)</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Transaction Type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An alphanumeric code used in combination with the transaction’s Document Type to infer General Ledger (GL) postings. Must be valid in the Transaction Definition maintenance table.</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Principal Amount</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Displays the principal dollar amount initially owed before overdue charges are applied.</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Start Date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start date of the Debt Account</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Interest, Penalty, &amp; Admin Charge Types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type of Interest, Penalty, or Admin charge to be applied to overdue DAs. Must be a valid code on the IP&amp;A Type reference tables, e.g. INTR6CLM.</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Charge Lines Sub-Tab</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Records overdue IP&amp;A charge lines associated to the accounting line.</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First Demand Letter Generated Date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date on which the first demand letter is sent to the debtor.</a:t>
                      </a:r>
                    </a:p>
                  </a:txBody>
                  <a:tcPr marT="45725" marB="45725" marR="91450" marL="91450"/>
                </a:tc>
              </a:tr>
              <a:tr h="404025">
                <a:tc>
                  <a:txBody>
                    <a:bodyPr>
                      <a:noAutofit/>
                    </a:bodyPr>
                    <a:lstStyle/>
                    <a:p>
                      <a:pPr indent="0" lvl="0" marL="0" marR="0" rtl="0" algn="l">
                        <a:spcBef>
                          <a:spcPts val="0"/>
                        </a:spcBef>
                        <a:buSzPct val="25000"/>
                        <a:buNone/>
                      </a:pPr>
                      <a:r>
                        <a:rPr b="1" baseline="0" lang="en-US" sz="1200" u="none" cap="none" strike="noStrike"/>
                        <a:t>IP&amp;A Start Dates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date on which IP&amp;A will begin to be applied to the DA.</a:t>
                      </a:r>
                    </a:p>
                  </a:txBody>
                  <a:tcPr marT="45725" marB="45725" marR="91450" marL="91450"/>
                </a:tc>
              </a:tr>
            </a:tbl>
          </a:graphicData>
        </a:graphic>
      </p:graphicFrame>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318977" y="331787"/>
            <a:ext cx="862341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Accounting Line</a:t>
            </a:r>
          </a:p>
        </p:txBody>
      </p:sp>
      <p:sp>
        <p:nvSpPr>
          <p:cNvPr id="554" name="Shape 55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55" name="Shape 55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556" name="Shape 556"/>
          <p:cNvGraphicFramePr/>
          <p:nvPr/>
        </p:nvGraphicFramePr>
        <p:xfrm>
          <a:off x="636087" y="4799641"/>
          <a:ext cx="3000000" cy="3000000"/>
        </p:xfrm>
        <a:graphic>
          <a:graphicData uri="http://schemas.openxmlformats.org/drawingml/2006/table">
            <a:tbl>
              <a:tblPr bandRow="1" firstRow="1">
                <a:noFill/>
                <a:tableStyleId>{A1211FDB-BCBE-4443-A54B-DAFB5D0633DA}</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Receivable Type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Receivable Type denoting the type of claim, e.g. PRCLAIMR7, VNCLAIMR6, FPCLAIMR6, etc.</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Accounting Dimensions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Includes the BBFY, Fund, Region, Org Code, Program, Activity, SOC, RSC, etc.</a:t>
                      </a:r>
                    </a:p>
                  </a:txBody>
                  <a:tcPr marT="45725" marB="45725" marR="91450" marL="91450"/>
                </a:tc>
              </a:tr>
            </a:tbl>
          </a:graphicData>
        </a:graphic>
      </p:graphicFrame>
      <p:pic>
        <p:nvPicPr>
          <p:cNvPr id="557" name="Shape 557"/>
          <p:cNvPicPr preferRelativeResize="0"/>
          <p:nvPr/>
        </p:nvPicPr>
        <p:blipFill rotWithShape="1">
          <a:blip r:embed="rId3">
            <a:alphaModFix/>
          </a:blip>
          <a:srcRect b="0" l="0" r="0" t="0"/>
          <a:stretch/>
        </p:blipFill>
        <p:spPr>
          <a:xfrm>
            <a:off x="1080826" y="1677064"/>
            <a:ext cx="7554913" cy="241935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564" name="Shape 564"/>
          <p:cNvSpPr txBox="1"/>
          <p:nvPr>
            <p:ph type="title"/>
          </p:nvPr>
        </p:nvSpPr>
        <p:spPr>
          <a:xfrm>
            <a:off x="318977" y="331787"/>
            <a:ext cx="862341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Accounting Line</a:t>
            </a:r>
          </a:p>
        </p:txBody>
      </p:sp>
      <p:sp>
        <p:nvSpPr>
          <p:cNvPr id="565" name="Shape 5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66" name="Shape 5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567" name="Shape 567"/>
          <p:cNvGraphicFramePr/>
          <p:nvPr/>
        </p:nvGraphicFramePr>
        <p:xfrm>
          <a:off x="525074" y="3552692"/>
          <a:ext cx="3000000" cy="3000000"/>
        </p:xfrm>
        <a:graphic>
          <a:graphicData uri="http://schemas.openxmlformats.org/drawingml/2006/table">
            <a:tbl>
              <a:tblPr bandRow="1" firstRow="1">
                <a:noFill/>
                <a:tableStyleId>{1C1A0FD9-F56F-403E-B4F7-F6BFE49342DD}</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Comments to Print</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Any comments to be printed on the demand letter beyond the standard text.</a:t>
                      </a:r>
                    </a:p>
                    <a:p>
                      <a:pPr indent="0" lvl="0" marL="0" marR="0" rtl="0" algn="l">
                        <a:spcBef>
                          <a:spcPts val="0"/>
                        </a:spcBef>
                        <a:buSzPct val="25000"/>
                        <a:buNone/>
                      </a:pPr>
                      <a:r>
                        <a:rPr baseline="0" lang="en-US" sz="1200" u="none" cap="none" strike="noStrike"/>
                        <a:t> - </a:t>
                      </a:r>
                      <a:r>
                        <a:rPr b="1" baseline="0" lang="en-US" sz="1200" u="none" cap="none" strike="noStrike"/>
                        <a:t>Region 7</a:t>
                      </a:r>
                      <a:r>
                        <a:rPr baseline="0" lang="en-US" sz="1200" u="none" cap="none" strike="noStrike"/>
                        <a:t>: Should be used to record any comments to be printed on the demand letter beyond the standard text</a:t>
                      </a:r>
                    </a:p>
                    <a:p>
                      <a:pPr indent="0" lvl="0" marL="0" marR="0" rtl="0" algn="l">
                        <a:spcBef>
                          <a:spcPts val="0"/>
                        </a:spcBef>
                        <a:buSzPct val="25000"/>
                        <a:buNone/>
                      </a:pPr>
                      <a:r>
                        <a:rPr baseline="0" lang="en-US" sz="1200" u="none" cap="none" strike="noStrike"/>
                        <a:t> - </a:t>
                      </a:r>
                      <a:r>
                        <a:rPr b="1" baseline="0" lang="en-US" sz="1200" u="none" cap="none" strike="noStrike"/>
                        <a:t>Region 6</a:t>
                      </a:r>
                      <a:r>
                        <a:rPr baseline="0" lang="en-US" sz="1200" u="none" cap="none" strike="noStrike"/>
                        <a:t>: In addition to any comments beyond standard text, can also record "Payroll Claim Reason" or "Initial Demand Letter Reason". </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Dunning Print Flag</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If True, Dunning Notices will be generated for the Debt Account.</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Print Comments on Dunning Letters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Must be set True if text entered in the Comments to Print field should be printed on the First Demand Letter (if generated out of Pegasys) and any subsequent Dunning Notices.</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Text Code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Used to determine the pre-defined text to print on the demand letter.</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Amortization Schedule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Amortization Schedule associated with the Debt Account, if any.</a:t>
                      </a:r>
                    </a:p>
                  </a:txBody>
                  <a:tcPr marT="45725" marB="45725" marR="91450" marL="91450"/>
                </a:tc>
              </a:tr>
            </a:tbl>
          </a:graphicData>
        </a:graphic>
      </p:graphicFrame>
      <p:pic>
        <p:nvPicPr>
          <p:cNvPr id="568" name="Shape 568"/>
          <p:cNvPicPr preferRelativeResize="0"/>
          <p:nvPr/>
        </p:nvPicPr>
        <p:blipFill rotWithShape="1">
          <a:blip r:embed="rId3">
            <a:alphaModFix/>
          </a:blip>
          <a:srcRect b="0" l="0" r="0" t="0"/>
          <a:stretch/>
        </p:blipFill>
        <p:spPr>
          <a:xfrm>
            <a:off x="890662" y="1150087"/>
            <a:ext cx="7583486" cy="213359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Document Overview - UDFs</a:t>
            </a:r>
          </a:p>
        </p:txBody>
      </p:sp>
      <p:sp>
        <p:nvSpPr>
          <p:cNvPr id="575" name="Shape 575"/>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117475" lvl="0" marL="231775" marR="0" rtl="0" algn="l">
              <a:lnSpc>
                <a:spcPct val="80000"/>
              </a:lnSpc>
              <a:spcBef>
                <a:spcPts val="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9525" lvl="1" marL="56832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576" name="Shape 57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77" name="Shape 577"/>
          <p:cNvSpPr txBox="1"/>
          <p:nvPr/>
        </p:nvSpPr>
        <p:spPr>
          <a:xfrm>
            <a:off x="712787" y="1151037"/>
            <a:ext cx="8271725" cy="913614"/>
          </a:xfrm>
          <a:prstGeom prst="rect">
            <a:avLst/>
          </a:prstGeom>
          <a:noFill/>
          <a:ln>
            <a:noFill/>
          </a:ln>
        </p:spPr>
        <p:txBody>
          <a:bodyPr anchorCtr="0" anchor="t" bIns="0" lIns="0" rIns="0" tIns="0">
            <a:noAutofit/>
          </a:bodyPr>
          <a:lstStyle/>
          <a:p>
            <a:pPr indent="-285750" lvl="0" marL="285750" marR="0" rtl="0" algn="l">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The Debt Account Document Type will be configured to use specific </a:t>
            </a:r>
            <a:r>
              <a:rPr b="1" baseline="0" i="0" lang="en-US" sz="1800" u="sng" cap="none" strike="noStrike">
                <a:solidFill>
                  <a:schemeClr val="dk1"/>
                </a:solidFill>
                <a:latin typeface="Arial"/>
                <a:ea typeface="Arial"/>
                <a:cs typeface="Arial"/>
                <a:sym typeface="Arial"/>
              </a:rPr>
              <a:t>User Defined Fields</a:t>
            </a:r>
            <a:r>
              <a:rPr b="1" baseline="0" i="0" lang="en-US" sz="1800" u="none" cap="none" strike="noStrike">
                <a:solidFill>
                  <a:schemeClr val="dk1"/>
                </a:solidFill>
                <a:latin typeface="Arial"/>
                <a:ea typeface="Arial"/>
                <a:cs typeface="Arial"/>
                <a:sym typeface="Arial"/>
              </a:rPr>
              <a:t> (UDFs) </a:t>
            </a:r>
            <a:r>
              <a:rPr b="0" baseline="0" i="0" lang="en-US" sz="1800" u="none" cap="none" strike="noStrike">
                <a:solidFill>
                  <a:schemeClr val="dk1"/>
                </a:solidFill>
                <a:latin typeface="Arial"/>
                <a:ea typeface="Arial"/>
                <a:cs typeface="Arial"/>
                <a:sym typeface="Arial"/>
              </a:rPr>
              <a:t>at both the Header and Accounting Line Level</a:t>
            </a:r>
          </a:p>
          <a:p>
            <a:pPr indent="-285750" lvl="1" marL="742950" marR="0" rtl="0" algn="l">
              <a:spcBef>
                <a:spcPts val="120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Users may enter 10-digit alphanumeric values in the UDFs</a:t>
            </a:r>
          </a:p>
          <a:p>
            <a:pPr indent="-285750" lvl="0" marL="285750" marR="0" rtl="0" algn="l">
              <a:spcBef>
                <a:spcPts val="1200"/>
              </a:spcBef>
              <a:spcAft>
                <a:spcPts val="600"/>
              </a:spcAft>
              <a:buClr>
                <a:srgbClr val="C00000"/>
              </a:buClr>
              <a:buSzPct val="75000"/>
              <a:buFont typeface="Arial"/>
              <a:buChar char="•"/>
            </a:pPr>
            <a:r>
              <a:rPr b="1" baseline="0" i="0" lang="en-US" sz="1800" u="sng" cap="none" strike="noStrike">
                <a:solidFill>
                  <a:schemeClr val="dk1"/>
                </a:solidFill>
                <a:latin typeface="Arial"/>
                <a:ea typeface="Arial"/>
                <a:cs typeface="Arial"/>
                <a:sym typeface="Arial"/>
              </a:rPr>
              <a:t>Accounting Line UDFs </a:t>
            </a:r>
            <a:r>
              <a:rPr b="0" baseline="0" i="0" lang="en-US" sz="1800" u="none" cap="none" strike="noStrike">
                <a:solidFill>
                  <a:schemeClr val="dk1"/>
                </a:solidFill>
                <a:latin typeface="Arial"/>
                <a:ea typeface="Arial"/>
                <a:cs typeface="Arial"/>
                <a:sym typeface="Arial"/>
              </a:rPr>
              <a:t>configured for use on Debt Account Document Types:</a:t>
            </a:r>
          </a:p>
        </p:txBody>
      </p:sp>
      <p:sp>
        <p:nvSpPr>
          <p:cNvPr id="578" name="Shape 57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579" name="Shape 579"/>
          <p:cNvGraphicFramePr/>
          <p:nvPr/>
        </p:nvGraphicFramePr>
        <p:xfrm>
          <a:off x="712787" y="2693233"/>
          <a:ext cx="3000000" cy="3000000"/>
        </p:xfrm>
        <a:graphic>
          <a:graphicData uri="http://schemas.openxmlformats.org/drawingml/2006/table">
            <a:tbl>
              <a:tblPr bandRow="1" firstRow="1">
                <a:noFill/>
                <a:tableStyleId>{8FB40628-BA92-4AAC-B4FD-287AC22CDD4C}</a:tableStyleId>
              </a:tblPr>
              <a:tblGrid>
                <a:gridCol w="1446525"/>
                <a:gridCol w="1643800"/>
                <a:gridCol w="1643800"/>
                <a:gridCol w="1643800"/>
                <a:gridCol w="1643800"/>
              </a:tblGrid>
              <a:tr h="336725">
                <a:tc>
                  <a:txBody>
                    <a:bodyPr>
                      <a:noAutofit/>
                    </a:bodyPr>
                    <a:lstStyle/>
                    <a:p>
                      <a:pPr indent="0" lvl="0" marL="0" marR="0" rtl="0" algn="l">
                        <a:spcBef>
                          <a:spcPts val="0"/>
                        </a:spcBef>
                        <a:buSzPct val="25000"/>
                        <a:buNone/>
                      </a:pPr>
                      <a:r>
                        <a:rPr baseline="0" lang="en-US" sz="1200" u="none" cap="none" strike="noStrike"/>
                        <a:t>Actg. Line UDF #</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DAV</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D6M</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DES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D7M</a:t>
                      </a:r>
                    </a:p>
                  </a:txBody>
                  <a:tcPr marT="45725" marB="45725" marR="91450" marL="91450"/>
                </a:tc>
              </a:tr>
              <a:tr h="388875">
                <a:tc>
                  <a:txBody>
                    <a:bodyPr>
                      <a:noAutofit/>
                    </a:bodyPr>
                    <a:lstStyle/>
                    <a:p>
                      <a:pPr indent="0" lvl="0" marL="0" marR="0" rtl="0" algn="ctr">
                        <a:spcBef>
                          <a:spcPts val="0"/>
                        </a:spcBef>
                        <a:buSzPct val="25000"/>
                        <a:buNone/>
                      </a:pPr>
                      <a:r>
                        <a:rPr b="1" baseline="0" lang="en-US" sz="1200" u="none" cap="none" strike="noStrike"/>
                        <a:t>1</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Sales Office Number</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Sales Office Number</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Fedcode/Customer Fund Code</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2</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Sale Number</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Sale Number</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Lease Number</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3</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Labor Flag</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Labor Flag</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Product Code</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4</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Sep Date</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Sep Date</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Order Number</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5</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GSA Contract Number</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GSA Contract Number</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Customer Code</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6</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Commodity Code</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Commodity Code</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Pay.gov Tracking ID</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7</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ACO Zone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ACO Zone</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FAS PO Number</a:t>
                      </a:r>
                    </a:p>
                  </a:txBody>
                  <a:tcPr marT="45725" marB="45725" marR="91450" marL="91450"/>
                </a:tc>
              </a:tr>
              <a:tr h="388875">
                <a:tc>
                  <a:txBody>
                    <a:bodyPr>
                      <a:noAutofit/>
                    </a:bodyPr>
                    <a:lstStyle/>
                    <a:p>
                      <a:pPr indent="0" lvl="0" marL="0" marR="0" rtl="0" algn="ctr">
                        <a:spcBef>
                          <a:spcPts val="0"/>
                        </a:spcBef>
                        <a:buSzPct val="25000"/>
                        <a:buNone/>
                      </a:pPr>
                      <a:r>
                        <a:rPr b="1" baseline="0" lang="en-US" sz="1200" u="none" cap="none" strike="noStrike"/>
                        <a:t>8</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N/A</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ACO Code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ACO Code</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TD Code/Transaction Code</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9</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Lease Vehicle Flag</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Additional Codes</a:t>
                      </a:r>
                    </a:p>
                  </a:txBody>
                  <a:tcPr marT="45725" marB="45725" marR="91450" marL="91450"/>
                </a:tc>
              </a:tr>
              <a:tr h="269225">
                <a:tc>
                  <a:txBody>
                    <a:bodyPr>
                      <a:noAutofit/>
                    </a:bodyPr>
                    <a:lstStyle/>
                    <a:p>
                      <a:pPr indent="0" lvl="0" marL="0" marR="0" rtl="0" algn="ctr">
                        <a:spcBef>
                          <a:spcPts val="0"/>
                        </a:spcBef>
                        <a:buSzPct val="25000"/>
                        <a:buNone/>
                      </a:pPr>
                      <a:r>
                        <a:rPr b="1" baseline="0" lang="en-US" sz="1200" u="none" cap="none" strike="noStrike"/>
                        <a:t>10</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c>
                  <a:txBody>
                    <a:bodyPr>
                      <a:noAutofit/>
                    </a:bodyPr>
                    <a:lstStyle/>
                    <a:p>
                      <a:pPr indent="0" lvl="0" marL="0" marR="0" rtl="0" algn="l">
                        <a:spcBef>
                          <a:spcPts val="0"/>
                        </a:spcBef>
                        <a:buSzPct val="25000"/>
                        <a:buNone/>
                      </a:pPr>
                      <a:r>
                        <a:rPr baseline="0" lang="en-US" sz="1000" u="none" cap="none" strike="noStrike"/>
                        <a:t>N/A</a:t>
                      </a:r>
                    </a:p>
                  </a:txBody>
                  <a:tcPr marT="45725" marB="45725" marR="91450" marL="91450"/>
                </a:tc>
              </a:tr>
            </a:tbl>
          </a:graphicData>
        </a:graphic>
      </p:graphicFrame>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586" name="Shape 586"/>
          <p:cNvSpPr txBox="1"/>
          <p:nvPr>
            <p:ph type="title"/>
          </p:nvPr>
        </p:nvSpPr>
        <p:spPr>
          <a:xfrm>
            <a:off x="340242" y="331787"/>
            <a:ext cx="860214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 – Accounting Line</a:t>
            </a:r>
          </a:p>
        </p:txBody>
      </p:sp>
      <p:sp>
        <p:nvSpPr>
          <p:cNvPr id="587" name="Shape 58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588" name="Shape 588"/>
          <p:cNvGraphicFramePr/>
          <p:nvPr/>
        </p:nvGraphicFramePr>
        <p:xfrm>
          <a:off x="541466" y="4871482"/>
          <a:ext cx="3000000" cy="3000000"/>
        </p:xfrm>
        <a:graphic>
          <a:graphicData uri="http://schemas.openxmlformats.org/drawingml/2006/table">
            <a:tbl>
              <a:tblPr bandRow="1" firstRow="1">
                <a:noFill/>
                <a:tableStyleId>{4FE25A31-8A9F-493B-B59D-BE27F451BBA9}</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Debt Appeal Forbearance Flag/Date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Indicates whether the Debt Account is under dispute. This flag, as well as the Debt Appeal Forbearance Date will be populated when a dispute is recorded in association with the Debt Account.</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User Defined Fields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See previous slides for listing of Accounting Line level UDFs per each DA document type.</a:t>
                      </a:r>
                    </a:p>
                  </a:txBody>
                  <a:tcPr marT="45725" marB="45725" marR="91450" marL="91450"/>
                </a:tc>
              </a:tr>
            </a:tbl>
          </a:graphicData>
        </a:graphic>
      </p:graphicFrame>
      <p:pic>
        <p:nvPicPr>
          <p:cNvPr id="589" name="Shape 589"/>
          <p:cNvPicPr preferRelativeResize="0"/>
          <p:nvPr/>
        </p:nvPicPr>
        <p:blipFill rotWithShape="1">
          <a:blip r:embed="rId3">
            <a:alphaModFix/>
          </a:blip>
          <a:srcRect b="0" l="0" r="0" t="0"/>
          <a:stretch/>
        </p:blipFill>
        <p:spPr>
          <a:xfrm>
            <a:off x="1128233" y="1229266"/>
            <a:ext cx="7005673" cy="3318701"/>
          </a:xfrm>
          <a:prstGeom prst="rect">
            <a:avLst/>
          </a:prstGeom>
          <a:noFill/>
          <a:ln>
            <a:noFill/>
          </a:ln>
        </p:spPr>
      </p:pic>
      <p:sp>
        <p:nvSpPr>
          <p:cNvPr id="590" name="Shape 5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Adding an Attachment</a:t>
            </a:r>
          </a:p>
        </p:txBody>
      </p:sp>
      <p:sp>
        <p:nvSpPr>
          <p:cNvPr id="597" name="Shape 59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98" name="Shape 598"/>
          <p:cNvSpPr txBox="1"/>
          <p:nvPr/>
        </p:nvSpPr>
        <p:spPr>
          <a:xfrm>
            <a:off x="471487" y="1258783"/>
            <a:ext cx="8553759" cy="5094514"/>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Users can add attachments to DAs for </a:t>
            </a:r>
            <a:r>
              <a:rPr b="1" baseline="0" i="0" lang="en-US" sz="2000" u="none" cap="none" strike="noStrike">
                <a:solidFill>
                  <a:schemeClr val="dk1"/>
                </a:solidFill>
                <a:latin typeface="Arial"/>
                <a:ea typeface="Arial"/>
                <a:cs typeface="Arial"/>
                <a:sym typeface="Arial"/>
              </a:rPr>
              <a:t>internal use </a:t>
            </a:r>
            <a:r>
              <a:rPr b="0" baseline="0" i="0" lang="en-US" sz="2000" u="none" cap="none" strike="noStrike">
                <a:solidFill>
                  <a:schemeClr val="dk1"/>
                </a:solidFill>
                <a:latin typeface="Arial"/>
                <a:ea typeface="Arial"/>
                <a:cs typeface="Arial"/>
                <a:sym typeface="Arial"/>
              </a:rPr>
              <a:t>(Pegasys)</a:t>
            </a:r>
          </a:p>
          <a:p>
            <a:pPr indent="-231775" lvl="1" marL="688975" marR="0" rtl="0" algn="l">
              <a:spcBef>
                <a:spcPts val="38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The attachment is added directly to the DA document</a:t>
            </a:r>
          </a:p>
          <a:p>
            <a:pPr indent="-217487" lvl="1" marL="688975" marR="0" rtl="0" algn="l">
              <a:spcBef>
                <a:spcPts val="60"/>
              </a:spcBef>
              <a:spcAft>
                <a:spcPts val="0"/>
              </a:spcAft>
              <a:buClr>
                <a:srgbClr val="AF242B"/>
              </a:buClr>
              <a:buFont typeface="Noto Sans Symbols"/>
              <a:buNone/>
            </a:pPr>
            <a:r>
              <a:t/>
            </a:r>
            <a:endParaRPr b="0" baseline="0" i="0" sz="300" u="none" cap="none" strike="noStrike">
              <a:solidFill>
                <a:schemeClr val="dk1"/>
              </a:solidFill>
              <a:latin typeface="Arial"/>
              <a:ea typeface="Arial"/>
              <a:cs typeface="Arial"/>
              <a:sym typeface="Arial"/>
            </a:endParaRPr>
          </a:p>
          <a:p>
            <a:pPr indent="-231775" lvl="1" marL="688975" marR="0" rtl="0" algn="l">
              <a:spcBef>
                <a:spcPts val="38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Files containing PII data should not be added as an attachment</a:t>
            </a:r>
          </a:p>
          <a:p>
            <a:pPr indent="-136525" lvl="1" marL="6889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Steps to add an attachment: </a:t>
            </a:r>
          </a:p>
          <a:p>
            <a:pPr indent="-217487" lvl="0" marL="231775" marR="0" rtl="0" algn="l">
              <a:spcBef>
                <a:spcPts val="60"/>
              </a:spcBef>
              <a:spcAft>
                <a:spcPts val="0"/>
              </a:spcAft>
              <a:buClr>
                <a:srgbClr val="AF242B"/>
              </a:buClr>
              <a:buFont typeface="Noto Sans Symbols"/>
              <a:buNone/>
            </a:pPr>
            <a:r>
              <a:t/>
            </a:r>
            <a:endParaRPr b="0" baseline="0" i="0" sz="3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Click the </a:t>
            </a:r>
            <a:r>
              <a:rPr b="0" baseline="0" i="1" lang="en-US" sz="1900" u="none" cap="none" strike="noStrike">
                <a:solidFill>
                  <a:schemeClr val="dk1"/>
                </a:solidFill>
                <a:latin typeface="Arial"/>
                <a:ea typeface="Arial"/>
                <a:cs typeface="Arial"/>
                <a:sym typeface="Arial"/>
              </a:rPr>
              <a:t>Attachments </a:t>
            </a:r>
            <a:r>
              <a:rPr b="0" baseline="0" i="0" lang="en-US" sz="1900" u="none" cap="none" strike="noStrike">
                <a:solidFill>
                  <a:schemeClr val="dk1"/>
                </a:solidFill>
                <a:latin typeface="Arial"/>
                <a:ea typeface="Arial"/>
                <a:cs typeface="Arial"/>
                <a:sym typeface="Arial"/>
              </a:rPr>
              <a:t>Button on the Pegasys document</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Click the </a:t>
            </a:r>
            <a:r>
              <a:rPr b="0" baseline="0" i="1" lang="en-US" sz="1900" u="none" cap="none" strike="noStrike">
                <a:solidFill>
                  <a:schemeClr val="dk1"/>
                </a:solidFill>
                <a:latin typeface="Arial"/>
                <a:ea typeface="Arial"/>
                <a:cs typeface="Arial"/>
                <a:sym typeface="Arial"/>
              </a:rPr>
              <a:t>Import Local File </a:t>
            </a:r>
            <a:r>
              <a:rPr b="0" baseline="0" i="0" lang="en-US" sz="1900" u="none" cap="none" strike="noStrike">
                <a:solidFill>
                  <a:schemeClr val="dk1"/>
                </a:solidFill>
                <a:latin typeface="Arial"/>
                <a:ea typeface="Arial"/>
                <a:cs typeface="Arial"/>
                <a:sym typeface="Arial"/>
              </a:rPr>
              <a:t>button</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Enter required and relevant fields</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Select the </a:t>
            </a:r>
            <a:r>
              <a:rPr b="0" baseline="0" i="1" lang="en-US" sz="1900" u="none" cap="none" strike="noStrike">
                <a:solidFill>
                  <a:schemeClr val="dk1"/>
                </a:solidFill>
                <a:latin typeface="Arial"/>
                <a:ea typeface="Arial"/>
                <a:cs typeface="Arial"/>
                <a:sym typeface="Arial"/>
              </a:rPr>
              <a:t>Browse</a:t>
            </a:r>
            <a:r>
              <a:rPr b="0" baseline="0" i="0" lang="en-US" sz="1900" u="none" cap="none" strike="noStrike">
                <a:solidFill>
                  <a:schemeClr val="dk1"/>
                </a:solidFill>
                <a:latin typeface="Arial"/>
                <a:ea typeface="Arial"/>
                <a:cs typeface="Arial"/>
                <a:sym typeface="Arial"/>
              </a:rPr>
              <a:t> button and choose the file to attach</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Select the </a:t>
            </a:r>
            <a:r>
              <a:rPr b="0" baseline="0" i="1" lang="en-US" sz="1900" u="none" cap="none" strike="noStrike">
                <a:solidFill>
                  <a:schemeClr val="dk1"/>
                </a:solidFill>
                <a:latin typeface="Arial"/>
                <a:ea typeface="Arial"/>
                <a:cs typeface="Arial"/>
                <a:sym typeface="Arial"/>
              </a:rPr>
              <a:t>Upload</a:t>
            </a:r>
            <a:r>
              <a:rPr b="0" baseline="0" i="0" lang="en-US" sz="1900" u="none" cap="none" strike="noStrike">
                <a:solidFill>
                  <a:schemeClr val="dk1"/>
                </a:solidFill>
                <a:latin typeface="Arial"/>
                <a:ea typeface="Arial"/>
                <a:cs typeface="Arial"/>
                <a:sym typeface="Arial"/>
              </a:rPr>
              <a:t> button</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Select the </a:t>
            </a:r>
            <a:r>
              <a:rPr b="0" baseline="0" i="1" lang="en-US" sz="1900" u="none" cap="none" strike="noStrike">
                <a:solidFill>
                  <a:schemeClr val="dk1"/>
                </a:solidFill>
                <a:latin typeface="Arial"/>
                <a:ea typeface="Arial"/>
                <a:cs typeface="Arial"/>
                <a:sym typeface="Arial"/>
              </a:rPr>
              <a:t>Return</a:t>
            </a:r>
            <a:r>
              <a:rPr b="0" baseline="0" i="0" lang="en-US" sz="1900" u="none" cap="none" strike="noStrike">
                <a:solidFill>
                  <a:schemeClr val="dk1"/>
                </a:solidFill>
                <a:latin typeface="Arial"/>
                <a:ea typeface="Arial"/>
                <a:cs typeface="Arial"/>
                <a:sym typeface="Arial"/>
              </a:rPr>
              <a:t> button to Navigate back to the Cash Receipt Document</a:t>
            </a:r>
          </a:p>
        </p:txBody>
      </p:sp>
      <p:sp>
        <p:nvSpPr>
          <p:cNvPr id="599" name="Shape 59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sp>
        <p:nvSpPr>
          <p:cNvPr id="605" name="Shape 60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Adding an Attachment</a:t>
            </a:r>
          </a:p>
        </p:txBody>
      </p:sp>
      <p:sp>
        <p:nvSpPr>
          <p:cNvPr id="606" name="Shape 60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07" name="Shape 607"/>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608" name="Shape 608"/>
          <p:cNvPicPr preferRelativeResize="0"/>
          <p:nvPr/>
        </p:nvPicPr>
        <p:blipFill rotWithShape="1">
          <a:blip r:embed="rId3">
            <a:alphaModFix/>
          </a:blip>
          <a:srcRect b="0" l="0" r="0" t="0"/>
          <a:stretch/>
        </p:blipFill>
        <p:spPr>
          <a:xfrm>
            <a:off x="1177483" y="2008448"/>
            <a:ext cx="6969785" cy="4748612"/>
          </a:xfrm>
          <a:prstGeom prst="rect">
            <a:avLst/>
          </a:prstGeom>
          <a:noFill/>
          <a:ln>
            <a:noFill/>
          </a:ln>
        </p:spPr>
      </p:pic>
      <p:sp>
        <p:nvSpPr>
          <p:cNvPr id="609" name="Shape 609"/>
          <p:cNvSpPr txBox="1"/>
          <p:nvPr/>
        </p:nvSpPr>
        <p:spPr>
          <a:xfrm>
            <a:off x="542260" y="1137683"/>
            <a:ext cx="8240233" cy="1086451"/>
          </a:xfrm>
          <a:prstGeom prst="rect">
            <a:avLst/>
          </a:prstGeom>
          <a:noFill/>
          <a:ln>
            <a:noFill/>
          </a:ln>
        </p:spPr>
        <p:txBody>
          <a:bodyPr anchorCtr="0" anchor="t" bIns="45700" lIns="91425" rIns="91425" tIns="45700">
            <a:noAutofit/>
          </a:bodyPr>
          <a:lstStyle/>
          <a:p>
            <a:pPr indent="-457200" lvl="1" marL="914400" marR="0" rtl="0" algn="l">
              <a:spcBef>
                <a:spcPts val="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Click the </a:t>
            </a:r>
            <a:r>
              <a:rPr b="0" baseline="0" i="1" lang="en-US" sz="1900" u="none" cap="none" strike="noStrike">
                <a:solidFill>
                  <a:schemeClr val="dk1"/>
                </a:solidFill>
                <a:latin typeface="Arial"/>
                <a:ea typeface="Arial"/>
                <a:cs typeface="Arial"/>
                <a:sym typeface="Arial"/>
              </a:rPr>
              <a:t>Attachments </a:t>
            </a:r>
            <a:r>
              <a:rPr b="0" baseline="0" i="0" lang="en-US" sz="1900" u="none" cap="none" strike="noStrike">
                <a:solidFill>
                  <a:schemeClr val="dk1"/>
                </a:solidFill>
                <a:latin typeface="Arial"/>
                <a:ea typeface="Arial"/>
                <a:cs typeface="Arial"/>
                <a:sym typeface="Arial"/>
              </a:rPr>
              <a:t>Button on the Pegasys document</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a:pPr>
            <a:r>
              <a:rPr b="0" baseline="0" i="0" lang="en-US" sz="1900" u="none" cap="none" strike="noStrike">
                <a:solidFill>
                  <a:schemeClr val="dk1"/>
                </a:solidFill>
                <a:latin typeface="Arial"/>
                <a:ea typeface="Arial"/>
                <a:cs typeface="Arial"/>
                <a:sym typeface="Arial"/>
              </a:rPr>
              <a:t>Click the </a:t>
            </a:r>
            <a:r>
              <a:rPr b="0" baseline="0" i="1" lang="en-US" sz="1900" u="none" cap="none" strike="noStrike">
                <a:solidFill>
                  <a:schemeClr val="dk1"/>
                </a:solidFill>
                <a:latin typeface="Arial"/>
                <a:ea typeface="Arial"/>
                <a:cs typeface="Arial"/>
                <a:sym typeface="Arial"/>
              </a:rPr>
              <a:t>Import Local File </a:t>
            </a:r>
            <a:r>
              <a:rPr b="0" baseline="0" i="0" lang="en-US" sz="1900" u="none" cap="none" strike="noStrike">
                <a:solidFill>
                  <a:schemeClr val="dk1"/>
                </a:solidFill>
                <a:latin typeface="Arial"/>
                <a:ea typeface="Arial"/>
                <a:cs typeface="Arial"/>
                <a:sym typeface="Arial"/>
              </a:rPr>
              <a:t>button</a:t>
            </a: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p:nvPr/>
        </p:nvSpPr>
        <p:spPr>
          <a:xfrm>
            <a:off x="393405" y="1201479"/>
            <a:ext cx="8750595" cy="1073888"/>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13" name="Shape 11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14" name="Shape 114"/>
          <p:cNvSpPr txBox="1"/>
          <p:nvPr>
            <p:ph idx="1" type="body"/>
          </p:nvPr>
        </p:nvSpPr>
        <p:spPr>
          <a:xfrm>
            <a:off x="594033" y="1228128"/>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Debt Account Lifecycle Introduction</a:t>
            </a:r>
          </a:p>
          <a:p>
            <a:pPr indent="-295275" lvl="1" marL="625475" marR="0" rtl="0" algn="l">
              <a:spcBef>
                <a:spcPts val="3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Claim Types</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115" name="Shape 11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6" name="Shape 116"/>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sp>
        <p:nvSpPr>
          <p:cNvPr id="615" name="Shape 61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Adding an Attachment</a:t>
            </a:r>
          </a:p>
        </p:txBody>
      </p:sp>
      <p:sp>
        <p:nvSpPr>
          <p:cNvPr id="616" name="Shape 61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17" name="Shape 617"/>
          <p:cNvSpPr/>
          <p:nvPr/>
        </p:nvSpPr>
        <p:spPr>
          <a:xfrm>
            <a:off x="7718960" y="6008914"/>
            <a:ext cx="1294410" cy="74814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618" name="Shape 618"/>
          <p:cNvSpPr txBox="1"/>
          <p:nvPr/>
        </p:nvSpPr>
        <p:spPr>
          <a:xfrm>
            <a:off x="457199" y="1105784"/>
            <a:ext cx="8474148" cy="1308050"/>
          </a:xfrm>
          <a:prstGeom prst="rect">
            <a:avLst/>
          </a:prstGeom>
          <a:noFill/>
          <a:ln>
            <a:noFill/>
          </a:ln>
        </p:spPr>
        <p:txBody>
          <a:bodyPr anchorCtr="0" anchor="t" bIns="45700" lIns="91425" rIns="91425" tIns="45700">
            <a:noAutofit/>
          </a:bodyPr>
          <a:lstStyle/>
          <a:p>
            <a:pPr indent="-457200" lvl="1" marL="914400" marR="0" rtl="0" algn="l">
              <a:spcBef>
                <a:spcPts val="0"/>
              </a:spcBef>
              <a:spcAft>
                <a:spcPts val="0"/>
              </a:spcAft>
              <a:buClr>
                <a:srgbClr val="AF242B"/>
              </a:buClr>
              <a:buSzPct val="75000"/>
              <a:buFont typeface="Arial"/>
              <a:buAutoNum type="arabicPeriod" startAt="3"/>
            </a:pPr>
            <a:r>
              <a:rPr b="0" baseline="0" i="0" lang="en-US" sz="1900" u="none" cap="none" strike="noStrike">
                <a:solidFill>
                  <a:schemeClr val="dk1"/>
                </a:solidFill>
                <a:latin typeface="Arial"/>
                <a:ea typeface="Arial"/>
                <a:cs typeface="Arial"/>
                <a:sym typeface="Arial"/>
              </a:rPr>
              <a:t>Enter required and relevant fields</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startAt="3"/>
            </a:pPr>
            <a:r>
              <a:rPr b="0" baseline="0" i="0" lang="en-US" sz="1900" u="none" cap="none" strike="noStrike">
                <a:solidFill>
                  <a:schemeClr val="dk1"/>
                </a:solidFill>
                <a:latin typeface="Arial"/>
                <a:ea typeface="Arial"/>
                <a:cs typeface="Arial"/>
                <a:sym typeface="Arial"/>
              </a:rPr>
              <a:t>Select the </a:t>
            </a:r>
            <a:r>
              <a:rPr b="0" baseline="0" i="1" lang="en-US" sz="1900" u="none" cap="none" strike="noStrike">
                <a:solidFill>
                  <a:schemeClr val="dk1"/>
                </a:solidFill>
                <a:latin typeface="Arial"/>
                <a:ea typeface="Arial"/>
                <a:cs typeface="Arial"/>
                <a:sym typeface="Arial"/>
              </a:rPr>
              <a:t>Browse</a:t>
            </a:r>
            <a:r>
              <a:rPr b="0" baseline="0" i="0" lang="en-US" sz="1900" u="none" cap="none" strike="noStrike">
                <a:solidFill>
                  <a:schemeClr val="dk1"/>
                </a:solidFill>
                <a:latin typeface="Arial"/>
                <a:ea typeface="Arial"/>
                <a:cs typeface="Arial"/>
                <a:sym typeface="Arial"/>
              </a:rPr>
              <a:t> button and choose the file to attach</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a:p>
            <a:pPr indent="-457200" lvl="1" marL="914400" marR="0" rtl="0" algn="l">
              <a:spcBef>
                <a:spcPts val="380"/>
              </a:spcBef>
              <a:spcAft>
                <a:spcPts val="0"/>
              </a:spcAft>
              <a:buClr>
                <a:srgbClr val="AF242B"/>
              </a:buClr>
              <a:buSzPct val="75000"/>
              <a:buFont typeface="Arial"/>
              <a:buAutoNum type="arabicPeriod" startAt="3"/>
            </a:pPr>
            <a:r>
              <a:rPr b="0" baseline="0" i="0" lang="en-US" sz="1900" u="none" cap="none" strike="noStrike">
                <a:solidFill>
                  <a:schemeClr val="dk1"/>
                </a:solidFill>
                <a:latin typeface="Arial"/>
                <a:ea typeface="Arial"/>
                <a:cs typeface="Arial"/>
                <a:sym typeface="Arial"/>
              </a:rPr>
              <a:t>Select the </a:t>
            </a:r>
            <a:r>
              <a:rPr b="0" baseline="0" i="1" lang="en-US" sz="1900" u="none" cap="none" strike="noStrike">
                <a:solidFill>
                  <a:schemeClr val="dk1"/>
                </a:solidFill>
                <a:latin typeface="Arial"/>
                <a:ea typeface="Arial"/>
                <a:cs typeface="Arial"/>
                <a:sym typeface="Arial"/>
              </a:rPr>
              <a:t>Upload</a:t>
            </a:r>
            <a:r>
              <a:rPr b="0" baseline="0" i="0" lang="en-US" sz="1900" u="none" cap="none" strike="noStrike">
                <a:solidFill>
                  <a:schemeClr val="dk1"/>
                </a:solidFill>
                <a:latin typeface="Arial"/>
                <a:ea typeface="Arial"/>
                <a:cs typeface="Arial"/>
                <a:sym typeface="Arial"/>
              </a:rPr>
              <a:t> button</a:t>
            </a:r>
          </a:p>
          <a:p>
            <a:pPr indent="-438150" lvl="1" marL="914400" marR="0" rtl="0" algn="l">
              <a:spcBef>
                <a:spcPts val="80"/>
              </a:spcBef>
              <a:spcAft>
                <a:spcPts val="0"/>
              </a:spcAft>
              <a:buClr>
                <a:srgbClr val="AF242B"/>
              </a:buClr>
              <a:buFont typeface="Arial"/>
              <a:buNone/>
            </a:pPr>
            <a:r>
              <a:t/>
            </a:r>
            <a:endParaRPr b="0" baseline="0" i="0" sz="400" u="none" cap="none" strike="noStrike">
              <a:solidFill>
                <a:schemeClr val="dk1"/>
              </a:solidFill>
              <a:latin typeface="Arial"/>
              <a:ea typeface="Arial"/>
              <a:cs typeface="Arial"/>
              <a:sym typeface="Arial"/>
            </a:endParaRPr>
          </a:p>
        </p:txBody>
      </p:sp>
      <p:pic>
        <p:nvPicPr>
          <p:cNvPr id="619" name="Shape 619"/>
          <p:cNvPicPr preferRelativeResize="0"/>
          <p:nvPr/>
        </p:nvPicPr>
        <p:blipFill rotWithShape="1">
          <a:blip r:embed="rId3">
            <a:alphaModFix/>
          </a:blip>
          <a:srcRect b="0" l="0" r="0" t="0"/>
          <a:stretch/>
        </p:blipFill>
        <p:spPr>
          <a:xfrm>
            <a:off x="1370930" y="2413834"/>
            <a:ext cx="6646682" cy="4322340"/>
          </a:xfrm>
          <a:prstGeom prst="rect">
            <a:avLst/>
          </a:prstGeom>
          <a:noFill/>
          <a:ln>
            <a:noFill/>
          </a:ln>
        </p:spPr>
      </p:pic>
      <p:sp>
        <p:nvSpPr>
          <p:cNvPr id="620" name="Shape 62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Correspondence</a:t>
            </a:r>
          </a:p>
        </p:txBody>
      </p:sp>
      <p:sp>
        <p:nvSpPr>
          <p:cNvPr id="627" name="Shape 627"/>
          <p:cNvSpPr txBox="1"/>
          <p:nvPr>
            <p:ph idx="1" type="body"/>
          </p:nvPr>
        </p:nvSpPr>
        <p:spPr>
          <a:xfrm>
            <a:off x="570016" y="1448788"/>
            <a:ext cx="8586861" cy="480640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Debt Account Correspondence supports:</a:t>
            </a:r>
          </a:p>
          <a:p>
            <a:pPr indent="-225425" lvl="1" marL="568325" marR="0" rtl="0" algn="l">
              <a:spcBef>
                <a:spcPts val="380"/>
              </a:spcBef>
              <a:spcAft>
                <a:spcPts val="0"/>
              </a:spcAft>
              <a:buClr>
                <a:srgbClr val="AF242B"/>
              </a:buClr>
              <a:buSzPct val="75000"/>
              <a:buFont typeface="Noto Sans Symbols"/>
              <a:buChar char="•"/>
            </a:pPr>
            <a:r>
              <a:rPr b="0" baseline="0" i="0" lang="en-US" sz="1900" u="sng" cap="none" strike="noStrike">
                <a:solidFill>
                  <a:schemeClr val="dk1"/>
                </a:solidFill>
                <a:latin typeface="Arial"/>
                <a:ea typeface="Arial"/>
                <a:cs typeface="Arial"/>
                <a:sym typeface="Arial"/>
              </a:rPr>
              <a:t>Internal communication and tracking</a:t>
            </a:r>
            <a:r>
              <a:rPr b="0" baseline="0" i="0" lang="en-US" sz="1900" u="none" cap="none" strike="noStrike">
                <a:solidFill>
                  <a:schemeClr val="dk1"/>
                </a:solidFill>
                <a:latin typeface="Arial"/>
                <a:ea typeface="Arial"/>
                <a:cs typeface="Arial"/>
                <a:sym typeface="Arial"/>
              </a:rPr>
              <a:t> using Pegasys</a:t>
            </a:r>
          </a:p>
          <a:p>
            <a:pPr indent="-225425" lvl="1" marL="568325" marR="0" rtl="0" algn="l">
              <a:spcBef>
                <a:spcPts val="38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Ability to add attachments to the correspondence record</a:t>
            </a:r>
          </a:p>
          <a:p>
            <a:pPr indent="-136525" lvl="1" marL="231775" marR="0" rtl="0" algn="l">
              <a:spcBef>
                <a:spcPts val="4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231775" lvl="1"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Can be created for, associated with, and viewable </a:t>
            </a:r>
            <a:r>
              <a:rPr b="1" baseline="0" i="0" lang="en-US" sz="2000" u="sng" cap="none" strike="noStrike">
                <a:solidFill>
                  <a:schemeClr val="dk1"/>
                </a:solidFill>
                <a:latin typeface="Arial"/>
                <a:ea typeface="Arial"/>
                <a:cs typeface="Arial"/>
                <a:sym typeface="Arial"/>
              </a:rPr>
              <a:t>from Debt Account documents</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Debt Account Correspondence provides the ability to:</a:t>
            </a:r>
          </a:p>
          <a:p>
            <a:pPr indent="-225425" lvl="1" marL="568325" marR="0" rtl="0" algn="l">
              <a:spcBef>
                <a:spcPts val="380"/>
              </a:spcBef>
              <a:spcAft>
                <a:spcPts val="0"/>
              </a:spcAft>
              <a:buClr>
                <a:srgbClr val="AF242B"/>
              </a:buClr>
              <a:buSzPct val="75000"/>
              <a:buFont typeface="Noto Sans Symbols"/>
              <a:buChar char="•"/>
            </a:pPr>
            <a:r>
              <a:rPr b="0" baseline="0" i="0" lang="en-US" sz="1900" u="sng" cap="none" strike="noStrike">
                <a:solidFill>
                  <a:schemeClr val="dk1"/>
                </a:solidFill>
                <a:latin typeface="Arial"/>
                <a:ea typeface="Arial"/>
                <a:cs typeface="Arial"/>
                <a:sym typeface="Arial"/>
              </a:rPr>
              <a:t>Document</a:t>
            </a:r>
            <a:r>
              <a:rPr b="0" baseline="0" i="0" lang="en-US" sz="1900" u="none" cap="none" strike="noStrike">
                <a:solidFill>
                  <a:schemeClr val="dk1"/>
                </a:solidFill>
                <a:latin typeface="Arial"/>
                <a:ea typeface="Arial"/>
                <a:cs typeface="Arial"/>
                <a:sym typeface="Arial"/>
              </a:rPr>
              <a:t> any direct communication with the Debtor</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Single Debt Account Source of Correspondence:</a:t>
            </a:r>
          </a:p>
          <a:p>
            <a:pPr indent="-225425" lvl="1" marL="568325" marR="0" rtl="0" algn="l">
              <a:spcBef>
                <a:spcPts val="380"/>
              </a:spcBef>
              <a:spcAft>
                <a:spcPts val="0"/>
              </a:spcAft>
              <a:buClr>
                <a:srgbClr val="AF242B"/>
              </a:buClr>
              <a:buSzPct val="75000"/>
              <a:buFont typeface="Noto Sans Symbols"/>
              <a:buChar char="•"/>
            </a:pPr>
            <a:r>
              <a:rPr b="0" baseline="0" i="0" lang="en-US" sz="1900" u="none" cap="none" strike="noStrike">
                <a:solidFill>
                  <a:schemeClr val="dk1"/>
                </a:solidFill>
                <a:latin typeface="Arial"/>
                <a:ea typeface="Arial"/>
                <a:cs typeface="Arial"/>
                <a:sym typeface="Arial"/>
              </a:rPr>
              <a:t>Pegasys: GSA/USDA user-entered correspondence</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628" name="Shape 62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29" name="Shape 629"/>
          <p:cNvSpPr txBox="1"/>
          <p:nvPr>
            <p:ph idx="12" type="sldNum"/>
          </p:nvPr>
        </p:nvSpPr>
        <p:spPr>
          <a:xfrm>
            <a:off x="-25400" y="6245225"/>
            <a:ext cx="446088"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290512" y="319087"/>
            <a:ext cx="877035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Correspondence</a:t>
            </a:r>
          </a:p>
        </p:txBody>
      </p:sp>
      <p:sp>
        <p:nvSpPr>
          <p:cNvPr id="636" name="Shape 636"/>
          <p:cNvSpPr txBox="1"/>
          <p:nvPr>
            <p:ph idx="1" type="body"/>
          </p:nvPr>
        </p:nvSpPr>
        <p:spPr>
          <a:xfrm>
            <a:off x="400233" y="1101550"/>
            <a:ext cx="8502390" cy="417109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Steps to create Document Level Correspondence on a Debt Account:</a:t>
            </a:r>
          </a:p>
          <a:p>
            <a:pPr indent="0" lvl="0" marL="0"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Open the Debt Account document in View mode</a:t>
            </a: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Navigate to the Correspondence tab </a:t>
            </a: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Click </a:t>
            </a:r>
            <a:r>
              <a:rPr b="0" baseline="0" i="1" lang="en-US" sz="2000" u="none" cap="none" strike="noStrike">
                <a:solidFill>
                  <a:schemeClr val="dk1"/>
                </a:solidFill>
                <a:latin typeface="Arial"/>
                <a:ea typeface="Arial"/>
                <a:cs typeface="Arial"/>
                <a:sym typeface="Arial"/>
              </a:rPr>
              <a:t>Add</a:t>
            </a: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Select the newly added Correspondence record</a:t>
            </a: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Enter applicable fields:</a:t>
            </a:r>
          </a:p>
          <a:p>
            <a:pPr indent="-250825" lvl="1" marL="688975"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250825" lvl="1" marL="688975"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250825" lvl="1" marL="688975"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250825" lvl="1" marL="688975"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250825" lvl="1" marL="688975"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Click </a:t>
            </a:r>
            <a:r>
              <a:rPr b="0" baseline="0" i="1" lang="en-US" sz="2000" u="none" cap="none" strike="noStrike">
                <a:solidFill>
                  <a:schemeClr val="dk1"/>
                </a:solidFill>
                <a:latin typeface="Arial"/>
                <a:ea typeface="Arial"/>
                <a:cs typeface="Arial"/>
                <a:sym typeface="Arial"/>
              </a:rPr>
              <a:t>Save</a:t>
            </a:r>
          </a:p>
        </p:txBody>
      </p:sp>
      <p:sp>
        <p:nvSpPr>
          <p:cNvPr id="637" name="Shape 637"/>
          <p:cNvSpPr txBox="1"/>
          <p:nvPr>
            <p:ph idx="12" type="sldNum"/>
          </p:nvPr>
        </p:nvSpPr>
        <p:spPr>
          <a:xfrm>
            <a:off x="-25400" y="6245225"/>
            <a:ext cx="446088"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638" name="Shape 638"/>
          <p:cNvGraphicFramePr/>
          <p:nvPr/>
        </p:nvGraphicFramePr>
        <p:xfrm>
          <a:off x="1136437" y="3680944"/>
          <a:ext cx="3000000" cy="3000000"/>
        </p:xfrm>
        <a:graphic>
          <a:graphicData uri="http://schemas.openxmlformats.org/drawingml/2006/table">
            <a:tbl>
              <a:tblPr>
                <a:noFill/>
                <a:tableStyleId>{86F5A378-6220-496E-8A86-E562C6260ACD}</a:tableStyleId>
              </a:tblPr>
              <a:tblGrid>
                <a:gridCol w="3824625"/>
                <a:gridCol w="2866300"/>
              </a:tblGrid>
              <a:tr h="316550">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First Name (Contact Person)</a:t>
                      </a:r>
                    </a:p>
                  </a:txBody>
                  <a:tcPr marT="0" marB="0" marR="11525" marL="11525"/>
                </a:tc>
                <a:tc>
                  <a:txBody>
                    <a:bodyPr>
                      <a:noAutofit/>
                    </a:bodyPr>
                    <a:lstStyle/>
                    <a:p>
                      <a:pPr indent="0" lvl="0" marL="0" marR="0" rtl="0" algn="l">
                        <a:lnSpc>
                          <a:spcPct val="100000"/>
                        </a:lnSpc>
                        <a:spcBef>
                          <a:spcPts val="0"/>
                        </a:spcBef>
                        <a:spcAft>
                          <a:spcPts val="400"/>
                        </a:spcAft>
                        <a:buClr>
                          <a:schemeClr val="dk1"/>
                        </a:buClr>
                        <a:buSzPct val="100000"/>
                        <a:buFont typeface="Noto Sans Symbols"/>
                        <a:buChar char="▪"/>
                      </a:pPr>
                      <a:r>
                        <a:rPr baseline="0" lang="en-US" sz="1600" u="none" cap="none" strike="noStrike"/>
                        <a:t>  Public Publishing</a:t>
                      </a:r>
                    </a:p>
                  </a:txBody>
                  <a:tcPr marT="0" marB="0" marR="11525" marL="11525"/>
                </a:tc>
              </a:tr>
              <a:tr h="316550">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Last Name (Contact Person)</a:t>
                      </a:r>
                    </a:p>
                  </a:txBody>
                  <a:tcPr marT="0" marB="0" marR="11525" marL="11525"/>
                </a:tc>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Correspondence</a:t>
                      </a:r>
                    </a:p>
                  </a:txBody>
                  <a:tcPr marT="0" marB="0" marR="11525" marL="11525"/>
                </a:tc>
              </a:tr>
              <a:tr h="316550">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Communication Source</a:t>
                      </a:r>
                    </a:p>
                  </a:txBody>
                  <a:tcPr marT="0" marB="0" marR="11525" marL="11525"/>
                </a:tc>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Accounting Line Number</a:t>
                      </a:r>
                    </a:p>
                  </a:txBody>
                  <a:tcPr marT="0" marB="0" marR="11525" marL="11525"/>
                </a:tc>
              </a:tr>
              <a:tr h="316550">
                <a:tc>
                  <a:txBody>
                    <a:bodyPr>
                      <a:noAutofit/>
                    </a:bodyPr>
                    <a:lstStyle/>
                    <a:p>
                      <a:pPr indent="0" lvl="0" marL="0" marR="0" rtl="0" algn="l">
                        <a:spcBef>
                          <a:spcPts val="0"/>
                        </a:spcBef>
                        <a:spcAft>
                          <a:spcPts val="400"/>
                        </a:spcAft>
                        <a:buClr>
                          <a:schemeClr val="dk1"/>
                        </a:buClr>
                        <a:buSzPct val="100000"/>
                        <a:buFont typeface="Noto Sans Symbols"/>
                        <a:buChar char="▪"/>
                      </a:pPr>
                      <a:r>
                        <a:rPr baseline="0" lang="en-US" sz="1600" u="none" cap="none" strike="noStrike"/>
                        <a:t>  Type of Correspondence</a:t>
                      </a:r>
                    </a:p>
                  </a:txBody>
                  <a:tcPr marT="0" marB="0" marR="11525" marL="11525"/>
                </a:tc>
                <a:tc>
                  <a:txBody>
                    <a:bodyPr>
                      <a:noAutofit/>
                    </a:bodyPr>
                    <a:lstStyle/>
                    <a:p>
                      <a:pPr indent="0" lvl="0" marL="0" marR="0" rtl="0" algn="l">
                        <a:spcBef>
                          <a:spcPts val="0"/>
                        </a:spcBef>
                        <a:spcAft>
                          <a:spcPts val="400"/>
                        </a:spcAft>
                        <a:buClr>
                          <a:schemeClr val="dk1"/>
                        </a:buClr>
                        <a:buFont typeface="Noto Sans Symbols"/>
                        <a:buNone/>
                      </a:pPr>
                      <a:r>
                        <a:t/>
                      </a:r>
                      <a:endParaRPr baseline="0" sz="1600" u="none" cap="none" strike="noStrike">
                        <a:latin typeface="Times New Roman"/>
                        <a:ea typeface="Times New Roman"/>
                        <a:cs typeface="Times New Roman"/>
                        <a:sym typeface="Times New Roman"/>
                      </a:endParaRPr>
                    </a:p>
                  </a:txBody>
                  <a:tcPr marT="0" marB="0" marR="11525" marL="11525"/>
                </a:tc>
              </a:tr>
            </a:tbl>
          </a:graphicData>
        </a:graphic>
      </p:graphicFrame>
      <p:graphicFrame>
        <p:nvGraphicFramePr>
          <p:cNvPr id="639" name="Shape 639"/>
          <p:cNvGraphicFramePr/>
          <p:nvPr/>
        </p:nvGraphicFramePr>
        <p:xfrm>
          <a:off x="975662" y="5842382"/>
          <a:ext cx="3000000" cy="3000000"/>
        </p:xfrm>
        <a:graphic>
          <a:graphicData uri="http://schemas.openxmlformats.org/drawingml/2006/table">
            <a:tbl>
              <a:tblPr bandRow="1" firstRow="1">
                <a:noFill/>
                <a:tableStyleId>{5ED267F9-51AB-4994-AB32-22CD5E752E5C}</a:tableStyleId>
              </a:tblPr>
              <a:tblGrid>
                <a:gridCol w="208275"/>
                <a:gridCol w="6097075"/>
              </a:tblGrid>
              <a:tr h="623450">
                <a:tc>
                  <a:txBody>
                    <a:bodyPr>
                      <a:noAutofit/>
                    </a:bodyPr>
                    <a:lstStyle/>
                    <a:p>
                      <a:pPr indent="0" lvl="0" marL="0" marR="0" rtl="0" algn="l">
                        <a:spcBef>
                          <a:spcPts val="0"/>
                        </a:spcBef>
                        <a:buSzPct val="25000"/>
                        <a:buNone/>
                      </a:pPr>
                      <a:r>
                        <a:rPr baseline="0" lang="en-US" sz="1600" u="none" cap="none" strike="noStrike">
                          <a:solidFill>
                            <a:srgbClr val="FF0000"/>
                          </a:solidFill>
                        </a:rPr>
                        <a:t>*</a:t>
                      </a:r>
                    </a:p>
                  </a:txBody>
                  <a:tcPr marT="45725" marB="45725" marR="91450" marL="91450"/>
                </a:tc>
                <a:tc>
                  <a:txBody>
                    <a:bodyPr>
                      <a:noAutofit/>
                    </a:bodyPr>
                    <a:lstStyle/>
                    <a:p>
                      <a:pPr indent="0" lvl="0" marL="0" marR="0" rtl="0" algn="l">
                        <a:spcBef>
                          <a:spcPts val="0"/>
                        </a:spcBef>
                        <a:buSzPct val="25000"/>
                        <a:buNone/>
                      </a:pPr>
                      <a:r>
                        <a:rPr b="1" baseline="0" lang="en-US" sz="1600" u="none" cap="none" strike="noStrike">
                          <a:solidFill>
                            <a:srgbClr val="E21D38"/>
                          </a:solidFill>
                        </a:rPr>
                        <a:t>Newly created documents must first be Saved before a user can enter Correspondence</a:t>
                      </a:r>
                    </a:p>
                  </a:txBody>
                  <a:tcPr marT="45725" marB="45725" marR="91450" marL="91450"/>
                </a:tc>
              </a:tr>
            </a:tbl>
          </a:graphicData>
        </a:graphic>
      </p:graphicFrame>
      <p:sp>
        <p:nvSpPr>
          <p:cNvPr id="640" name="Shape 6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647" name="Shape 647"/>
          <p:cNvGrpSpPr/>
          <p:nvPr/>
        </p:nvGrpSpPr>
        <p:grpSpPr>
          <a:xfrm>
            <a:off x="611024" y="1479297"/>
            <a:ext cx="8274755" cy="4303984"/>
            <a:chOff x="611024" y="1704928"/>
            <a:chExt cx="8274755" cy="4303984"/>
          </a:xfrm>
        </p:grpSpPr>
        <p:pic>
          <p:nvPicPr>
            <p:cNvPr id="648" name="Shape 648"/>
            <p:cNvPicPr preferRelativeResize="0"/>
            <p:nvPr/>
          </p:nvPicPr>
          <p:blipFill rotWithShape="1">
            <a:blip r:embed="rId3">
              <a:alphaModFix/>
            </a:blip>
            <a:srcRect b="0" l="0" r="0" t="0"/>
            <a:stretch/>
          </p:blipFill>
          <p:spPr>
            <a:xfrm>
              <a:off x="611024" y="1704928"/>
              <a:ext cx="5655698" cy="1790596"/>
            </a:xfrm>
            <a:prstGeom prst="rect">
              <a:avLst/>
            </a:prstGeom>
            <a:noFill/>
            <a:ln>
              <a:noFill/>
            </a:ln>
          </p:spPr>
        </p:pic>
        <p:cxnSp>
          <p:nvCxnSpPr>
            <p:cNvPr id="649" name="Shape 649"/>
            <p:cNvCxnSpPr/>
            <p:nvPr/>
          </p:nvCxnSpPr>
          <p:spPr>
            <a:xfrm flipH="1">
              <a:off x="1454824" y="2039546"/>
              <a:ext cx="2749973" cy="351182"/>
            </a:xfrm>
            <a:prstGeom prst="straightConnector1">
              <a:avLst/>
            </a:prstGeom>
            <a:solidFill>
              <a:srgbClr val="ED171F"/>
            </a:solidFill>
            <a:ln cap="flat" cmpd="sng" w="25400">
              <a:solidFill>
                <a:srgbClr val="FF0000"/>
              </a:solidFill>
              <a:prstDash val="solid"/>
              <a:round/>
              <a:headEnd len="med" w="med" type="none"/>
              <a:tailEnd len="med" w="med" type="none"/>
            </a:ln>
          </p:spPr>
        </p:cxnSp>
        <p:cxnSp>
          <p:nvCxnSpPr>
            <p:cNvPr id="650" name="Shape 650"/>
            <p:cNvCxnSpPr/>
            <p:nvPr/>
          </p:nvCxnSpPr>
          <p:spPr>
            <a:xfrm>
              <a:off x="4204796" y="2039546"/>
              <a:ext cx="4680982" cy="351182"/>
            </a:xfrm>
            <a:prstGeom prst="straightConnector1">
              <a:avLst/>
            </a:prstGeom>
            <a:solidFill>
              <a:srgbClr val="ED171F"/>
            </a:solidFill>
            <a:ln cap="flat" cmpd="sng" w="25400">
              <a:solidFill>
                <a:srgbClr val="FF0000"/>
              </a:solidFill>
              <a:prstDash val="solid"/>
              <a:round/>
              <a:headEnd len="med" w="med" type="none"/>
              <a:tailEnd len="med" w="med" type="none"/>
            </a:ln>
          </p:spPr>
        </p:cxnSp>
        <p:pic>
          <p:nvPicPr>
            <p:cNvPr id="651" name="Shape 651"/>
            <p:cNvPicPr preferRelativeResize="0"/>
            <p:nvPr/>
          </p:nvPicPr>
          <p:blipFill rotWithShape="1">
            <a:blip r:embed="rId4">
              <a:alphaModFix/>
            </a:blip>
            <a:srcRect b="33437" l="1200" r="3428" t="6834"/>
            <a:stretch/>
          </p:blipFill>
          <p:spPr>
            <a:xfrm>
              <a:off x="1454825" y="2432333"/>
              <a:ext cx="7430954" cy="3576580"/>
            </a:xfrm>
            <a:prstGeom prst="rect">
              <a:avLst/>
            </a:prstGeom>
            <a:noFill/>
            <a:ln cap="flat" cmpd="sng" w="63500">
              <a:solidFill>
                <a:srgbClr val="FF0000"/>
              </a:solidFill>
              <a:prstDash val="solid"/>
              <a:miter/>
              <a:headEnd len="med" w="med" type="none"/>
              <a:tailEnd len="med" w="med" type="none"/>
            </a:ln>
          </p:spPr>
        </p:pic>
      </p:grpSp>
      <p:sp>
        <p:nvSpPr>
          <p:cNvPr id="652" name="Shape 652"/>
          <p:cNvSpPr txBox="1"/>
          <p:nvPr>
            <p:ph type="title"/>
          </p:nvPr>
        </p:nvSpPr>
        <p:spPr>
          <a:xfrm>
            <a:off x="361903" y="308455"/>
            <a:ext cx="898411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4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Correspondence</a:t>
            </a:r>
          </a:p>
        </p:txBody>
      </p:sp>
      <p:sp>
        <p:nvSpPr>
          <p:cNvPr id="653" name="Shape 65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8" name="Shape 658"/>
        <p:cNvGrpSpPr/>
        <p:nvPr/>
      </p:nvGrpSpPr>
      <p:grpSpPr>
        <a:xfrm>
          <a:off x="0" y="0"/>
          <a:ext cx="0" cy="0"/>
          <a:chOff x="0" y="0"/>
          <a:chExt cx="0" cy="0"/>
        </a:xfrm>
      </p:grpSpPr>
      <p:sp>
        <p:nvSpPr>
          <p:cNvPr id="659" name="Shape 65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Correspondence</a:t>
            </a:r>
          </a:p>
        </p:txBody>
      </p:sp>
      <p:sp>
        <p:nvSpPr>
          <p:cNvPr id="660" name="Shape 66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661" name="Shape 661"/>
          <p:cNvPicPr preferRelativeResize="0"/>
          <p:nvPr/>
        </p:nvPicPr>
        <p:blipFill rotWithShape="1">
          <a:blip r:embed="rId3">
            <a:alphaModFix/>
          </a:blip>
          <a:srcRect b="0" l="0" r="0" t="0"/>
          <a:stretch/>
        </p:blipFill>
        <p:spPr>
          <a:xfrm>
            <a:off x="1886699" y="1262758"/>
            <a:ext cx="5598622" cy="5242057"/>
          </a:xfrm>
          <a:prstGeom prst="rect">
            <a:avLst/>
          </a:prstGeom>
          <a:noFill/>
          <a:ln>
            <a:noFill/>
          </a:ln>
        </p:spPr>
      </p:pic>
      <p:sp>
        <p:nvSpPr>
          <p:cNvPr id="662" name="Shape 6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6" name="Shape 666"/>
        <p:cNvGrpSpPr/>
        <p:nvPr/>
      </p:nvGrpSpPr>
      <p:grpSpPr>
        <a:xfrm>
          <a:off x="0" y="0"/>
          <a:ext cx="0" cy="0"/>
          <a:chOff x="0" y="0"/>
          <a:chExt cx="0" cy="0"/>
        </a:xfrm>
      </p:grpSpPr>
      <p:sp>
        <p:nvSpPr>
          <p:cNvPr id="667" name="Shape 667"/>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668" name="Shape 66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Debt Account Document Overview</a:t>
            </a:r>
            <a:br>
              <a:rPr b="1" baseline="0" i="0" lang="en-US" sz="26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Correspondence</a:t>
            </a:r>
          </a:p>
        </p:txBody>
      </p:sp>
      <p:sp>
        <p:nvSpPr>
          <p:cNvPr id="669" name="Shape 66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670" name="Shape 670"/>
          <p:cNvGraphicFramePr/>
          <p:nvPr/>
        </p:nvGraphicFramePr>
        <p:xfrm>
          <a:off x="520202" y="1134138"/>
          <a:ext cx="3000000" cy="3000000"/>
        </p:xfrm>
        <a:graphic>
          <a:graphicData uri="http://schemas.openxmlformats.org/drawingml/2006/table">
            <a:tbl>
              <a:tblPr bandRow="1" firstRow="1">
                <a:noFill/>
                <a:tableStyleId>{98BC1682-57C2-4B39-8017-8CADF055E6CD}</a:tableStyleId>
              </a:tblPr>
              <a:tblGrid>
                <a:gridCol w="2523400"/>
                <a:gridCol w="5791250"/>
              </a:tblGrid>
              <a:tr h="293125">
                <a:tc>
                  <a:txBody>
                    <a:bodyPr>
                      <a:noAutofit/>
                    </a:bodyPr>
                    <a:lstStyle/>
                    <a:p>
                      <a:pPr indent="0" lvl="0" marL="0" marR="0" rtl="0" algn="l">
                        <a:spcBef>
                          <a:spcPts val="0"/>
                        </a:spcBef>
                        <a:buSzPct val="25000"/>
                        <a:buNone/>
                      </a:pPr>
                      <a:r>
                        <a:rPr baseline="0" lang="en-US" sz="1400" u="none" cap="none" strike="noStrike"/>
                        <a:t>Field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t>Description</a:t>
                      </a:r>
                    </a:p>
                  </a:txBody>
                  <a:tcPr marT="45725" marB="45725" marR="91450" marL="91450"/>
                </a:tc>
              </a:tr>
              <a:tr h="152400">
                <a:tc gridSpan="2">
                  <a:txBody>
                    <a:bodyPr>
                      <a:noAutofit/>
                    </a:bodyPr>
                    <a:lstStyle/>
                    <a:p>
                      <a:pPr indent="0" lvl="0" marL="0" marR="0" rtl="0" algn="l">
                        <a:spcBef>
                          <a:spcPts val="0"/>
                        </a:spcBef>
                        <a:buSzPct val="25000"/>
                        <a:buNone/>
                      </a:pPr>
                      <a:r>
                        <a:rPr b="1" baseline="0" lang="en-US" sz="1200" u="none" cap="none" strike="noStrike"/>
                        <a:t>Contact Person Section</a:t>
                      </a:r>
                    </a:p>
                  </a:txBody>
                  <a:tcPr marT="45725" marB="45725" marR="91450" marL="91450">
                    <a:solidFill>
                      <a:srgbClr val="A2A2E0"/>
                    </a:solidFill>
                  </a:tcPr>
                </a:tc>
                <a:tc hMerge="1"/>
              </a:tr>
              <a:tr h="152400">
                <a:tc>
                  <a:txBody>
                    <a:bodyPr>
                      <a:noAutofit/>
                    </a:bodyPr>
                    <a:lstStyle/>
                    <a:p>
                      <a:pPr indent="0" lvl="0" marL="0" marR="0" rtl="0" algn="l">
                        <a:spcBef>
                          <a:spcPts val="0"/>
                        </a:spcBef>
                        <a:buSzPct val="25000"/>
                        <a:buNone/>
                      </a:pPr>
                      <a:r>
                        <a:rPr b="1" baseline="0" lang="en-US" sz="1200" u="none" cap="none" strike="noStrike"/>
                        <a:t>First/Last Name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first/last name of the Debtor.</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Title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job title of the Debtor.</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Phone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phone number of the Debtor.</a:t>
                      </a:r>
                    </a:p>
                  </a:txBody>
                  <a:tcPr marT="45725" marB="45725" marR="91450" marL="91450"/>
                </a:tc>
              </a:tr>
              <a:tr h="462150">
                <a:tc>
                  <a:txBody>
                    <a:bodyPr>
                      <a:noAutofit/>
                    </a:bodyPr>
                    <a:lstStyle/>
                    <a:p>
                      <a:pPr indent="0" lvl="0" marL="0" marR="0" rtl="0" algn="l">
                        <a:spcBef>
                          <a:spcPts val="0"/>
                        </a:spcBef>
                        <a:buSzPct val="25000"/>
                        <a:buNone/>
                      </a:pPr>
                      <a:r>
                        <a:rPr b="1" baseline="0" lang="en-US" sz="1200" u="none" cap="none" strike="noStrike"/>
                        <a:t>To Email Address(es)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email address(es) of the Debtor and to which the correspondence should be emailed (if the GSA/USDA user utilizes the correspondence email capability).</a:t>
                      </a:r>
                    </a:p>
                  </a:txBody>
                  <a:tcPr marT="45725" marB="45725" marR="91450" marL="91450"/>
                </a:tc>
              </a:tr>
              <a:tr h="152400">
                <a:tc gridSpan="2">
                  <a:txBody>
                    <a:bodyPr>
                      <a:noAutofit/>
                    </a:bodyPr>
                    <a:lstStyle/>
                    <a:p>
                      <a:pPr indent="0" lvl="0" marL="0" marR="0" rtl="0" algn="l">
                        <a:spcBef>
                          <a:spcPts val="0"/>
                        </a:spcBef>
                        <a:buSzPct val="25000"/>
                        <a:buNone/>
                      </a:pPr>
                      <a:r>
                        <a:rPr b="1" baseline="0" lang="en-US" sz="1200" u="none" cap="none" strike="noStrike"/>
                        <a:t>Agency Contact Section</a:t>
                      </a:r>
                    </a:p>
                  </a:txBody>
                  <a:tcPr marT="45725" marB="45725" marR="91450" marL="91450">
                    <a:solidFill>
                      <a:srgbClr val="A2A2E0"/>
                    </a:solidFill>
                  </a:tcPr>
                </a:tc>
                <a:tc hMerge="1"/>
              </a:tr>
              <a:tr h="152400">
                <a:tc>
                  <a:txBody>
                    <a:bodyPr>
                      <a:noAutofit/>
                    </a:bodyPr>
                    <a:lstStyle/>
                    <a:p>
                      <a:pPr indent="0" lvl="0" marL="0" marR="0" rtl="0" algn="l">
                        <a:spcBef>
                          <a:spcPts val="0"/>
                        </a:spcBef>
                        <a:buSzPct val="25000"/>
                        <a:buNone/>
                      </a:pPr>
                      <a:r>
                        <a:rPr b="1" baseline="0" lang="en-US" sz="1200" u="none" cap="none" strike="noStrike"/>
                        <a:t>Name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user ID of the GSA/USDA contact creating the record.</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Title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job title of the GSA/USDA contact.</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Phone Number</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phone number of the GSA/USDA contact.</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From Email Address</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email address of the GSA/USDA contact.</a:t>
                      </a:r>
                    </a:p>
                  </a:txBody>
                  <a:tcPr marT="45725" marB="45725" marR="91450" marL="91450"/>
                </a:tc>
              </a:tr>
              <a:tr h="152400">
                <a:tc gridSpan="2">
                  <a:txBody>
                    <a:bodyPr>
                      <a:noAutofit/>
                    </a:bodyPr>
                    <a:lstStyle/>
                    <a:p>
                      <a:pPr indent="0" lvl="0" marL="0" marR="0" rtl="0" algn="l">
                        <a:spcBef>
                          <a:spcPts val="0"/>
                        </a:spcBef>
                        <a:buSzPct val="25000"/>
                        <a:buNone/>
                      </a:pPr>
                      <a:r>
                        <a:rPr b="1" baseline="0" lang="en-US" sz="1200" u="none" cap="none" strike="noStrike"/>
                        <a:t>Correspondence Section</a:t>
                      </a:r>
                    </a:p>
                  </a:txBody>
                  <a:tcPr marT="45725" marB="45725" marR="91450" marL="91450">
                    <a:solidFill>
                      <a:srgbClr val="A2A2E0"/>
                    </a:solidFill>
                  </a:tcPr>
                </a:tc>
                <a:tc hMerge="1"/>
              </a:tr>
              <a:tr h="152400">
                <a:tc>
                  <a:txBody>
                    <a:bodyPr>
                      <a:noAutofit/>
                    </a:bodyPr>
                    <a:lstStyle/>
                    <a:p>
                      <a:pPr indent="0" lvl="0" marL="0" marR="0" rtl="0" algn="l">
                        <a:spcBef>
                          <a:spcPts val="0"/>
                        </a:spcBef>
                        <a:buSzPct val="25000"/>
                        <a:buNone/>
                      </a:pPr>
                      <a:r>
                        <a:rPr b="1" baseline="0" lang="en-US" sz="1200" u="none" cap="none" strike="noStrike"/>
                        <a:t>Communication Source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 dropdown box containing communication mediums. Options include: External System, FAX, Mail or Email, and Phone</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Type of Correspondence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A dropdown box containing correspondence types. Options include: Resolution, Communication, Question, Chargeback, Chargeback Resolution, Dispute, and Other.</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Subject</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The subject header used to describe the correspondence.</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Correspondence</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Text field used to enter any text/information relating to the correspondence record.</a:t>
                      </a:r>
                    </a:p>
                  </a:txBody>
                  <a:tcPr marT="45725" marB="45725" marR="91450" marL="91450"/>
                </a:tc>
              </a:tr>
              <a:tr h="152400">
                <a:tc>
                  <a:txBody>
                    <a:bodyPr>
                      <a:noAutofit/>
                    </a:bodyPr>
                    <a:lstStyle/>
                    <a:p>
                      <a:pPr indent="0" lvl="0" marL="0" marR="0" rtl="0" algn="l">
                        <a:spcBef>
                          <a:spcPts val="0"/>
                        </a:spcBef>
                        <a:buSzPct val="25000"/>
                        <a:buNone/>
                      </a:pPr>
                      <a:r>
                        <a:rPr b="1" baseline="0" lang="en-US" sz="1200" u="none" cap="none" strike="noStrike"/>
                        <a:t>Public Publishing Flag</a:t>
                      </a:r>
                    </a:p>
                  </a:txBody>
                  <a:tcPr marT="45725" marB="45725" marR="91450" marL="91450"/>
                </a:tc>
                <a:tc>
                  <a:txBody>
                    <a:bodyPr>
                      <a:noAutofit/>
                    </a:bodyPr>
                    <a:lstStyle/>
                    <a:p>
                      <a:pPr indent="0" lvl="0" marL="0" marR="0" rtl="0" algn="l">
                        <a:spcBef>
                          <a:spcPts val="0"/>
                        </a:spcBef>
                        <a:buSzPct val="25000"/>
                        <a:buNone/>
                      </a:pPr>
                      <a:r>
                        <a:rPr baseline="0" lang="en-US" sz="1200" u="none" cap="none" strike="noStrike"/>
                        <a:t>This flag is set to false for Debt Account correspondence. DA correspondence is not transmitted to VCSS.</a:t>
                      </a:r>
                    </a:p>
                  </a:txBody>
                  <a:tcPr marT="45725" marB="45725" marR="91450" marL="91450"/>
                </a:tc>
              </a:tr>
            </a:tbl>
          </a:graphicData>
        </a:graphic>
      </p:graphicFrame>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4" name="Shape 674"/>
        <p:cNvGrpSpPr/>
        <p:nvPr/>
      </p:nvGrpSpPr>
      <p:grpSpPr>
        <a:xfrm>
          <a:off x="0" y="0"/>
          <a:ext cx="0" cy="0"/>
          <a:chOff x="0" y="0"/>
          <a:chExt cx="0" cy="0"/>
        </a:xfrm>
      </p:grpSpPr>
      <p:sp>
        <p:nvSpPr>
          <p:cNvPr id="675" name="Shape 675"/>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676" name="Shape 676"/>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Claim Initiation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Process</a:t>
            </a:r>
          </a:p>
        </p:txBody>
      </p:sp>
      <p:sp>
        <p:nvSpPr>
          <p:cNvPr id="677" name="Shape 677"/>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678" name="Shape 67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a:t>
            </a:r>
          </a:p>
        </p:txBody>
      </p:sp>
      <p:sp>
        <p:nvSpPr>
          <p:cNvPr id="685" name="Shape 68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86" name="Shape 68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87" name="Shape 687"/>
          <p:cNvSpPr/>
          <p:nvPr/>
        </p:nvSpPr>
        <p:spPr>
          <a:xfrm>
            <a:off x="404037" y="701749"/>
            <a:ext cx="8654901" cy="6337002"/>
          </a:xfrm>
          <a:custGeom>
            <a:pathLst>
              <a:path extrusionOk="0" h="120000" w="120000">
                <a:moveTo>
                  <a:pt x="0" y="0"/>
                </a:moveTo>
                <a:lnTo>
                  <a:pt x="120000" y="0"/>
                </a:lnTo>
                <a:lnTo>
                  <a:pt x="120000" y="119999"/>
                </a:lnTo>
                <a:lnTo>
                  <a:pt x="0" y="119999"/>
                </a:lnTo>
                <a:close/>
              </a:path>
              <a:path extrusionOk="0" fill="none" h="120000" w="120000">
                <a:moveTo>
                  <a:pt x="-9999" y="0"/>
                </a:moveTo>
                <a:close/>
                <a:lnTo>
                  <a:pt x="-9999" y="119999"/>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3200" u="none" cap="none" strike="noStrike">
                <a:solidFill>
                  <a:schemeClr val="dk1"/>
                </a:solidFill>
                <a:latin typeface="Arial"/>
                <a:ea typeface="Arial"/>
                <a:cs typeface="Arial"/>
                <a:sym typeface="Arial"/>
              </a:rPr>
              <a:t>Establishing a Claim in Pegasys</a:t>
            </a:r>
          </a:p>
          <a:p>
            <a:pPr indent="-114300" lvl="2" marL="228600" marR="0" rtl="0" algn="l">
              <a:lnSpc>
                <a:spcPct val="75000"/>
              </a:lnSpc>
              <a:spcBef>
                <a:spcPts val="32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Manual Entry</a:t>
            </a:r>
          </a:p>
          <a:p>
            <a:pPr indent="-114300" lvl="3" marL="342900" marR="0" rtl="0" algn="l">
              <a:lnSpc>
                <a:spcPct val="75000"/>
              </a:lnSpc>
              <a:spcBef>
                <a:spcPts val="20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Region 7</a:t>
            </a:r>
          </a:p>
          <a:p>
            <a:pPr indent="-114300" lvl="4" marL="457200" marR="0" rtl="0" algn="l">
              <a:lnSpc>
                <a:spcPct val="75000"/>
              </a:lnSpc>
              <a:spcBef>
                <a:spcPts val="20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Program Office</a:t>
            </a:r>
          </a:p>
          <a:p>
            <a:pPr indent="-114300" lvl="5" marL="571500" marR="0" rtl="0" algn="l">
              <a:lnSpc>
                <a:spcPct val="75000"/>
              </a:lnSpc>
              <a:spcBef>
                <a:spcPts val="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All Claim Types</a:t>
            </a:r>
          </a:p>
          <a:p>
            <a:pPr indent="0" lvl="5" marL="571500" marR="0" rtl="0" algn="l">
              <a:lnSpc>
                <a:spcPct val="75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4" marL="4572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3" marL="3429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3" marL="342900" marR="0" rtl="0" algn="l">
              <a:lnSpc>
                <a:spcPct val="75000"/>
              </a:lnSpc>
              <a:spcBef>
                <a:spcPts val="18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Region 6</a:t>
            </a:r>
          </a:p>
          <a:p>
            <a:pPr indent="-114300" lvl="4" marL="457200" marR="0" rtl="0" algn="l">
              <a:lnSpc>
                <a:spcPct val="75000"/>
              </a:lnSpc>
              <a:spcBef>
                <a:spcPts val="20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Program Office</a:t>
            </a:r>
          </a:p>
          <a:p>
            <a:pPr indent="-114300" lvl="5" marL="571500" marR="0" rtl="0" algn="l">
              <a:lnSpc>
                <a:spcPct val="75000"/>
              </a:lnSpc>
              <a:spcBef>
                <a:spcPts val="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FedPay/TAP/AutoPay</a:t>
            </a:r>
          </a:p>
          <a:p>
            <a:pPr indent="0" lvl="5" marL="571500" marR="0" rtl="0" algn="l">
              <a:lnSpc>
                <a:spcPct val="75000"/>
              </a:lnSpc>
              <a:spcBef>
                <a:spcPts val="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5" marL="571500" marR="0" rtl="0" algn="l">
              <a:lnSpc>
                <a:spcPct val="75000"/>
              </a:lnSpc>
              <a:spcBef>
                <a:spcPts val="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Others</a:t>
            </a:r>
          </a:p>
          <a:p>
            <a:pPr indent="0" lvl="5" marL="571500" marR="0" rtl="0" algn="l">
              <a:lnSpc>
                <a:spcPct val="75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4" marL="4572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4" marL="457200" marR="0" rtl="0" algn="l">
              <a:lnSpc>
                <a:spcPct val="75000"/>
              </a:lnSpc>
              <a:spcBef>
                <a:spcPts val="18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Non-Program Office</a:t>
            </a:r>
          </a:p>
          <a:p>
            <a:pPr indent="-114300" lvl="5" marL="571500" marR="0" rtl="0" algn="l">
              <a:lnSpc>
                <a:spcPct val="75000"/>
              </a:lnSpc>
              <a:spcBef>
                <a:spcPts val="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Payroll</a:t>
            </a:r>
          </a:p>
          <a:p>
            <a:pPr indent="0" lvl="5" marL="571500" marR="0" rtl="0" algn="l">
              <a:lnSpc>
                <a:spcPct val="75000"/>
              </a:lnSpc>
              <a:spcBef>
                <a:spcPts val="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5" marL="571500" marR="0" rtl="0" algn="l">
              <a:lnSpc>
                <a:spcPct val="75000"/>
              </a:lnSpc>
              <a:spcBef>
                <a:spcPts val="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Vendor</a:t>
            </a:r>
          </a:p>
          <a:p>
            <a:pPr indent="0" lvl="5" marL="571500" marR="0" rtl="0" algn="l">
              <a:lnSpc>
                <a:spcPct val="75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4" marL="4572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3" marL="3429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Automated Interface</a:t>
            </a:r>
          </a:p>
          <a:p>
            <a:pPr indent="-114300" lvl="3" marL="342900" marR="0" rtl="0" algn="l">
              <a:lnSpc>
                <a:spcPct val="75000"/>
              </a:lnSpc>
              <a:spcBef>
                <a:spcPts val="20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Region 6</a:t>
            </a:r>
          </a:p>
          <a:p>
            <a:pPr indent="-114300" lvl="4" marL="457200" marR="0" rtl="0" algn="l">
              <a:lnSpc>
                <a:spcPct val="75000"/>
              </a:lnSpc>
              <a:spcBef>
                <a:spcPts val="20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Vehicle Claim Interface</a:t>
            </a:r>
          </a:p>
          <a:p>
            <a:pPr indent="0" lvl="4" marL="457200" marR="0" rtl="0" algn="l">
              <a:lnSpc>
                <a:spcPct val="75000"/>
              </a:lnSpc>
              <a:spcBef>
                <a:spcPts val="16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3" marL="3429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2" marL="228600" marR="0" rtl="0" algn="l">
              <a:lnSpc>
                <a:spcPct val="75000"/>
              </a:lnSpc>
              <a:spcBef>
                <a:spcPts val="18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688" name="Shape 688"/>
          <p:cNvSpPr/>
          <p:nvPr/>
        </p:nvSpPr>
        <p:spPr>
          <a:xfrm>
            <a:off x="7985052" y="1728181"/>
            <a:ext cx="1079580" cy="961260"/>
          </a:xfrm>
          <a:prstGeom prst="ellipse">
            <a:avLst/>
          </a:prstGeom>
          <a:blipFill rotWithShape="1">
            <a:blip r:embed="rId3">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
        <p:nvSpPr>
          <p:cNvPr id="689" name="Shape 689"/>
          <p:cNvSpPr/>
          <p:nvPr/>
        </p:nvSpPr>
        <p:spPr>
          <a:xfrm>
            <a:off x="1286538" y="1968558"/>
            <a:ext cx="1116418" cy="1020795"/>
          </a:xfrm>
          <a:prstGeom prst="ellipse">
            <a:avLst/>
          </a:prstGeom>
          <a:blipFill rotWithShape="1">
            <a:blip r:embed="rId4">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
        <p:nvSpPr>
          <p:cNvPr id="690" name="Shape 690"/>
          <p:cNvSpPr/>
          <p:nvPr/>
        </p:nvSpPr>
        <p:spPr>
          <a:xfrm>
            <a:off x="2782316" y="1084746"/>
            <a:ext cx="1098962" cy="1039004"/>
          </a:xfrm>
          <a:prstGeom prst="ellipse">
            <a:avLst/>
          </a:prstGeom>
          <a:blipFill rotWithShape="1">
            <a:blip r:embed="rId5">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sp>
        <p:nvSpPr>
          <p:cNvPr id="696" name="Shape 69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97" name="Shape 69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Vehicle Claims</a:t>
            </a:r>
          </a:p>
        </p:txBody>
      </p:sp>
      <p:sp>
        <p:nvSpPr>
          <p:cNvPr id="698" name="Shape 698"/>
          <p:cNvSpPr txBox="1"/>
          <p:nvPr>
            <p:ph idx="1" type="body"/>
          </p:nvPr>
        </p:nvSpPr>
        <p:spPr>
          <a:xfrm>
            <a:off x="605170" y="1173974"/>
            <a:ext cx="8229600" cy="150543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Vehicle Claim Interface</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Automated processing of the Debt Account document via the </a:t>
            </a:r>
            <a:r>
              <a:rPr b="1" baseline="0" i="0" lang="en-US" sz="1600" u="sng" cap="none" strike="noStrike">
                <a:solidFill>
                  <a:schemeClr val="dk1"/>
                </a:solidFill>
                <a:latin typeface="Arial"/>
                <a:ea typeface="Arial"/>
                <a:cs typeface="Arial"/>
                <a:sym typeface="Arial"/>
              </a:rPr>
              <a:t>Vehicle Claims interface Form Import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batch process</a:t>
            </a:r>
          </a:p>
          <a:p>
            <a:pPr indent="-225425" lvl="1" marL="56832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Interface process initiated by GSA </a:t>
            </a:r>
            <a:r>
              <a:rPr b="0" baseline="0" i="0" lang="en-US" sz="1600" u="sng" cap="none" strike="noStrike">
                <a:solidFill>
                  <a:schemeClr val="dk1"/>
                </a:solidFill>
                <a:latin typeface="Arial"/>
                <a:ea typeface="Arial"/>
                <a:cs typeface="Arial"/>
                <a:sym typeface="Arial"/>
              </a:rPr>
              <a:t>Comprehensive Accident Reporting Systems (CARS)</a:t>
            </a:r>
          </a:p>
          <a:p>
            <a:pPr indent="-225425" lvl="1" marL="568325" marR="0" rtl="0" algn="l">
              <a:spcBef>
                <a:spcPts val="1200"/>
              </a:spcBef>
              <a:spcAft>
                <a:spcPts val="6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Form Import Batch Job ID: VHCLMGSIMPORT</a:t>
            </a:r>
          </a:p>
        </p:txBody>
      </p:sp>
      <p:sp>
        <p:nvSpPr>
          <p:cNvPr id="699" name="Shape 69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00" name="Shape 700"/>
          <p:cNvSpPr/>
          <p:nvPr/>
        </p:nvSpPr>
        <p:spPr>
          <a:xfrm>
            <a:off x="536945"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CARS System</a:t>
            </a:r>
          </a:p>
        </p:txBody>
      </p:sp>
      <p:sp>
        <p:nvSpPr>
          <p:cNvPr id="701" name="Shape 701"/>
          <p:cNvSpPr/>
          <p:nvPr/>
        </p:nvSpPr>
        <p:spPr>
          <a:xfrm>
            <a:off x="1639102" y="4616569"/>
            <a:ext cx="300587" cy="240470"/>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702" name="Shape 702"/>
          <p:cNvSpPr/>
          <p:nvPr/>
        </p:nvSpPr>
        <p:spPr>
          <a:xfrm>
            <a:off x="2039886"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Interface Source File</a:t>
            </a:r>
          </a:p>
        </p:txBody>
      </p:sp>
      <p:sp>
        <p:nvSpPr>
          <p:cNvPr id="703" name="Shape 703"/>
          <p:cNvSpPr/>
          <p:nvPr/>
        </p:nvSpPr>
        <p:spPr>
          <a:xfrm>
            <a:off x="3142044" y="4616569"/>
            <a:ext cx="300587" cy="240470"/>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704" name="Shape 704"/>
          <p:cNvSpPr/>
          <p:nvPr/>
        </p:nvSpPr>
        <p:spPr>
          <a:xfrm>
            <a:off x="3542828"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FMESB</a:t>
            </a:r>
          </a:p>
        </p:txBody>
      </p:sp>
      <p:sp>
        <p:nvSpPr>
          <p:cNvPr id="705" name="Shape 705"/>
          <p:cNvSpPr/>
          <p:nvPr/>
        </p:nvSpPr>
        <p:spPr>
          <a:xfrm>
            <a:off x="4644987" y="4616569"/>
            <a:ext cx="300587" cy="240470"/>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706" name="Shape 706"/>
          <p:cNvSpPr/>
          <p:nvPr/>
        </p:nvSpPr>
        <p:spPr>
          <a:xfrm>
            <a:off x="5045771"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Pegasys Batch Controls Process</a:t>
            </a:r>
          </a:p>
        </p:txBody>
      </p:sp>
      <p:sp>
        <p:nvSpPr>
          <p:cNvPr id="707" name="Shape 707"/>
          <p:cNvSpPr/>
          <p:nvPr/>
        </p:nvSpPr>
        <p:spPr>
          <a:xfrm>
            <a:off x="6147928" y="4616569"/>
            <a:ext cx="300587" cy="240470"/>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708" name="Shape 708"/>
          <p:cNvSpPr/>
          <p:nvPr/>
        </p:nvSpPr>
        <p:spPr>
          <a:xfrm>
            <a:off x="6548712"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Pegasys Form Import</a:t>
            </a:r>
          </a:p>
        </p:txBody>
      </p:sp>
      <p:sp>
        <p:nvSpPr>
          <p:cNvPr id="709" name="Shape 709"/>
          <p:cNvSpPr/>
          <p:nvPr/>
        </p:nvSpPr>
        <p:spPr>
          <a:xfrm>
            <a:off x="7650871" y="4616569"/>
            <a:ext cx="300587" cy="240470"/>
          </a:xfrm>
          <a:prstGeom prst="rightArrow">
            <a:avLst>
              <a:gd fmla="val 50000" name="adj1"/>
              <a:gd fmla="val 50000" name="adj2"/>
            </a:avLst>
          </a:prstGeom>
          <a:solidFill>
            <a:srgbClr val="ABABC9"/>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710" name="Shape 710"/>
          <p:cNvSpPr/>
          <p:nvPr/>
        </p:nvSpPr>
        <p:spPr>
          <a:xfrm>
            <a:off x="8051654" y="4436216"/>
            <a:ext cx="1001961" cy="601177"/>
          </a:xfrm>
          <a:prstGeom prst="roundRect">
            <a:avLst>
              <a:gd fmla="val 16667" name="adj"/>
            </a:avLst>
          </a:prstGeom>
          <a:solidFill>
            <a:schemeClr val="accent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0" baseline="0" i="0" lang="en-US" sz="1400" u="none" cap="none" strike="noStrike">
                <a:solidFill>
                  <a:schemeClr val="lt1"/>
                </a:solidFill>
                <a:latin typeface="Arial"/>
                <a:ea typeface="Arial"/>
                <a:cs typeface="Arial"/>
                <a:sym typeface="Arial"/>
              </a:rPr>
              <a:t>Pegasys Debt Account Tables</a:t>
            </a:r>
          </a:p>
        </p:txBody>
      </p:sp>
      <p:sp>
        <p:nvSpPr>
          <p:cNvPr id="711" name="Shape 711"/>
          <p:cNvSpPr/>
          <p:nvPr/>
        </p:nvSpPr>
        <p:spPr>
          <a:xfrm flipH="1">
            <a:off x="4114800" y="3567223"/>
            <a:ext cx="2934585" cy="691115"/>
          </a:xfrm>
          <a:prstGeom prst="curvedDownArrow">
            <a:avLst>
              <a:gd fmla="val 25000" name="adj1"/>
              <a:gd fmla="val 50000" name="adj2"/>
              <a:gd fmla="val 25000" name="adj3"/>
            </a:avLst>
          </a:prstGeom>
          <a:solidFill>
            <a:srgbClr val="ED17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12" name="Shape 712"/>
          <p:cNvSpPr/>
          <p:nvPr/>
        </p:nvSpPr>
        <p:spPr>
          <a:xfrm flipH="1">
            <a:off x="893134" y="5171242"/>
            <a:ext cx="3136604" cy="744278"/>
          </a:xfrm>
          <a:prstGeom prst="curvedUpArrow">
            <a:avLst>
              <a:gd fmla="val 25000" name="adj1"/>
              <a:gd fmla="val 50000" name="adj2"/>
              <a:gd fmla="val 25000" name="adj3"/>
            </a:avLst>
          </a:prstGeom>
          <a:solidFill>
            <a:srgbClr val="ED17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13" name="Shape 713"/>
          <p:cNvSpPr txBox="1"/>
          <p:nvPr/>
        </p:nvSpPr>
        <p:spPr>
          <a:xfrm>
            <a:off x="4795283" y="3269510"/>
            <a:ext cx="1594882"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Response Files</a:t>
            </a:r>
          </a:p>
        </p:txBody>
      </p:sp>
      <p:sp>
        <p:nvSpPr>
          <p:cNvPr id="714" name="Shape 714"/>
          <p:cNvSpPr txBox="1"/>
          <p:nvPr/>
        </p:nvSpPr>
        <p:spPr>
          <a:xfrm>
            <a:off x="1779181" y="6054021"/>
            <a:ext cx="1594882"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Response Files</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 name="Shape 718"/>
        <p:cNvGrpSpPr/>
        <p:nvPr/>
      </p:nvGrpSpPr>
      <p:grpSpPr>
        <a:xfrm>
          <a:off x="0" y="0"/>
          <a:ext cx="0" cy="0"/>
          <a:chOff x="0" y="0"/>
          <a:chExt cx="0" cy="0"/>
        </a:xfrm>
      </p:grpSpPr>
      <p:sp>
        <p:nvSpPr>
          <p:cNvPr id="719" name="Shape 71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7 Manual Entry</a:t>
            </a:r>
          </a:p>
        </p:txBody>
      </p:sp>
      <p:sp>
        <p:nvSpPr>
          <p:cNvPr id="720" name="Shape 720"/>
          <p:cNvSpPr txBox="1"/>
          <p:nvPr>
            <p:ph idx="1" type="body"/>
          </p:nvPr>
        </p:nvSpPr>
        <p:spPr>
          <a:xfrm>
            <a:off x="508235" y="1196342"/>
            <a:ext cx="8229600" cy="518429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7 Manual Claim Entry</a:t>
            </a:r>
          </a:p>
          <a:p>
            <a:pPr indent="-225425" lvl="1" marL="568325"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 will manually process a </a:t>
            </a:r>
            <a:r>
              <a:rPr b="1" baseline="0" i="0" lang="en-US" sz="1600" u="sng" cap="none" strike="noStrike">
                <a:solidFill>
                  <a:schemeClr val="dk1"/>
                </a:solidFill>
                <a:latin typeface="Arial"/>
                <a:ea typeface="Arial"/>
                <a:cs typeface="Arial"/>
                <a:sym typeface="Arial"/>
              </a:rPr>
              <a:t>Debt Account document</a:t>
            </a:r>
            <a:r>
              <a:rPr b="0" baseline="0" i="0" lang="en-US" sz="1600" u="none" cap="none" strike="noStrike">
                <a:solidFill>
                  <a:schemeClr val="dk1"/>
                </a:solidFill>
                <a:latin typeface="Arial"/>
                <a:ea typeface="Arial"/>
                <a:cs typeface="Arial"/>
                <a:sym typeface="Arial"/>
              </a:rPr>
              <a:t> to initiate the claim:</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Document Type = D7M</a:t>
            </a:r>
          </a:p>
          <a:p>
            <a:pPr indent="-225425" lvl="1" marL="56832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Process an </a:t>
            </a:r>
            <a:r>
              <a:rPr b="1" baseline="0" i="0" lang="en-US" sz="1600" u="sng" cap="none" strike="noStrike">
                <a:solidFill>
                  <a:schemeClr val="dk1"/>
                </a:solidFill>
                <a:latin typeface="Arial"/>
                <a:ea typeface="Arial"/>
                <a:cs typeface="Arial"/>
                <a:sym typeface="Arial"/>
              </a:rPr>
              <a:t>expense reclassification</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Document Type = PU</a:t>
            </a:r>
          </a:p>
          <a:p>
            <a:pPr indent="-171450" lvl="4" marL="565150" marR="0" rtl="0" algn="l">
              <a:spcBef>
                <a:spcPts val="8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Debt Account Header Tab:</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PRG or GSA initiates the Debt Account entry (recorded via Claim Type field)</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UDF 10 – Labeled Debt Account Type Detail – Required via Extensibility</a:t>
            </a:r>
          </a:p>
          <a:p>
            <a:pPr indent="-171450" lvl="6" marL="14795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Valid values include: CONSTRUCT, LEASE, DIRECTPAY, NONRECUR, RECURRING, UTILITIES</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Record the PU document number in the Description field</a:t>
            </a:r>
          </a:p>
          <a:p>
            <a:pPr indent="-171450" lvl="4" marL="565150" marR="0" rtl="0" algn="l">
              <a:spcBef>
                <a:spcPts val="8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Debtor Tab:</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Populate the Vendor Code/Vendor Address Code associated to the Debtor</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Group value defaulted:</a:t>
            </a:r>
          </a:p>
          <a:p>
            <a:pPr indent="-171450" lvl="6" marL="1479550" marR="0" rtl="0" algn="l">
              <a:spcBef>
                <a:spcPts val="800"/>
              </a:spcBef>
              <a:spcAft>
                <a:spcPts val="4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R7CLAIMS</a:t>
            </a:r>
          </a:p>
        </p:txBody>
      </p:sp>
      <p:sp>
        <p:nvSpPr>
          <p:cNvPr id="721" name="Shape 72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22" name="Shape 72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22" name="Shape 12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Lifecycle Introduction</a:t>
            </a:r>
          </a:p>
        </p:txBody>
      </p:sp>
      <p:sp>
        <p:nvSpPr>
          <p:cNvPr id="123" name="Shape 123"/>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24" name="Shape 12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7 Manual Entry</a:t>
            </a:r>
          </a:p>
        </p:txBody>
      </p:sp>
      <p:sp>
        <p:nvSpPr>
          <p:cNvPr id="728" name="Shape 728"/>
          <p:cNvSpPr txBox="1"/>
          <p:nvPr>
            <p:ph idx="1" type="body"/>
          </p:nvPr>
        </p:nvSpPr>
        <p:spPr>
          <a:xfrm>
            <a:off x="508235" y="1058808"/>
            <a:ext cx="8229600" cy="293806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7 Manual Claim Entry (cont.)</a:t>
            </a:r>
          </a:p>
          <a:p>
            <a:pPr indent="-225425" lvl="1" marL="568325" marR="0" rtl="0" algn="l">
              <a:spcBef>
                <a:spcPts val="10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Accounting Line Tab:</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 = 01</a:t>
            </a:r>
          </a:p>
          <a:p>
            <a:pPr indent="-241300" lvl="2" marL="914400" marR="0" rtl="0" algn="l">
              <a:spcBef>
                <a:spcPts val="9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For Debt Accounts with a </a:t>
            </a:r>
            <a:r>
              <a:rPr b="1" baseline="0" i="0" lang="en-US" sz="1600" u="sng" cap="none" strike="noStrike">
                <a:solidFill>
                  <a:schemeClr val="dk1"/>
                </a:solidFill>
                <a:latin typeface="Arial"/>
                <a:ea typeface="Arial"/>
                <a:cs typeface="Arial"/>
                <a:sym typeface="Arial"/>
              </a:rPr>
              <a:t>Claim Type value = GSA</a:t>
            </a:r>
            <a:r>
              <a:rPr b="0" baseline="0" i="0" lang="en-US" sz="1600" u="none" cap="none" strike="noStrike">
                <a:solidFill>
                  <a:schemeClr val="dk1"/>
                </a:solidFill>
                <a:latin typeface="Arial"/>
                <a:ea typeface="Arial"/>
                <a:cs typeface="Arial"/>
                <a:sym typeface="Arial"/>
              </a:rPr>
              <a:t>, the following fields are </a:t>
            </a:r>
            <a:r>
              <a:rPr b="1" baseline="0" i="0" lang="en-US" sz="1600" u="sng" cap="none" strike="noStrike">
                <a:solidFill>
                  <a:schemeClr val="dk1"/>
                </a:solidFill>
                <a:latin typeface="Arial"/>
                <a:ea typeface="Arial"/>
                <a:cs typeface="Arial"/>
                <a:sym typeface="Arial"/>
              </a:rPr>
              <a:t>backdated</a:t>
            </a:r>
            <a:r>
              <a:rPr b="0" baseline="0" i="0" lang="en-US" sz="1600" u="none" cap="none" strike="noStrike">
                <a:solidFill>
                  <a:schemeClr val="dk1"/>
                </a:solidFill>
                <a:latin typeface="Arial"/>
                <a:ea typeface="Arial"/>
                <a:cs typeface="Arial"/>
                <a:sym typeface="Arial"/>
              </a:rPr>
              <a:t> to the date the </a:t>
            </a:r>
            <a:r>
              <a:rPr b="1" baseline="0" i="0" lang="en-US" sz="1600" u="sng" cap="none" strike="noStrike">
                <a:solidFill>
                  <a:schemeClr val="dk1"/>
                </a:solidFill>
                <a:latin typeface="Arial"/>
                <a:ea typeface="Arial"/>
                <a:cs typeface="Arial"/>
                <a:sym typeface="Arial"/>
              </a:rPr>
              <a:t>First Demand Letter</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was sent to the Debtor</a:t>
            </a:r>
          </a:p>
          <a:p>
            <a:pPr indent="-168275" lvl="4" marL="1539875" marR="0" rtl="0" algn="l">
              <a:spcBef>
                <a:spcPts val="5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Start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First Demand Letter Generated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IPA Deferred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Interest Begin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Penalty Begin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Admin Charge Begin Date</a:t>
            </a:r>
          </a:p>
          <a:p>
            <a:pPr indent="-241300" lvl="2" marL="914400" marR="0" rtl="0" algn="l">
              <a:spcBef>
                <a:spcPts val="5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For Debt Accounts with a </a:t>
            </a:r>
            <a:r>
              <a:rPr b="1" baseline="0" i="0" lang="en-US" sz="1600" u="sng" cap="none" strike="noStrike">
                <a:solidFill>
                  <a:schemeClr val="dk1"/>
                </a:solidFill>
                <a:latin typeface="Arial"/>
                <a:ea typeface="Arial"/>
                <a:cs typeface="Arial"/>
                <a:sym typeface="Arial"/>
              </a:rPr>
              <a:t>Claim Type value = PRG</a:t>
            </a:r>
            <a:r>
              <a:rPr b="0" baseline="0" i="0" lang="en-US" sz="1600" u="none" cap="none" strike="noStrike">
                <a:solidFill>
                  <a:schemeClr val="dk1"/>
                </a:solidFill>
                <a:latin typeface="Arial"/>
                <a:ea typeface="Arial"/>
                <a:cs typeface="Arial"/>
                <a:sym typeface="Arial"/>
              </a:rPr>
              <a:t>:</a:t>
            </a:r>
          </a:p>
          <a:p>
            <a:pPr indent="-231775" lvl="3" marL="126047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Dunning Print Flag = F (only for the first 60 days)</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Date fields populated as follows:</a:t>
            </a:r>
          </a:p>
          <a:p>
            <a:pPr indent="-168275" lvl="4" marL="1539875" marR="0" rtl="0" algn="l">
              <a:spcBef>
                <a:spcPts val="3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Start Date = Current Date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First Demand Letter Generated Date = 60 days in the future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IPA Deferred Date = 60 days in the future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Interest Begin Date = 60 days in the future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Penalty Begin Date = 60 days in the future</a:t>
            </a:r>
          </a:p>
          <a:p>
            <a:pPr indent="-168275" lvl="4" marL="1539875" marR="0" rtl="0" algn="l">
              <a:spcBef>
                <a:spcPts val="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Admin Charge Begin Date = 60 days in the future</a:t>
            </a:r>
          </a:p>
          <a:p>
            <a:pPr indent="-155575" lvl="3" marL="1260475" marR="0" rtl="0" algn="l">
              <a:spcBef>
                <a:spcPts val="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729" name="Shape 72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30" name="Shape 73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sp>
        <p:nvSpPr>
          <p:cNvPr id="735" name="Shape 73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7 Manual Entry</a:t>
            </a:r>
          </a:p>
        </p:txBody>
      </p:sp>
      <p:sp>
        <p:nvSpPr>
          <p:cNvPr id="736" name="Shape 736"/>
          <p:cNvSpPr txBox="1"/>
          <p:nvPr>
            <p:ph idx="1" type="body"/>
          </p:nvPr>
        </p:nvSpPr>
        <p:spPr>
          <a:xfrm>
            <a:off x="468191" y="1071375"/>
            <a:ext cx="8229600" cy="518429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7 Manual Claim Entry (cont.)</a:t>
            </a:r>
          </a:p>
          <a:p>
            <a:pPr indent="-225425" lvl="1" marL="568325" marR="0" rtl="0" algn="l">
              <a:spcBef>
                <a:spcPts val="1200"/>
              </a:spcBef>
              <a:spcAft>
                <a:spcPts val="0"/>
              </a:spcAft>
              <a:buClr>
                <a:srgbClr val="AF242B"/>
              </a:buClr>
              <a:buSzPct val="75000"/>
              <a:buFont typeface="Arial"/>
              <a:buChar char="•"/>
            </a:pPr>
            <a:r>
              <a:rPr b="1" baseline="0" i="0" lang="en-US" sz="1400" u="none" cap="none" strike="noStrike">
                <a:solidFill>
                  <a:schemeClr val="dk1"/>
                </a:solidFill>
                <a:latin typeface="Arial"/>
                <a:ea typeface="Arial"/>
                <a:cs typeface="Arial"/>
                <a:sym typeface="Arial"/>
              </a:rPr>
              <a:t>Accounting Line Tab (cont.):</a:t>
            </a:r>
          </a:p>
          <a:p>
            <a:pPr indent="-171450" lvl="5" marL="1022350"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If Program = PG53, the Lease Number must be populated</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Type of Claim recorded via </a:t>
            </a:r>
            <a:r>
              <a:rPr b="1" baseline="0" i="0" lang="en-US" sz="1600" u="sng" cap="none" strike="noStrike">
                <a:solidFill>
                  <a:schemeClr val="dk1"/>
                </a:solidFill>
                <a:latin typeface="Arial"/>
                <a:ea typeface="Arial"/>
                <a:cs typeface="Arial"/>
                <a:sym typeface="Arial"/>
              </a:rPr>
              <a:t>Receivable Type</a:t>
            </a:r>
            <a:r>
              <a:rPr b="0" baseline="0" i="0" lang="en-US" sz="1600" u="none" cap="none" strike="noStrike">
                <a:solidFill>
                  <a:schemeClr val="dk1"/>
                </a:solidFill>
                <a:latin typeface="Arial"/>
                <a:ea typeface="Arial"/>
                <a:cs typeface="Arial"/>
                <a:sym typeface="Arial"/>
              </a:rPr>
              <a:t> (see full list in prior slides)</a:t>
            </a:r>
          </a:p>
          <a:p>
            <a:pPr indent="-171450" lvl="6" marL="1479550" marR="0" rtl="0" algn="l">
              <a:spcBef>
                <a:spcPts val="8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Expenditure</a:t>
            </a:r>
            <a:r>
              <a:rPr b="0" baseline="0" i="0" lang="en-US" sz="1600" u="none" cap="none" strike="noStrike">
                <a:solidFill>
                  <a:schemeClr val="dk1"/>
                </a:solidFill>
                <a:latin typeface="Arial"/>
                <a:ea typeface="Arial"/>
                <a:cs typeface="Arial"/>
                <a:sym typeface="Arial"/>
              </a:rPr>
              <a:t> vs. </a:t>
            </a:r>
            <a:r>
              <a:rPr b="1" baseline="0" i="0" lang="en-US" sz="1600" u="sng" cap="none" strike="noStrike">
                <a:solidFill>
                  <a:schemeClr val="dk1"/>
                </a:solidFill>
                <a:latin typeface="Arial"/>
                <a:ea typeface="Arial"/>
                <a:cs typeface="Arial"/>
                <a:sym typeface="Arial"/>
              </a:rPr>
              <a:t>Revenue</a:t>
            </a:r>
            <a:r>
              <a:rPr b="0" baseline="0" i="0" lang="en-US" sz="1600" u="none" cap="none" strike="noStrike">
                <a:solidFill>
                  <a:schemeClr val="dk1"/>
                </a:solidFill>
                <a:latin typeface="Arial"/>
                <a:ea typeface="Arial"/>
                <a:cs typeface="Arial"/>
                <a:sym typeface="Arial"/>
              </a:rPr>
              <a:t> Claims</a:t>
            </a:r>
          </a:p>
          <a:p>
            <a:pPr indent="-171450" lvl="7" marL="19367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Expenditure Claims = populate </a:t>
            </a:r>
            <a:r>
              <a:rPr b="1" baseline="0" i="0" lang="en-US" sz="1600" u="none" cap="none" strike="noStrike">
                <a:solidFill>
                  <a:schemeClr val="dk1"/>
                </a:solidFill>
                <a:latin typeface="Arial"/>
                <a:ea typeface="Arial"/>
                <a:cs typeface="Arial"/>
                <a:sym typeface="Arial"/>
              </a:rPr>
              <a:t>Sub-Object Class </a:t>
            </a:r>
            <a:r>
              <a:rPr b="0" baseline="0" i="0" lang="en-US" sz="1600" u="none" cap="none" strike="noStrike">
                <a:solidFill>
                  <a:schemeClr val="dk1"/>
                </a:solidFill>
                <a:latin typeface="Arial"/>
                <a:ea typeface="Arial"/>
                <a:cs typeface="Arial"/>
                <a:sym typeface="Arial"/>
              </a:rPr>
              <a:t>(SOC)</a:t>
            </a:r>
          </a:p>
          <a:p>
            <a:pPr indent="-171450" lvl="7" marL="19367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Revenue Claims = populate </a:t>
            </a:r>
            <a:r>
              <a:rPr b="1" baseline="0" i="0" lang="en-US" sz="1600" u="none" cap="none" strike="noStrike">
                <a:solidFill>
                  <a:schemeClr val="dk1"/>
                </a:solidFill>
                <a:latin typeface="Arial"/>
                <a:ea typeface="Arial"/>
                <a:cs typeface="Arial"/>
                <a:sym typeface="Arial"/>
              </a:rPr>
              <a:t>Revenue Source Code </a:t>
            </a:r>
            <a:r>
              <a:rPr b="0" baseline="0" i="0" lang="en-US" sz="1600" u="none" cap="none" strike="noStrike">
                <a:solidFill>
                  <a:schemeClr val="dk1"/>
                </a:solidFill>
                <a:latin typeface="Arial"/>
                <a:ea typeface="Arial"/>
                <a:cs typeface="Arial"/>
                <a:sym typeface="Arial"/>
              </a:rPr>
              <a:t>(RSC)</a:t>
            </a:r>
          </a:p>
          <a:p>
            <a:pPr indent="-171450" lvl="6" marL="14795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Full list of Receivable Type delineation:</a:t>
            </a:r>
          </a:p>
          <a:p>
            <a:pPr indent="-97027" lvl="5" marL="566928" marR="0" rtl="0" algn="l">
              <a:spcBef>
                <a:spcPts val="8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97027" lvl="5" marL="566928" marR="0" rtl="0" algn="l">
              <a:spcBef>
                <a:spcPts val="8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97027" lvl="5" marL="566928" marR="0" rtl="0" algn="l">
              <a:spcBef>
                <a:spcPts val="8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1777" lvl="5" marL="395478" marR="0" rtl="0" algn="l">
              <a:spcBef>
                <a:spcPts val="80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73228" lvl="6" marL="1024128" marR="0" rtl="0" algn="l">
              <a:spcBef>
                <a:spcPts val="8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R7CLAIMS</a:t>
            </a:r>
            <a:r>
              <a:rPr b="0" baseline="0" i="0" lang="en-US" sz="1600" u="none" cap="none" strike="noStrike">
                <a:solidFill>
                  <a:schemeClr val="dk1"/>
                </a:solidFill>
                <a:latin typeface="Arial"/>
                <a:ea typeface="Arial"/>
                <a:cs typeface="Arial"/>
                <a:sym typeface="Arial"/>
              </a:rPr>
              <a:t> Text Code used for all Region 7 Claims Receivable Types</a:t>
            </a:r>
          </a:p>
          <a:p>
            <a:pPr indent="-173228" lvl="6" marL="1024128" marR="0" rtl="0" algn="l">
              <a:spcBef>
                <a:spcPts val="800"/>
              </a:spcBef>
              <a:spcAft>
                <a:spcPts val="4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Enter a Claim Description in the </a:t>
            </a:r>
            <a:r>
              <a:rPr b="1" baseline="0" i="0" lang="en-US" sz="1600" u="sng" cap="none" strike="noStrike">
                <a:solidFill>
                  <a:schemeClr val="dk1"/>
                </a:solidFill>
                <a:latin typeface="Arial"/>
                <a:ea typeface="Arial"/>
                <a:cs typeface="Arial"/>
                <a:sym typeface="Arial"/>
              </a:rPr>
              <a:t>Comments to Print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field to be displayed on Demand Letter/subsequent dunning notices</a:t>
            </a:r>
          </a:p>
        </p:txBody>
      </p:sp>
      <p:sp>
        <p:nvSpPr>
          <p:cNvPr id="737" name="Shape 7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38" name="Shape 73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739" name="Shape 739"/>
          <p:cNvGraphicFramePr/>
          <p:nvPr/>
        </p:nvGraphicFramePr>
        <p:xfrm>
          <a:off x="1809007" y="3605808"/>
          <a:ext cx="3000000" cy="3000000"/>
        </p:xfrm>
        <a:graphic>
          <a:graphicData uri="http://schemas.openxmlformats.org/drawingml/2006/table">
            <a:tbl>
              <a:tblPr bandRow="1" firstRow="1">
                <a:noFill/>
                <a:tableStyleId>{640B896F-0C2C-4314-945B-EB893EEDA2F6}</a:tableStyleId>
              </a:tblPr>
              <a:tblGrid>
                <a:gridCol w="1465575"/>
                <a:gridCol w="4408750"/>
              </a:tblGrid>
              <a:tr h="370850">
                <a:tc>
                  <a:txBody>
                    <a:bodyPr>
                      <a:noAutofit/>
                    </a:bodyPr>
                    <a:lstStyle/>
                    <a:p>
                      <a:pPr indent="0" lvl="0" marL="0" marR="0" rtl="0" algn="l">
                        <a:spcBef>
                          <a:spcPts val="0"/>
                        </a:spcBef>
                        <a:buSzPct val="25000"/>
                        <a:buNone/>
                      </a:pPr>
                      <a:r>
                        <a:rPr baseline="0" lang="en-US" sz="1800" u="none" cap="none" strike="noStrike"/>
                        <a:t>Type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Expenditure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FRCLAIMR7, LDCLAIMR7, DPCLAIMR7, ETCLAIMR7, EPCLAIMR7, LTCLAIMR7, RSCLAIMR7, UCCLAIMR7</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Revenue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CDCLAIMR7, PRCLAIMR7, STCLAIMR7</a:t>
                      </a:r>
                    </a:p>
                  </a:txBody>
                  <a:tcPr marT="45725" marB="45725" marR="91450" marL="91450"/>
                </a:tc>
              </a:tr>
            </a:tbl>
          </a:graphicData>
        </a:graphic>
      </p:graphicFrame>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3" name="Shape 743"/>
        <p:cNvGrpSpPr/>
        <p:nvPr/>
      </p:nvGrpSpPr>
      <p:grpSpPr>
        <a:xfrm>
          <a:off x="0" y="0"/>
          <a:ext cx="0" cy="0"/>
          <a:chOff x="0" y="0"/>
          <a:chExt cx="0" cy="0"/>
        </a:xfrm>
      </p:grpSpPr>
      <p:sp>
        <p:nvSpPr>
          <p:cNvPr id="744" name="Shape 74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45" name="Shape 74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Manual Entry</a:t>
            </a:r>
          </a:p>
        </p:txBody>
      </p:sp>
      <p:sp>
        <p:nvSpPr>
          <p:cNvPr id="746" name="Shape 746"/>
          <p:cNvSpPr txBox="1"/>
          <p:nvPr>
            <p:ph idx="1" type="body"/>
          </p:nvPr>
        </p:nvSpPr>
        <p:spPr>
          <a:xfrm>
            <a:off x="605170" y="1209599"/>
            <a:ext cx="8229600" cy="58754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Manual Claim Entry</a:t>
            </a:r>
          </a:p>
          <a:p>
            <a:pPr indent="-225425" lvl="1" marL="568325"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notified by Program Office for Program Office Claims and Finance by Non-Program Office Claims</a:t>
            </a:r>
          </a:p>
          <a:p>
            <a:pPr indent="-225425" lvl="1" marL="56832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 User will manually process a </a:t>
            </a:r>
            <a:r>
              <a:rPr b="1" baseline="0" i="0" lang="en-US" sz="1600" u="sng" cap="none" strike="noStrike">
                <a:solidFill>
                  <a:schemeClr val="dk1"/>
                </a:solidFill>
                <a:latin typeface="Arial"/>
                <a:ea typeface="Arial"/>
                <a:cs typeface="Arial"/>
                <a:sym typeface="Arial"/>
              </a:rPr>
              <a:t>Debt Account document</a:t>
            </a:r>
            <a:r>
              <a:rPr b="0" baseline="0" i="0" lang="en-US" sz="1600" u="none" cap="none" strike="noStrike">
                <a:solidFill>
                  <a:schemeClr val="dk1"/>
                </a:solidFill>
                <a:latin typeface="Arial"/>
                <a:ea typeface="Arial"/>
                <a:cs typeface="Arial"/>
                <a:sym typeface="Arial"/>
              </a:rPr>
              <a:t> to initiate the claim:</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Document Type = D6M (Region 6)</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Document Type = DES (External Services)</a:t>
            </a:r>
          </a:p>
          <a:p>
            <a:pPr indent="-225425" lvl="1" marL="56832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Process an </a:t>
            </a:r>
            <a:r>
              <a:rPr b="1" baseline="0" i="0" lang="en-US" sz="1600" u="sng" cap="none" strike="noStrike">
                <a:solidFill>
                  <a:schemeClr val="dk1"/>
                </a:solidFill>
                <a:latin typeface="Arial"/>
                <a:ea typeface="Arial"/>
                <a:cs typeface="Arial"/>
                <a:sym typeface="Arial"/>
              </a:rPr>
              <a:t>expense reclassification</a:t>
            </a:r>
            <a:r>
              <a:rPr b="0" baseline="0" i="0" lang="en-US" sz="1600" u="none" cap="none" strike="noStrike">
                <a:solidFill>
                  <a:schemeClr val="dk1"/>
                </a:solidFill>
                <a:latin typeface="Arial"/>
                <a:ea typeface="Arial"/>
                <a:cs typeface="Arial"/>
                <a:sym typeface="Arial"/>
              </a:rPr>
              <a:t> for the following Claim Types:</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VNCLAIMR6, FPCLAIMR6, TACLAIMR6, ECCLAIMR6, PRCLAIMR6, and APCLAIMR6</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IP Document Type = PU</a:t>
            </a:r>
          </a:p>
          <a:p>
            <a:pPr indent="-171450" lvl="4" marL="565150" marR="0" rtl="0" algn="l">
              <a:spcBef>
                <a:spcPts val="8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Reverse PAR Receivable for Region 6 Payroll Claims (PRCLAIMR6)</a:t>
            </a:r>
          </a:p>
          <a:p>
            <a:pPr indent="-241300" lvl="2" marL="91440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SV Document Type = D6A</a:t>
            </a:r>
          </a:p>
          <a:p>
            <a:pPr indent="-171450" lvl="4" marL="5651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Note: Claims are not generated for Claim Types RPCLAIMR6 or NCCLAIMR6 (for collections-only processing)</a:t>
            </a:r>
          </a:p>
          <a:p>
            <a:pPr indent="-171450" lvl="4" marL="565150" marR="0" rtl="0" algn="l">
              <a:spcBef>
                <a:spcPts val="800"/>
              </a:spcBef>
              <a:spcAft>
                <a:spcPts val="4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Note: External Services only creates payroll claims, Receivable Type PRCLAIMR6</a:t>
            </a:r>
          </a:p>
        </p:txBody>
      </p:sp>
      <p:sp>
        <p:nvSpPr>
          <p:cNvPr id="747" name="Shape 747"/>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ph idx="11" type="ftr"/>
          </p:nvPr>
        </p:nvSpPr>
        <p:spPr>
          <a:xfrm>
            <a:off x="446566"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54" name="Shape 75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Manual Entry</a:t>
            </a:r>
          </a:p>
        </p:txBody>
      </p:sp>
      <p:sp>
        <p:nvSpPr>
          <p:cNvPr id="755" name="Shape 755"/>
          <p:cNvSpPr txBox="1"/>
          <p:nvPr>
            <p:ph idx="1" type="body"/>
          </p:nvPr>
        </p:nvSpPr>
        <p:spPr>
          <a:xfrm>
            <a:off x="583904" y="1083250"/>
            <a:ext cx="8229600" cy="58754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Manual Claim Entry (cont.)</a:t>
            </a:r>
          </a:p>
          <a:p>
            <a:pPr indent="-171450" lvl="4" marL="565150" marR="0" rtl="0" algn="l">
              <a:spcBef>
                <a:spcPts val="10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Debt Account Header Tab:</a:t>
            </a:r>
          </a:p>
          <a:p>
            <a:pPr indent="-171450" lvl="5" marL="1022350" marR="0" rtl="0" algn="l">
              <a:spcBef>
                <a:spcPts val="7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External System ID</a:t>
            </a:r>
          </a:p>
          <a:p>
            <a:pPr indent="-171450" lvl="6" marL="14795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CARS (Vehicle Claims)</a:t>
            </a:r>
          </a:p>
          <a:p>
            <a:pPr indent="-171450" lvl="6" marL="14795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R6CLAIMMNL (All other Region 6 Claims)</a:t>
            </a:r>
          </a:p>
          <a:p>
            <a:pPr indent="-171450" lvl="5" marL="10223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Record the PU/D6A document number in the Description field, if applicable</a:t>
            </a:r>
          </a:p>
          <a:p>
            <a:pPr indent="-171450" lvl="5" marL="10223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UDF 10 – labeled Referral Options – valid values below:</a:t>
            </a:r>
          </a:p>
          <a:p>
            <a:pPr indent="-95250" lvl="5" marL="1022350" marR="0" rtl="0" algn="l">
              <a:spcBef>
                <a:spcPts val="700"/>
              </a:spcBef>
              <a:spcAft>
                <a:spcPts val="40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756" name="Shape 75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757" name="Shape 757"/>
          <p:cNvGraphicFramePr/>
          <p:nvPr/>
        </p:nvGraphicFramePr>
        <p:xfrm>
          <a:off x="2456593" y="3446012"/>
          <a:ext cx="3000000" cy="3000000"/>
        </p:xfrm>
        <a:graphic>
          <a:graphicData uri="http://schemas.openxmlformats.org/drawingml/2006/table">
            <a:tbl>
              <a:tblPr bandRow="1" firstCol="1" firstRow="1">
                <a:noFill/>
                <a:tableStyleId>{CCFBA90E-B24C-4686-BC7C-3BE86AC214DD}</a:tableStyleId>
              </a:tblPr>
              <a:tblGrid>
                <a:gridCol w="2700200"/>
                <a:gridCol w="1358725"/>
              </a:tblGrid>
              <a:tr h="190500">
                <a:tc>
                  <a:txBody>
                    <a:bodyPr>
                      <a:noAutofit/>
                    </a:bodyPr>
                    <a:lstStyle/>
                    <a:p>
                      <a:pPr indent="0" lvl="0" marL="0" marR="0" rtl="0" algn="l">
                        <a:spcBef>
                          <a:spcPts val="0"/>
                        </a:spcBef>
                        <a:spcAft>
                          <a:spcPts val="0"/>
                        </a:spcAft>
                        <a:buSzPct val="25000"/>
                        <a:buNone/>
                      </a:pPr>
                      <a:r>
                        <a:rPr baseline="0" lang="en-US" sz="1100" u="none" cap="none" strike="noStrike"/>
                        <a:t>Referral Options</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Abbreviation</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Accounts Payable</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AP</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Civilian Board of Contract Appeals</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CIVBOCA</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Contracting Officer</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CO</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DOJ</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DOJ</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DOJ (CCLR)</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DOJCCLR</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Fleet Management Center</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FMC</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GAO</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GAO</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Inspector General</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IG</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Legal</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LEGAL</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Legal (CCLR)</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LEGALCCLR</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OPM</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OPM</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Other Payroll</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OTHER</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Payroll</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PAYROLL</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Payroll Policy</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PAYPOL</a:t>
                      </a:r>
                    </a:p>
                  </a:txBody>
                  <a:tcPr marT="0" marB="0" marR="68575" marL="68575"/>
                </a:tc>
              </a:tr>
              <a:tr h="190500">
                <a:tc>
                  <a:txBody>
                    <a:bodyPr>
                      <a:noAutofit/>
                    </a:bodyPr>
                    <a:lstStyle/>
                    <a:p>
                      <a:pPr indent="0" lvl="0" marL="0" marR="0" rtl="0" algn="l">
                        <a:spcBef>
                          <a:spcPts val="0"/>
                        </a:spcBef>
                        <a:spcAft>
                          <a:spcPts val="0"/>
                        </a:spcAft>
                        <a:buSzPct val="25000"/>
                        <a:buNone/>
                      </a:pPr>
                      <a:r>
                        <a:rPr baseline="0" lang="en-US" sz="1100" u="none" cap="none" strike="noStrike"/>
                        <a:t>Personnel</a:t>
                      </a:r>
                    </a:p>
                  </a:txBody>
                  <a:tcPr marT="0" marB="0" marR="68575" marL="68575"/>
                </a:tc>
                <a:tc>
                  <a:txBody>
                    <a:bodyPr>
                      <a:noAutofit/>
                    </a:bodyPr>
                    <a:lstStyle/>
                    <a:p>
                      <a:pPr indent="0" lvl="0" marL="0" marR="0" rtl="0" algn="l">
                        <a:spcBef>
                          <a:spcPts val="0"/>
                        </a:spcBef>
                        <a:spcAft>
                          <a:spcPts val="0"/>
                        </a:spcAft>
                        <a:buSzPct val="25000"/>
                        <a:buNone/>
                      </a:pPr>
                      <a:r>
                        <a:rPr baseline="0" lang="en-US" sz="1100" u="none" cap="none" strike="noStrike"/>
                        <a:t>PERSONNEL</a:t>
                      </a:r>
                    </a:p>
                  </a:txBody>
                  <a:tcPr marT="0" marB="0" marR="68575" marL="68575"/>
                </a:tc>
              </a:tr>
            </a:tbl>
          </a:graphicData>
        </a:graphic>
      </p:graphicFrame>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2" name="Shape 762"/>
        <p:cNvGrpSpPr/>
        <p:nvPr/>
      </p:nvGrpSpPr>
      <p:grpSpPr>
        <a:xfrm>
          <a:off x="0" y="0"/>
          <a:ext cx="0" cy="0"/>
          <a:chOff x="0" y="0"/>
          <a:chExt cx="0" cy="0"/>
        </a:xfrm>
      </p:grpSpPr>
      <p:sp>
        <p:nvSpPr>
          <p:cNvPr id="763" name="Shape 76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64" name="Shape 76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Manual Entry</a:t>
            </a:r>
          </a:p>
        </p:txBody>
      </p:sp>
      <p:sp>
        <p:nvSpPr>
          <p:cNvPr id="765" name="Shape 765"/>
          <p:cNvSpPr txBox="1"/>
          <p:nvPr>
            <p:ph idx="1" type="body"/>
          </p:nvPr>
        </p:nvSpPr>
        <p:spPr>
          <a:xfrm>
            <a:off x="573272" y="1095125"/>
            <a:ext cx="8229600" cy="58754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Manual Claim Entry (cont.)</a:t>
            </a:r>
          </a:p>
          <a:p>
            <a:pPr indent="-171450" lvl="4" marL="565150" marR="0" rtl="0" algn="l">
              <a:spcBef>
                <a:spcPts val="10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Debtor Tab:</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Populate the Vendor Code/Vendor Address Code associated to the Debtor</a:t>
            </a:r>
          </a:p>
          <a:p>
            <a:pPr indent="-171450" lvl="5" marL="10223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Group value defaulted:</a:t>
            </a:r>
          </a:p>
          <a:p>
            <a:pPr indent="-171450" lvl="6" marL="14795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R6CLAIMS (Region 6)</a:t>
            </a:r>
          </a:p>
          <a:p>
            <a:pPr indent="-171450" lvl="6" marL="14795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ESCLAIMS (External Services)</a:t>
            </a:r>
          </a:p>
          <a:p>
            <a:pPr indent="-225425" lvl="1" marL="568325" marR="0" rtl="0" algn="l">
              <a:spcBef>
                <a:spcPts val="10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Accounting Line Tab:</a:t>
            </a:r>
          </a:p>
          <a:p>
            <a:pPr indent="-241300" lvl="2" marL="914400"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 = 01</a:t>
            </a:r>
          </a:p>
          <a:p>
            <a:pPr indent="-241300" lvl="2" marL="914400" marR="0" rtl="0" algn="l">
              <a:spcBef>
                <a:spcPts val="11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Program Office ONLY: The following fields are </a:t>
            </a:r>
            <a:r>
              <a:rPr b="1" baseline="0" i="0" lang="en-US" sz="1600" u="sng" cap="none" strike="noStrike">
                <a:solidFill>
                  <a:schemeClr val="dk1"/>
                </a:solidFill>
                <a:latin typeface="Arial"/>
                <a:ea typeface="Arial"/>
                <a:cs typeface="Arial"/>
                <a:sym typeface="Arial"/>
              </a:rPr>
              <a:t>backdated</a:t>
            </a:r>
            <a:r>
              <a:rPr b="0" baseline="0" i="0" lang="en-US" sz="1600" u="none" cap="none" strike="noStrike">
                <a:solidFill>
                  <a:schemeClr val="dk1"/>
                </a:solidFill>
                <a:latin typeface="Arial"/>
                <a:ea typeface="Arial"/>
                <a:cs typeface="Arial"/>
                <a:sym typeface="Arial"/>
              </a:rPr>
              <a:t> to the date the </a:t>
            </a:r>
            <a:r>
              <a:rPr b="1" baseline="0" i="0" lang="en-US" sz="1600" u="sng" cap="none" strike="noStrike">
                <a:solidFill>
                  <a:schemeClr val="dk1"/>
                </a:solidFill>
                <a:latin typeface="Arial"/>
                <a:ea typeface="Arial"/>
                <a:cs typeface="Arial"/>
                <a:sym typeface="Arial"/>
              </a:rPr>
              <a:t>First Demand Letter</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was sent to the Debtor</a:t>
            </a:r>
          </a:p>
          <a:p>
            <a:pPr indent="-231775" lvl="3" marL="126047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Start Date</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First Demand Letter Generated Date</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Interest Begin Date</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Penalty Begin Date</a:t>
            </a:r>
          </a:p>
          <a:p>
            <a:pPr indent="-231775" lvl="3" marL="1260475"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Admin Charge Begin Date</a:t>
            </a:r>
          </a:p>
        </p:txBody>
      </p:sp>
      <p:sp>
        <p:nvSpPr>
          <p:cNvPr id="766" name="Shape 7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73" name="Shape 7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Manual Entry</a:t>
            </a:r>
          </a:p>
        </p:txBody>
      </p:sp>
      <p:sp>
        <p:nvSpPr>
          <p:cNvPr id="774" name="Shape 774"/>
          <p:cNvSpPr txBox="1"/>
          <p:nvPr>
            <p:ph idx="1" type="body"/>
          </p:nvPr>
        </p:nvSpPr>
        <p:spPr>
          <a:xfrm>
            <a:off x="605170" y="1065715"/>
            <a:ext cx="8229600" cy="58754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Manual Claim Entry (cont.)</a:t>
            </a:r>
          </a:p>
          <a:p>
            <a:pPr indent="-225425" lvl="1" marL="568325" marR="0" rtl="0" algn="l">
              <a:spcBef>
                <a:spcPts val="1200"/>
              </a:spcBef>
              <a:spcAft>
                <a:spcPts val="0"/>
              </a:spcAft>
              <a:buClr>
                <a:srgbClr val="AF242B"/>
              </a:buClr>
              <a:buSzPct val="75000"/>
              <a:buFont typeface="Arial"/>
              <a:buChar char="•"/>
            </a:pPr>
            <a:r>
              <a:rPr b="1" baseline="0" i="0" lang="en-US" sz="1400" u="none" cap="none" strike="noStrike">
                <a:solidFill>
                  <a:schemeClr val="dk1"/>
                </a:solidFill>
                <a:latin typeface="Arial"/>
                <a:ea typeface="Arial"/>
                <a:cs typeface="Arial"/>
                <a:sym typeface="Arial"/>
              </a:rPr>
              <a:t>Accounting Line Tab (cont.):</a:t>
            </a:r>
          </a:p>
          <a:p>
            <a:pPr indent="-171450" lvl="5" marL="1022350"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Type of Claim recorded via </a:t>
            </a:r>
            <a:r>
              <a:rPr b="1" baseline="0" i="0" lang="en-US" sz="1600" u="sng" cap="none" strike="noStrike">
                <a:solidFill>
                  <a:schemeClr val="dk1"/>
                </a:solidFill>
                <a:latin typeface="Arial"/>
                <a:ea typeface="Arial"/>
                <a:cs typeface="Arial"/>
                <a:sym typeface="Arial"/>
              </a:rPr>
              <a:t>Receivable Type</a:t>
            </a:r>
            <a:r>
              <a:rPr b="0" baseline="0" i="0" lang="en-US" sz="1600" u="none" cap="none" strike="noStrike">
                <a:solidFill>
                  <a:schemeClr val="dk1"/>
                </a:solidFill>
                <a:latin typeface="Arial"/>
                <a:ea typeface="Arial"/>
                <a:cs typeface="Arial"/>
                <a:sym typeface="Arial"/>
              </a:rPr>
              <a:t> (see full list in prior slides)</a:t>
            </a:r>
          </a:p>
          <a:p>
            <a:pPr indent="-171450" lvl="6" marL="1479550" marR="0" rtl="0" algn="l">
              <a:spcBef>
                <a:spcPts val="8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Expenditure</a:t>
            </a:r>
            <a:r>
              <a:rPr b="0" baseline="0" i="0" lang="en-US" sz="1600" u="none" cap="none" strike="noStrike">
                <a:solidFill>
                  <a:schemeClr val="dk1"/>
                </a:solidFill>
                <a:latin typeface="Arial"/>
                <a:ea typeface="Arial"/>
                <a:cs typeface="Arial"/>
                <a:sym typeface="Arial"/>
              </a:rPr>
              <a:t> vs. </a:t>
            </a:r>
            <a:r>
              <a:rPr b="1" baseline="0" i="0" lang="en-US" sz="1600" u="sng" cap="none" strike="noStrike">
                <a:solidFill>
                  <a:schemeClr val="dk1"/>
                </a:solidFill>
                <a:latin typeface="Arial"/>
                <a:ea typeface="Arial"/>
                <a:cs typeface="Arial"/>
                <a:sym typeface="Arial"/>
              </a:rPr>
              <a:t>Revenue</a:t>
            </a:r>
            <a:r>
              <a:rPr b="0" baseline="0" i="0" lang="en-US" sz="1600" u="none" cap="none" strike="noStrike">
                <a:solidFill>
                  <a:schemeClr val="dk1"/>
                </a:solidFill>
                <a:latin typeface="Arial"/>
                <a:ea typeface="Arial"/>
                <a:cs typeface="Arial"/>
                <a:sym typeface="Arial"/>
              </a:rPr>
              <a:t> Claims</a:t>
            </a:r>
          </a:p>
          <a:p>
            <a:pPr indent="-171450" lvl="7" marL="19367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Expenditure Claims = populate </a:t>
            </a:r>
            <a:r>
              <a:rPr b="1" baseline="0" i="0" lang="en-US" sz="1600" u="none" cap="none" strike="noStrike">
                <a:solidFill>
                  <a:schemeClr val="dk1"/>
                </a:solidFill>
                <a:latin typeface="Arial"/>
                <a:ea typeface="Arial"/>
                <a:cs typeface="Arial"/>
                <a:sym typeface="Arial"/>
              </a:rPr>
              <a:t>Sub-Object Class </a:t>
            </a:r>
            <a:r>
              <a:rPr b="0" baseline="0" i="0" lang="en-US" sz="1600" u="none" cap="none" strike="noStrike">
                <a:solidFill>
                  <a:schemeClr val="dk1"/>
                </a:solidFill>
                <a:latin typeface="Arial"/>
                <a:ea typeface="Arial"/>
                <a:cs typeface="Arial"/>
                <a:sym typeface="Arial"/>
              </a:rPr>
              <a:t>(SOC)</a:t>
            </a:r>
          </a:p>
          <a:p>
            <a:pPr indent="-171450" lvl="7" marL="19367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Revenue Claims = populate </a:t>
            </a:r>
            <a:r>
              <a:rPr b="1" baseline="0" i="0" lang="en-US" sz="1600" u="none" cap="none" strike="noStrike">
                <a:solidFill>
                  <a:schemeClr val="dk1"/>
                </a:solidFill>
                <a:latin typeface="Arial"/>
                <a:ea typeface="Arial"/>
                <a:cs typeface="Arial"/>
                <a:sym typeface="Arial"/>
              </a:rPr>
              <a:t>Revenue Source Code </a:t>
            </a:r>
            <a:r>
              <a:rPr b="0" baseline="0" i="0" lang="en-US" sz="1600" u="none" cap="none" strike="noStrike">
                <a:solidFill>
                  <a:schemeClr val="dk1"/>
                </a:solidFill>
                <a:latin typeface="Arial"/>
                <a:ea typeface="Arial"/>
                <a:cs typeface="Arial"/>
                <a:sym typeface="Arial"/>
              </a:rPr>
              <a:t>(RSC)</a:t>
            </a:r>
          </a:p>
          <a:p>
            <a:pPr indent="-171450" lvl="6" marL="1479550"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Full list of Receivable Type delineation:</a:t>
            </a:r>
          </a:p>
          <a:p>
            <a:pPr indent="-97027" lvl="5" marL="566928" marR="0" rtl="0" algn="l">
              <a:spcBef>
                <a:spcPts val="10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97027" lvl="5" marL="566928" marR="0" rtl="0" algn="l">
              <a:spcBef>
                <a:spcPts val="12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97027" lvl="5" marL="566928" marR="0" rtl="0" algn="l">
              <a:spcBef>
                <a:spcPts val="1200"/>
              </a:spcBef>
              <a:spcAft>
                <a:spcPts val="0"/>
              </a:spcAft>
              <a:buClr>
                <a:srgbClr val="AF242B"/>
              </a:buClr>
              <a:buFont typeface="Arial"/>
              <a:buNone/>
            </a:pPr>
            <a:r>
              <a:t/>
            </a:r>
            <a:endParaRPr b="1" baseline="0" i="0" sz="1600" u="sng" cap="none" strike="noStrike">
              <a:solidFill>
                <a:schemeClr val="dk1"/>
              </a:solidFill>
              <a:latin typeface="Arial"/>
              <a:ea typeface="Arial"/>
              <a:cs typeface="Arial"/>
              <a:sym typeface="Arial"/>
            </a:endParaRPr>
          </a:p>
          <a:p>
            <a:pPr indent="-1777" lvl="5" marL="395478" marR="0" rtl="0" algn="l">
              <a:spcBef>
                <a:spcPts val="120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777" lvl="5" marL="395478" marR="0" rtl="0" algn="l">
              <a:spcBef>
                <a:spcPts val="120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73228" lvl="5" marL="566928" marR="0" rtl="0" algn="l">
              <a:spcBef>
                <a:spcPts val="12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FedPay, TAP, and AutoPay Claims</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(FPCLAIMR6, TACLAIMR6, and APCLAIMR6 respectively) follow a different process flow and will be discussed in greater detail in Segment 8</a:t>
            </a:r>
          </a:p>
          <a:p>
            <a:pPr indent="-95250" lvl="5" marL="1022350" marR="0" rtl="0" algn="l">
              <a:spcBef>
                <a:spcPts val="1200"/>
              </a:spcBef>
              <a:spcAft>
                <a:spcPts val="60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775" name="Shape 77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776" name="Shape 776"/>
          <p:cNvGraphicFramePr/>
          <p:nvPr/>
        </p:nvGraphicFramePr>
        <p:xfrm>
          <a:off x="1654626" y="3679173"/>
          <a:ext cx="3000000" cy="3000000"/>
        </p:xfrm>
        <a:graphic>
          <a:graphicData uri="http://schemas.openxmlformats.org/drawingml/2006/table">
            <a:tbl>
              <a:tblPr bandRow="1" firstRow="1">
                <a:noFill/>
                <a:tableStyleId>{D134DB45-112C-45EB-9B65-8AEA4005ED79}</a:tableStyleId>
              </a:tblPr>
              <a:tblGrid>
                <a:gridCol w="1465575"/>
                <a:gridCol w="4408750"/>
              </a:tblGrid>
              <a:tr h="370850">
                <a:tc>
                  <a:txBody>
                    <a:bodyPr>
                      <a:noAutofit/>
                    </a:bodyPr>
                    <a:lstStyle/>
                    <a:p>
                      <a:pPr indent="0" lvl="0" marL="0" marR="0" rtl="0" algn="l">
                        <a:spcBef>
                          <a:spcPts val="0"/>
                        </a:spcBef>
                        <a:buSzPct val="25000"/>
                        <a:buNone/>
                      </a:pPr>
                      <a:r>
                        <a:rPr baseline="0" lang="en-US" sz="1800" u="none" cap="none" strike="noStrike"/>
                        <a:t>Type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Expenditure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VNCLAIMR6, PRCLAIMR6, ECCLAIMR6</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Revenue</a:t>
                      </a:r>
                    </a:p>
                  </a:txBody>
                  <a:tcPr marT="45725" marB="45725" marR="91450" marL="91450"/>
                </a:tc>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0" baseline="0" lang="en-US" sz="1800" u="none" cap="none" strike="noStrike">
                          <a:solidFill>
                            <a:schemeClr val="dk1"/>
                          </a:solidFill>
                          <a:latin typeface="Arial"/>
                          <a:ea typeface="Arial"/>
                          <a:cs typeface="Arial"/>
                          <a:sym typeface="Arial"/>
                        </a:rPr>
                        <a:t>WSCLAIMR6, VEHCLAIM, ADCLAIMR6, AUCLAIMR6, FICLAIMR6, IFCLAIMR6, LDCLAIMR6, </a:t>
                      </a:r>
                    </a:p>
                  </a:txBody>
                  <a:tcPr marT="45725" marB="45725" marR="91450" marL="91450"/>
                </a:tc>
              </a:tr>
            </a:tbl>
          </a:graphicData>
        </a:graphic>
      </p:graphicFrame>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 name="Shape 781"/>
        <p:cNvGrpSpPr/>
        <p:nvPr/>
      </p:nvGrpSpPr>
      <p:grpSpPr>
        <a:xfrm>
          <a:off x="0" y="0"/>
          <a:ext cx="0" cy="0"/>
          <a:chOff x="0" y="0"/>
          <a:chExt cx="0" cy="0"/>
        </a:xfrm>
      </p:grpSpPr>
      <p:sp>
        <p:nvSpPr>
          <p:cNvPr id="782" name="Shape 7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83" name="Shape 78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Region 6 Manual Entry</a:t>
            </a:r>
          </a:p>
        </p:txBody>
      </p:sp>
      <p:sp>
        <p:nvSpPr>
          <p:cNvPr id="784" name="Shape 784"/>
          <p:cNvSpPr txBox="1"/>
          <p:nvPr>
            <p:ph idx="1" type="body"/>
          </p:nvPr>
        </p:nvSpPr>
        <p:spPr>
          <a:xfrm>
            <a:off x="605170" y="1173973"/>
            <a:ext cx="8229600" cy="58754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Region 6 Manual Claim Entry</a:t>
            </a:r>
          </a:p>
          <a:p>
            <a:pPr indent="-225425" lvl="1" marL="568325" marR="0" rtl="0" algn="l">
              <a:spcBef>
                <a:spcPts val="1200"/>
              </a:spcBef>
              <a:spcAft>
                <a:spcPts val="0"/>
              </a:spcAft>
              <a:buClr>
                <a:srgbClr val="AF242B"/>
              </a:buClr>
              <a:buSzPct val="75000"/>
              <a:buFont typeface="Arial"/>
              <a:buChar char="•"/>
            </a:pPr>
            <a:r>
              <a:rPr b="1" baseline="0" i="0" lang="en-US" sz="1600" u="none" cap="none" strike="noStrike">
                <a:solidFill>
                  <a:schemeClr val="dk1"/>
                </a:solidFill>
                <a:latin typeface="Arial"/>
                <a:ea typeface="Arial"/>
                <a:cs typeface="Arial"/>
                <a:sym typeface="Arial"/>
              </a:rPr>
              <a:t>Accounting Line Tab (cont.):</a:t>
            </a:r>
          </a:p>
          <a:p>
            <a:pPr indent="-173228" lvl="6" marL="1024128"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Region 6 Text Codes:</a:t>
            </a: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97027" lvl="6" marL="1024128" marR="0" rtl="0" algn="l">
              <a:spcBef>
                <a:spcPts val="80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173228" lvl="6" marL="1024128"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Enter a Claim Description in the </a:t>
            </a:r>
            <a:r>
              <a:rPr b="1" baseline="0" i="0" lang="en-US" sz="1600" u="sng" cap="none" strike="noStrike">
                <a:solidFill>
                  <a:schemeClr val="dk1"/>
                </a:solidFill>
                <a:latin typeface="Arial"/>
                <a:ea typeface="Arial"/>
                <a:cs typeface="Arial"/>
                <a:sym typeface="Arial"/>
              </a:rPr>
              <a:t>Comments to Print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field to be displayed on Demand Letter/subsequent dunning notices</a:t>
            </a:r>
          </a:p>
          <a:p>
            <a:pPr indent="-95250" lvl="5" marL="1022350" marR="0" rtl="0" algn="l">
              <a:spcBef>
                <a:spcPts val="1000"/>
              </a:spcBef>
              <a:spcAft>
                <a:spcPts val="60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785" name="Shape 78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786" name="Shape 786"/>
          <p:cNvGraphicFramePr/>
          <p:nvPr/>
        </p:nvGraphicFramePr>
        <p:xfrm>
          <a:off x="1607126" y="2489531"/>
          <a:ext cx="3000000" cy="3000000"/>
        </p:xfrm>
        <a:graphic>
          <a:graphicData uri="http://schemas.openxmlformats.org/drawingml/2006/table">
            <a:tbl>
              <a:tblPr bandRow="1" firstRow="1">
                <a:noFill/>
                <a:tableStyleId>{FAE690BC-B686-48D4-9A52-9AAA81095CA3}</a:tableStyleId>
              </a:tblPr>
              <a:tblGrid>
                <a:gridCol w="1719575"/>
                <a:gridCol w="4594125"/>
              </a:tblGrid>
              <a:tr h="370850">
                <a:tc>
                  <a:txBody>
                    <a:bodyPr>
                      <a:noAutofit/>
                    </a:bodyPr>
                    <a:lstStyle/>
                    <a:p>
                      <a:pPr indent="0" lvl="0" marL="0" marR="0" rtl="0" algn="l">
                        <a:spcBef>
                          <a:spcPts val="0"/>
                        </a:spcBef>
                        <a:buSzPct val="25000"/>
                        <a:buNone/>
                      </a:pPr>
                      <a:r>
                        <a:rPr baseline="0" lang="en-US" sz="1800" u="none" cap="none" strike="noStrike"/>
                        <a:t>Text Code</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Receivable Type</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R6POCLAIMS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ADCLAIMR6, AUCLAIMR6, APCLAIMR6, ECCLAIMR6, FPCLAIMR6, FICLAIMR6, IFCLAIMR6, LDCLAIMR6, TACLAIMR6, VEHCLAIM</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R6PRCLAIMS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PRCLAIMR6</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R6CLAIMS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VNCLAIMR6, WSCLAIMR6</a:t>
                      </a:r>
                    </a:p>
                  </a:txBody>
                  <a:tcPr marT="45725" marB="45725" marR="91450" marL="91450"/>
                </a:tc>
              </a:tr>
            </a:tbl>
          </a:graphicData>
        </a:graphic>
      </p:graphicFrame>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x="0" y="0"/>
          <a:ext cx="0" cy="0"/>
          <a:chOff x="0" y="0"/>
          <a:chExt cx="0" cy="0"/>
        </a:xfrm>
      </p:grpSpPr>
      <p:sp>
        <p:nvSpPr>
          <p:cNvPr id="792" name="Shape 79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Expense Reclassification</a:t>
            </a:r>
          </a:p>
        </p:txBody>
      </p:sp>
      <p:sp>
        <p:nvSpPr>
          <p:cNvPr id="793" name="Shape 793"/>
          <p:cNvSpPr txBox="1"/>
          <p:nvPr>
            <p:ph idx="1" type="body"/>
          </p:nvPr>
        </p:nvSpPr>
        <p:spPr>
          <a:xfrm>
            <a:off x="414670" y="1233376"/>
            <a:ext cx="8729330" cy="562462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Expense Reclassification Process:</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Manual processing of a payment document to reclassify expense:</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Category IP</a:t>
            </a:r>
          </a:p>
          <a:p>
            <a:pPr indent="-241300" lvl="2" marL="914400" marR="0" rtl="0" algn="l">
              <a:spcBef>
                <a:spcPts val="120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Document Type PU</a:t>
            </a:r>
          </a:p>
          <a:p>
            <a:pPr indent="-139700" lvl="1" marL="568325"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PU Accounting Line “</a:t>
            </a:r>
            <a:r>
              <a:rPr b="0" baseline="0" i="0" lang="en-US" sz="1800" u="sng" cap="none" strike="noStrike">
                <a:solidFill>
                  <a:schemeClr val="dk1"/>
                </a:solidFill>
                <a:latin typeface="Arial"/>
                <a:ea typeface="Arial"/>
                <a:cs typeface="Arial"/>
                <a:sym typeface="Arial"/>
              </a:rPr>
              <a:t>Claim Number</a:t>
            </a:r>
            <a:r>
              <a:rPr b="0" baseline="0" i="0" lang="en-US" sz="1800" u="none" cap="none" strike="noStrike">
                <a:solidFill>
                  <a:schemeClr val="dk1"/>
                </a:solidFill>
                <a:latin typeface="Arial"/>
                <a:ea typeface="Arial"/>
                <a:cs typeface="Arial"/>
                <a:sym typeface="Arial"/>
              </a:rPr>
              <a:t>” field provides </a:t>
            </a:r>
            <a:r>
              <a:rPr b="0" baseline="0" i="0" lang="en-US" sz="1800" u="sng" cap="none" strike="noStrike">
                <a:solidFill>
                  <a:schemeClr val="dk1"/>
                </a:solidFill>
                <a:latin typeface="Arial"/>
                <a:ea typeface="Arial"/>
                <a:cs typeface="Arial"/>
                <a:sym typeface="Arial"/>
              </a:rPr>
              <a:t>link back to Pegasys Debt Account Number</a:t>
            </a:r>
          </a:p>
          <a:p>
            <a:pPr indent="-139700" lvl="1" marL="568325" marR="0" rtl="0" algn="l">
              <a:spcBef>
                <a:spcPts val="120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PU Document Organization:</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Line 1: </a:t>
            </a:r>
            <a:r>
              <a:rPr b="0" baseline="0" i="0" lang="en-US" sz="1800" u="sng" cap="none" strike="noStrike">
                <a:solidFill>
                  <a:schemeClr val="dk1"/>
                </a:solidFill>
                <a:latin typeface="Arial"/>
                <a:ea typeface="Arial"/>
                <a:cs typeface="Arial"/>
                <a:sym typeface="Arial"/>
              </a:rPr>
              <a:t>credit</a:t>
            </a:r>
            <a:r>
              <a:rPr b="0" baseline="0" i="0" lang="en-US" sz="1800" u="none" cap="none" strike="noStrike">
                <a:solidFill>
                  <a:schemeClr val="dk1"/>
                </a:solidFill>
                <a:latin typeface="Arial"/>
                <a:ea typeface="Arial"/>
                <a:cs typeface="Arial"/>
                <a:sym typeface="Arial"/>
              </a:rPr>
              <a:t> referencing original order that incurred erroneous charge</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Line 2: </a:t>
            </a:r>
            <a:r>
              <a:rPr b="0" baseline="0" i="0" lang="en-US" sz="1800" u="sng" cap="none" strike="noStrike">
                <a:solidFill>
                  <a:schemeClr val="dk1"/>
                </a:solidFill>
                <a:latin typeface="Arial"/>
                <a:ea typeface="Arial"/>
                <a:cs typeface="Arial"/>
                <a:sym typeface="Arial"/>
              </a:rPr>
              <a:t>expense reclassification</a:t>
            </a:r>
            <a:r>
              <a:rPr b="0" baseline="0" i="0" lang="en-US" sz="1800" u="none" cap="none" strike="noStrike">
                <a:solidFill>
                  <a:schemeClr val="dk1"/>
                </a:solidFill>
                <a:latin typeface="Arial"/>
                <a:ea typeface="Arial"/>
                <a:cs typeface="Arial"/>
                <a:sym typeface="Arial"/>
              </a:rPr>
              <a:t> without document reference</a:t>
            </a:r>
          </a:p>
          <a:p>
            <a:pPr indent="-139700" lvl="1" marL="568325" marR="0" rtl="0" algn="l">
              <a:spcBef>
                <a:spcPts val="1200"/>
              </a:spcBef>
              <a:spcAft>
                <a:spcPts val="60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94" name="Shape 794"/>
          <p:cNvSpPr txBox="1"/>
          <p:nvPr>
            <p:ph idx="11" type="ftr"/>
          </p:nvPr>
        </p:nvSpPr>
        <p:spPr>
          <a:xfrm>
            <a:off x="467833" y="662762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95" name="Shape 79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sp>
        <p:nvSpPr>
          <p:cNvPr id="801" name="Shape 80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Expense Reclassification</a:t>
            </a:r>
          </a:p>
        </p:txBody>
      </p:sp>
      <p:sp>
        <p:nvSpPr>
          <p:cNvPr id="802" name="Shape 802"/>
          <p:cNvSpPr txBox="1"/>
          <p:nvPr>
            <p:ph idx="1" type="body"/>
          </p:nvPr>
        </p:nvSpPr>
        <p:spPr>
          <a:xfrm>
            <a:off x="404036" y="1212112"/>
            <a:ext cx="8739963" cy="5645887"/>
          </a:xfrm>
          <a:prstGeom prst="rect">
            <a:avLst/>
          </a:prstGeom>
          <a:noFill/>
          <a:ln>
            <a:noFill/>
          </a:ln>
        </p:spPr>
        <p:txBody>
          <a:bodyPr anchorCtr="0" anchor="t" bIns="45700" lIns="91425" rIns="91425" tIns="45700">
            <a:noAutofit/>
          </a:bodyPr>
          <a:lstStyle/>
          <a:p>
            <a:pPr indent="-225425" lvl="1" marL="56832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Region 6 Processing </a:t>
            </a:r>
            <a:r>
              <a:rPr b="0" baseline="0" i="0" lang="en-US" sz="18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Processed for the following claims </a:t>
            </a:r>
            <a:r>
              <a:rPr b="0" baseline="0" i="0" lang="en-US" sz="1800" u="sng" cap="none" strike="noStrike">
                <a:solidFill>
                  <a:schemeClr val="dk1"/>
                </a:solidFill>
                <a:latin typeface="Arial"/>
                <a:ea typeface="Arial"/>
                <a:cs typeface="Arial"/>
                <a:sym typeface="Arial"/>
              </a:rPr>
              <a:t>Receivable Types</a:t>
            </a:r>
            <a:r>
              <a:rPr b="0" baseline="0" i="0" lang="en-US" sz="18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Vendor (VNCLAIMR6), FedPay (FPCLAIMR6), TAPS (TACLAIMR6), Excess Cost (ECCLAIMR6) and Autopay (APCLAIMR6) claims ONLY</a:t>
            </a:r>
          </a:p>
          <a:p>
            <a:pPr indent="-241300" lvl="2" marL="914400" marR="0" rtl="0" algn="l">
              <a:spcBef>
                <a:spcPts val="12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Region 6 PU Document Organization</a:t>
            </a:r>
            <a:r>
              <a:rPr b="0" baseline="0" i="0" lang="en-US" sz="18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Line 1: </a:t>
            </a:r>
            <a:r>
              <a:rPr b="0" baseline="0" i="0" lang="en-US" sz="1600" u="sng" cap="none" strike="noStrike">
                <a:solidFill>
                  <a:schemeClr val="dk1"/>
                </a:solidFill>
                <a:latin typeface="Arial"/>
                <a:ea typeface="Arial"/>
                <a:cs typeface="Arial"/>
                <a:sym typeface="Arial"/>
              </a:rPr>
              <a:t>credit referencing the original order that incurred the erroneous charge</a:t>
            </a:r>
            <a:r>
              <a:rPr b="0" baseline="0" i="0" lang="en-US" sz="1600" u="none" cap="none" strike="noStrike">
                <a:solidFill>
                  <a:schemeClr val="dk1"/>
                </a:solidFill>
                <a:latin typeface="Arial"/>
                <a:ea typeface="Arial"/>
                <a:cs typeface="Arial"/>
                <a:sym typeface="Arial"/>
              </a:rPr>
              <a:t>:</a:t>
            </a:r>
          </a:p>
          <a:p>
            <a:pPr indent="-168275" lvl="4" marL="15398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TT = 10 for expense reclassification related to VNCLAIMR6 claims</a:t>
            </a:r>
          </a:p>
          <a:p>
            <a:pPr indent="-168275" lvl="4" marL="15398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TT = 11 for expense reclassification related to: </a:t>
            </a:r>
          </a:p>
          <a:p>
            <a:pPr indent="-168275" lvl="5" marL="1997075" marR="0" rtl="0" algn="l">
              <a:spcBef>
                <a:spcPts val="12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FPCLAIMR6, TACLAIMR6, ECCLAIMR6, APCLAIMR6 claims</a:t>
            </a:r>
          </a:p>
          <a:p>
            <a:pPr indent="-231775" lvl="3" marL="12604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Line 2: </a:t>
            </a:r>
            <a:r>
              <a:rPr b="0" baseline="0" i="0" lang="en-US" sz="1600" u="sng" cap="none" strike="noStrike">
                <a:solidFill>
                  <a:schemeClr val="dk1"/>
                </a:solidFill>
                <a:latin typeface="Arial"/>
                <a:ea typeface="Arial"/>
                <a:cs typeface="Arial"/>
                <a:sym typeface="Arial"/>
              </a:rPr>
              <a:t>expense reclassification without a document reference</a:t>
            </a:r>
            <a:r>
              <a:rPr b="0" baseline="0" i="0" lang="en-US" sz="1600" u="none" cap="none" strike="noStrike">
                <a:solidFill>
                  <a:schemeClr val="dk1"/>
                </a:solidFill>
                <a:latin typeface="Arial"/>
                <a:ea typeface="Arial"/>
                <a:cs typeface="Arial"/>
                <a:sym typeface="Arial"/>
              </a:rPr>
              <a:t>:</a:t>
            </a:r>
          </a:p>
          <a:p>
            <a:pPr indent="-168275" lvl="4" marL="15398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TT = 14 for expense reclassification related to VNCLAIMR6 claims</a:t>
            </a:r>
          </a:p>
          <a:p>
            <a:pPr indent="-168275" lvl="4" marL="1539875" marR="0" rtl="0" algn="l">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TT = 15 for expense reclassification related to:</a:t>
            </a:r>
          </a:p>
          <a:p>
            <a:pPr indent="-168275" lvl="5" marL="1997075" marR="0" rtl="0" algn="l">
              <a:spcBef>
                <a:spcPts val="1200"/>
              </a:spcBef>
              <a:spcAft>
                <a:spcPts val="6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FPCLAIMR6, TACLAIMR6, ECCLAIMR6, APCLAIMR6 claims</a:t>
            </a:r>
          </a:p>
        </p:txBody>
      </p:sp>
      <p:sp>
        <p:nvSpPr>
          <p:cNvPr id="803" name="Shape 803"/>
          <p:cNvSpPr txBox="1"/>
          <p:nvPr>
            <p:ph idx="11" type="ftr"/>
          </p:nvPr>
        </p:nvSpPr>
        <p:spPr>
          <a:xfrm>
            <a:off x="467833" y="662762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04" name="Shape 80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 name="Shape 809"/>
        <p:cNvGrpSpPr/>
        <p:nvPr/>
      </p:nvGrpSpPr>
      <p:grpSpPr>
        <a:xfrm>
          <a:off x="0" y="0"/>
          <a:ext cx="0" cy="0"/>
          <a:chOff x="0" y="0"/>
          <a:chExt cx="0" cy="0"/>
        </a:xfrm>
      </p:grpSpPr>
      <p:sp>
        <p:nvSpPr>
          <p:cNvPr id="810" name="Shape 81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Expense Reclassification</a:t>
            </a:r>
          </a:p>
        </p:txBody>
      </p:sp>
      <p:sp>
        <p:nvSpPr>
          <p:cNvPr id="811" name="Shape 811"/>
          <p:cNvSpPr txBox="1"/>
          <p:nvPr>
            <p:ph idx="1" type="body"/>
          </p:nvPr>
        </p:nvSpPr>
        <p:spPr>
          <a:xfrm>
            <a:off x="404037" y="1184608"/>
            <a:ext cx="8739963" cy="584351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Expense Reclassification Process (Cont.)</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Applies to </a:t>
            </a:r>
            <a:r>
              <a:rPr b="1" baseline="0" i="0" lang="en-US" sz="1800" u="sng" cap="none" strike="noStrike">
                <a:solidFill>
                  <a:schemeClr val="dk1"/>
                </a:solidFill>
                <a:latin typeface="Arial"/>
                <a:ea typeface="Arial"/>
                <a:cs typeface="Arial"/>
                <a:sym typeface="Arial"/>
              </a:rPr>
              <a:t>ALL</a:t>
            </a:r>
            <a:r>
              <a:rPr b="1" baseline="0" i="0" lang="en-US" sz="1800" u="none" cap="none" strike="noStrike">
                <a:solidFill>
                  <a:schemeClr val="dk1"/>
                </a:solidFill>
                <a:latin typeface="Arial"/>
                <a:ea typeface="Arial"/>
                <a:cs typeface="Arial"/>
                <a:sym typeface="Arial"/>
              </a:rPr>
              <a:t> Region 7 </a:t>
            </a:r>
            <a:r>
              <a:rPr b="0" baseline="0" i="0" lang="en-US" sz="1800" u="none" cap="none" strike="noStrike">
                <a:solidFill>
                  <a:schemeClr val="dk1"/>
                </a:solidFill>
                <a:latin typeface="Arial"/>
                <a:ea typeface="Arial"/>
                <a:cs typeface="Arial"/>
                <a:sym typeface="Arial"/>
              </a:rPr>
              <a:t>claim Receivable Types</a:t>
            </a:r>
          </a:p>
          <a:p>
            <a:pPr indent="-225425" lvl="1" marL="568325" marR="0" rtl="0" algn="l">
              <a:spcBef>
                <a:spcPts val="12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Region 7 PU Document Organization</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Line 1: credit referencing the original order that incurred the erroneous charge (except for Lease claims, where original order is not referenced) :</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TT = 11 for Program Code PG80</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TT = 10 for all other Program values</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TT = I3 for interest relating to a claim</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Line 2: expense reclassification without a document reference:</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TT = 14 (non-reimbursable)</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TT = 15 (reimbursable)</a:t>
            </a:r>
          </a:p>
          <a:p>
            <a:pPr indent="-231775" lvl="3" marL="126047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Must use Function Code PG931</a:t>
            </a:r>
          </a:p>
        </p:txBody>
      </p:sp>
      <p:sp>
        <p:nvSpPr>
          <p:cNvPr id="812" name="Shape 812"/>
          <p:cNvSpPr txBox="1"/>
          <p:nvPr>
            <p:ph idx="11" type="ftr"/>
          </p:nvPr>
        </p:nvSpPr>
        <p:spPr>
          <a:xfrm>
            <a:off x="467833" y="662762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13" name="Shape 81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Lifecycle Introduction</a:t>
            </a:r>
          </a:p>
        </p:txBody>
      </p:sp>
      <p:sp>
        <p:nvSpPr>
          <p:cNvPr id="131" name="Shape 131"/>
          <p:cNvSpPr txBox="1"/>
          <p:nvPr>
            <p:ph idx="1" type="body"/>
          </p:nvPr>
        </p:nvSpPr>
        <p:spPr>
          <a:xfrm>
            <a:off x="617785" y="1240001"/>
            <a:ext cx="8229600" cy="452596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132" name="Shape 13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33" name="Shape 133"/>
          <p:cNvGraphicFramePr/>
          <p:nvPr/>
        </p:nvGraphicFramePr>
        <p:xfrm>
          <a:off x="617931" y="1286862"/>
          <a:ext cx="3000000" cy="3000000"/>
        </p:xfrm>
        <a:graphic>
          <a:graphicData uri="http://schemas.openxmlformats.org/drawingml/2006/table">
            <a:tbl>
              <a:tblPr bandRow="1" firstRow="1">
                <a:noFill/>
                <a:tableStyleId>{B3360760-5B3A-4ED7-BF83-B73A727FD88A}</a:tableStyleId>
              </a:tblPr>
              <a:tblGrid>
                <a:gridCol w="3998325"/>
                <a:gridCol w="133950"/>
                <a:gridCol w="4013775"/>
              </a:tblGrid>
              <a:tr h="388050">
                <a:tc gridSpan="2">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2000" u="none" cap="none" strike="noStrike"/>
                        <a:t>Claims</a:t>
                      </a:r>
                    </a:p>
                  </a:txBody>
                  <a:tcPr marT="45725" marB="45725" marR="91450" marL="91450"/>
                </a:tc>
                <a:tc hMerge="1"/>
                <a:tc>
                  <a:txBody>
                    <a:bodyPr>
                      <a:noAutofit/>
                    </a:bodyPr>
                    <a:lstStyle/>
                    <a:p>
                      <a:pPr indent="0" lvl="2" marL="0" marR="0" rtl="0" algn="ctr">
                        <a:lnSpc>
                          <a:spcPct val="100000"/>
                        </a:lnSpc>
                        <a:spcBef>
                          <a:spcPts val="0"/>
                        </a:spcBef>
                        <a:spcAft>
                          <a:spcPts val="300"/>
                        </a:spcAft>
                        <a:buClr>
                          <a:schemeClr val="dk1"/>
                        </a:buClr>
                        <a:buSzPct val="25000"/>
                        <a:buFont typeface="Arial"/>
                        <a:buNone/>
                      </a:pPr>
                      <a:r>
                        <a:rPr baseline="0" lang="en-US" sz="2000" u="none" cap="none" strike="noStrike"/>
                        <a:t>Bills</a:t>
                      </a:r>
                    </a:p>
                  </a:txBody>
                  <a:tcPr marT="45725" marB="45725" marR="91450" marL="91450"/>
                </a:tc>
              </a:tr>
              <a:tr h="35820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800" u="none" cap="none" strike="noStrike"/>
                        <a:t>What is a claim?</a:t>
                      </a:r>
                    </a:p>
                  </a:txBody>
                  <a:tcPr marT="45725" marB="45725" marR="91450" marL="91450"/>
                </a:tc>
                <a:tc gridSpan="2">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800" u="none" cap="none" strike="noStrike"/>
                        <a:t>What is a bill?</a:t>
                      </a:r>
                    </a:p>
                  </a:txBody>
                  <a:tcPr marT="45725" marB="45725" marR="91450" marL="91450"/>
                </a:tc>
                <a:tc hMerge="1"/>
              </a:tr>
              <a:tr h="1671625">
                <a:tc>
                  <a:txBody>
                    <a:bodyPr>
                      <a:noAutofit/>
                    </a:bodyPr>
                    <a:lstStyle/>
                    <a:p>
                      <a:pPr indent="-285750" lvl="1" marL="285750" marR="0" rtl="0" algn="l">
                        <a:lnSpc>
                          <a:spcPct val="120000"/>
                        </a:lnSpc>
                        <a:spcBef>
                          <a:spcPts val="0"/>
                        </a:spcBef>
                        <a:spcAft>
                          <a:spcPts val="0"/>
                        </a:spcAft>
                        <a:buClr>
                          <a:srgbClr val="E31937"/>
                        </a:buClr>
                        <a:buSzPct val="100000"/>
                        <a:buFont typeface="Arial"/>
                        <a:buChar char="•"/>
                      </a:pPr>
                      <a:r>
                        <a:rPr baseline="0" lang="en-US" sz="1600" u="none" cap="none" strike="noStrike"/>
                        <a:t>Any debt/money owed to GSA arising from </a:t>
                      </a:r>
                      <a:r>
                        <a:rPr baseline="0" lang="en-US" sz="1600" u="sng" cap="none" strike="noStrike"/>
                        <a:t>non-billing actions </a:t>
                      </a:r>
                    </a:p>
                    <a:p>
                      <a:pPr indent="-285750" lvl="1" marL="285750" marR="0" rtl="0" algn="l">
                        <a:lnSpc>
                          <a:spcPct val="120000"/>
                        </a:lnSpc>
                        <a:spcBef>
                          <a:spcPts val="1200"/>
                        </a:spcBef>
                        <a:spcAft>
                          <a:spcPts val="600"/>
                        </a:spcAft>
                        <a:buClr>
                          <a:srgbClr val="E31937"/>
                        </a:buClr>
                        <a:buSzPct val="100000"/>
                        <a:buFont typeface="Arial"/>
                        <a:buChar char="•"/>
                      </a:pPr>
                      <a:r>
                        <a:rPr baseline="0" lang="en-US" sz="1600" u="none" cap="none" strike="noStrike"/>
                        <a:t>Claims are established for </a:t>
                      </a:r>
                      <a:r>
                        <a:rPr baseline="0" lang="en-US" sz="1600" u="sng" cap="none" strike="noStrike"/>
                        <a:t>non-Federal debtors</a:t>
                      </a:r>
                      <a:r>
                        <a:rPr baseline="0" lang="en-US" sz="1600" u="none" cap="none" strike="noStrike"/>
                        <a:t> for the amount of money owed to GSA</a:t>
                      </a:r>
                    </a:p>
                  </a:txBody>
                  <a:tcPr marT="45725" marB="45725" marR="91450" marL="91450"/>
                </a:tc>
                <a:tc gridSpan="2">
                  <a:txBody>
                    <a:bodyPr>
                      <a:noAutofit/>
                    </a:bodyPr>
                    <a:lstStyle/>
                    <a:p>
                      <a:pPr indent="-285750" lvl="2" marL="285750" marR="0" rtl="0" algn="l">
                        <a:lnSpc>
                          <a:spcPct val="120000"/>
                        </a:lnSpc>
                        <a:spcBef>
                          <a:spcPts val="0"/>
                        </a:spcBef>
                        <a:spcAft>
                          <a:spcPts val="0"/>
                        </a:spcAft>
                        <a:buClr>
                          <a:srgbClr val="E31937"/>
                        </a:buClr>
                        <a:buSzPct val="100000"/>
                        <a:buFont typeface="Arial"/>
                        <a:buChar char="•"/>
                      </a:pPr>
                      <a:r>
                        <a:rPr baseline="0" lang="en-US" sz="1600" u="none" cap="none" strike="noStrike"/>
                        <a:t>Money owed to GSA as a result of GSA </a:t>
                      </a:r>
                      <a:r>
                        <a:rPr baseline="0" lang="en-US" sz="1600" u="sng" cap="none" strike="noStrike"/>
                        <a:t>providing goods or services</a:t>
                      </a:r>
                    </a:p>
                    <a:p>
                      <a:pPr indent="-285750" lvl="2" marL="285750" marR="0" rtl="0" algn="l">
                        <a:lnSpc>
                          <a:spcPct val="120000"/>
                        </a:lnSpc>
                        <a:spcBef>
                          <a:spcPts val="1200"/>
                        </a:spcBef>
                        <a:spcAft>
                          <a:spcPts val="600"/>
                        </a:spcAft>
                        <a:buClr>
                          <a:srgbClr val="E31937"/>
                        </a:buClr>
                        <a:buSzPct val="100000"/>
                        <a:buFont typeface="Arial"/>
                        <a:buChar char="•"/>
                      </a:pPr>
                      <a:r>
                        <a:rPr baseline="0" lang="en-US" sz="1600" u="none" cap="none" strike="noStrike"/>
                        <a:t>Bills are sent to </a:t>
                      </a:r>
                      <a:r>
                        <a:rPr baseline="0" lang="en-US" sz="1600" u="sng" cap="none" strike="noStrike"/>
                        <a:t>Federal and non-Federal customers</a:t>
                      </a:r>
                      <a:r>
                        <a:rPr baseline="0" lang="en-US" sz="1600" u="none" cap="none" strike="noStrike"/>
                        <a:t> based on an agreed upon price</a:t>
                      </a:r>
                    </a:p>
                  </a:txBody>
                  <a:tcPr marT="45725" marB="45725" marR="91450" marL="91450"/>
                </a:tc>
                <a:tc hMerge="1"/>
              </a:tr>
              <a:tr h="2244775">
                <a:tc>
                  <a:txBody>
                    <a:bodyPr>
                      <a:noAutofit/>
                    </a:bodyPr>
                    <a:lstStyle/>
                    <a:p>
                      <a:pPr indent="-292100" lvl="1" marL="342900" marR="0" rtl="0" algn="l">
                        <a:lnSpc>
                          <a:spcPct val="120000"/>
                        </a:lnSpc>
                        <a:spcBef>
                          <a:spcPts val="0"/>
                        </a:spcBef>
                        <a:spcAft>
                          <a:spcPts val="0"/>
                        </a:spcAft>
                        <a:buClr>
                          <a:srgbClr val="E31937"/>
                        </a:buClr>
                        <a:buSzPct val="100000"/>
                        <a:buFont typeface="Arial"/>
                        <a:buChar char="•"/>
                      </a:pPr>
                      <a:r>
                        <a:rPr baseline="0" lang="en-US" sz="1600" u="none" cap="none" strike="noStrike"/>
                        <a:t>Example 1: GSA submits an </a:t>
                      </a:r>
                      <a:r>
                        <a:rPr baseline="0" lang="en-US" sz="1600" u="sng" cap="none" strike="noStrike"/>
                        <a:t>overpayment</a:t>
                      </a:r>
                      <a:r>
                        <a:rPr baseline="0" lang="en-US" sz="1600" u="none" cap="none" strike="noStrike"/>
                        <a:t> to a separated employee and attempts to recoup the overpayment</a:t>
                      </a:r>
                    </a:p>
                    <a:p>
                      <a:pPr indent="-292100" lvl="1" marL="342900" marR="0" rtl="0" algn="l">
                        <a:lnSpc>
                          <a:spcPct val="120000"/>
                        </a:lnSpc>
                        <a:spcBef>
                          <a:spcPts val="1200"/>
                        </a:spcBef>
                        <a:spcAft>
                          <a:spcPts val="600"/>
                        </a:spcAft>
                        <a:buClr>
                          <a:srgbClr val="E31937"/>
                        </a:buClr>
                        <a:buSzPct val="100000"/>
                        <a:buFont typeface="Arial"/>
                        <a:buChar char="•"/>
                      </a:pPr>
                      <a:r>
                        <a:rPr baseline="0" lang="en-US" sz="1600" u="none" cap="none" strike="noStrike"/>
                        <a:t>Example 2: GSA rents a vehicle to a Federal customer that is </a:t>
                      </a:r>
                      <a:r>
                        <a:rPr baseline="0" lang="en-US" sz="1600" u="sng" cap="none" strike="noStrike"/>
                        <a:t>damaged</a:t>
                      </a:r>
                      <a:r>
                        <a:rPr baseline="0" lang="en-US" sz="1600" u="none" cap="none" strike="noStrike"/>
                        <a:t> in an accident </a:t>
                      </a:r>
                    </a:p>
                  </a:txBody>
                  <a:tcPr marT="45725" marB="45725" marR="91450" marL="91450"/>
                </a:tc>
                <a:tc gridSpan="2">
                  <a:txBody>
                    <a:bodyPr>
                      <a:noAutofit/>
                    </a:bodyPr>
                    <a:lstStyle/>
                    <a:p>
                      <a:pPr indent="-285750" lvl="2" marL="285750" marR="0" rtl="0" algn="l">
                        <a:lnSpc>
                          <a:spcPct val="120000"/>
                        </a:lnSpc>
                        <a:spcBef>
                          <a:spcPts val="0"/>
                        </a:spcBef>
                        <a:spcAft>
                          <a:spcPts val="0"/>
                        </a:spcAft>
                        <a:buClr>
                          <a:srgbClr val="E31937"/>
                        </a:buClr>
                        <a:buSzPct val="100000"/>
                        <a:buFont typeface="Arial"/>
                        <a:buChar char="•"/>
                      </a:pPr>
                      <a:r>
                        <a:rPr baseline="0" lang="en-US" sz="1600" u="none" cap="none" strike="noStrike"/>
                        <a:t>Example 1: GSA rents office space to a non-Federal customer and </a:t>
                      </a:r>
                      <a:r>
                        <a:rPr baseline="0" lang="en-US" sz="1600" u="sng" cap="none" strike="noStrike"/>
                        <a:t>bills on a pre-defined amount</a:t>
                      </a:r>
                    </a:p>
                    <a:p>
                      <a:pPr indent="-285750" lvl="2" marL="285750" marR="0" rtl="0" algn="l">
                        <a:lnSpc>
                          <a:spcPct val="120000"/>
                        </a:lnSpc>
                        <a:spcBef>
                          <a:spcPts val="1200"/>
                        </a:spcBef>
                        <a:spcAft>
                          <a:spcPts val="600"/>
                        </a:spcAft>
                        <a:buClr>
                          <a:srgbClr val="E31937"/>
                        </a:buClr>
                        <a:buSzPct val="100000"/>
                        <a:buFont typeface="Arial"/>
                        <a:buChar char="•"/>
                      </a:pPr>
                      <a:r>
                        <a:rPr baseline="0" lang="en-US" sz="1600" u="none" cap="none" strike="noStrike"/>
                        <a:t>Example 2: GSA rents a vehicle to a Federal customer and </a:t>
                      </a:r>
                      <a:r>
                        <a:rPr baseline="0" lang="en-US" sz="1600" u="sng" cap="none" strike="noStrike"/>
                        <a:t>sends a bill for the vehicle rental amount</a:t>
                      </a:r>
                    </a:p>
                  </a:txBody>
                  <a:tcPr marT="45725" marB="45725" marR="91450" marL="91450"/>
                </a:tc>
                <a:tc hMerge="1"/>
              </a:tr>
            </a:tbl>
          </a:graphicData>
        </a:graphic>
      </p:graphicFrame>
      <p:sp>
        <p:nvSpPr>
          <p:cNvPr id="134" name="Shape 1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8" name="Shape 818"/>
        <p:cNvGrpSpPr/>
        <p:nvPr/>
      </p:nvGrpSpPr>
      <p:grpSpPr>
        <a:xfrm>
          <a:off x="0" y="0"/>
          <a:ext cx="0" cy="0"/>
          <a:chOff x="0" y="0"/>
          <a:chExt cx="0" cy="0"/>
        </a:xfrm>
      </p:grpSpPr>
      <p:sp>
        <p:nvSpPr>
          <p:cNvPr id="819" name="Shape 81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Expense Reclassification</a:t>
            </a:r>
          </a:p>
        </p:txBody>
      </p:sp>
      <p:sp>
        <p:nvSpPr>
          <p:cNvPr id="820" name="Shape 820"/>
          <p:cNvSpPr txBox="1"/>
          <p:nvPr>
            <p:ph idx="1" type="body"/>
          </p:nvPr>
        </p:nvSpPr>
        <p:spPr>
          <a:xfrm>
            <a:off x="584200" y="1246391"/>
            <a:ext cx="8229600" cy="53725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2200" u="none" cap="none" strike="noStrike">
                <a:solidFill>
                  <a:schemeClr val="dk1"/>
                </a:solidFill>
                <a:latin typeface="Arial"/>
                <a:ea typeface="Arial"/>
                <a:cs typeface="Arial"/>
                <a:sym typeface="Arial"/>
              </a:rPr>
              <a:t>Expense Reclassification Process (Cont.)</a:t>
            </a:r>
          </a:p>
          <a:p>
            <a:pPr indent="-225425" lvl="1" marL="568325" marR="0" rtl="0" algn="l">
              <a:spcBef>
                <a:spcPts val="1000"/>
              </a:spcBef>
              <a:spcAft>
                <a:spcPts val="50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Claim Number</a:t>
            </a:r>
            <a:r>
              <a:rPr b="0" baseline="0" i="0" lang="en-US" sz="2000" u="none" cap="none" strike="noStrike">
                <a:solidFill>
                  <a:schemeClr val="dk1"/>
                </a:solidFill>
                <a:latin typeface="Arial"/>
                <a:ea typeface="Arial"/>
                <a:cs typeface="Arial"/>
                <a:sym typeface="Arial"/>
              </a:rPr>
              <a:t> field on the PU accounting line must be populated with the </a:t>
            </a:r>
            <a:r>
              <a:rPr b="1" baseline="0" i="1" lang="en-US" sz="2000" u="none" cap="none" strike="noStrike">
                <a:solidFill>
                  <a:schemeClr val="dk1"/>
                </a:solidFill>
                <a:latin typeface="Arial"/>
                <a:ea typeface="Arial"/>
                <a:cs typeface="Arial"/>
                <a:sym typeface="Arial"/>
              </a:rPr>
              <a:t>Debt Account Number</a:t>
            </a:r>
            <a:r>
              <a:rPr b="0" baseline="0" i="0" lang="en-US" sz="2000" u="none" cap="none" strike="noStrike">
                <a:solidFill>
                  <a:schemeClr val="dk1"/>
                </a:solidFill>
                <a:latin typeface="Arial"/>
                <a:ea typeface="Arial"/>
                <a:cs typeface="Arial"/>
                <a:sym typeface="Arial"/>
              </a:rPr>
              <a:t>.</a:t>
            </a:r>
          </a:p>
        </p:txBody>
      </p:sp>
      <p:sp>
        <p:nvSpPr>
          <p:cNvPr id="821" name="Shape 821"/>
          <p:cNvSpPr txBox="1"/>
          <p:nvPr>
            <p:ph idx="11" type="ftr"/>
          </p:nvPr>
        </p:nvSpPr>
        <p:spPr>
          <a:xfrm>
            <a:off x="391633"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22" name="Shape 822"/>
          <p:cNvSpPr txBox="1"/>
          <p:nvPr>
            <p:ph idx="12" type="sldNum"/>
          </p:nvPr>
        </p:nvSpPr>
        <p:spPr>
          <a:xfrm>
            <a:off x="0" y="6607628"/>
            <a:ext cx="511628" cy="23925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823" name="Shape 823"/>
          <p:cNvPicPr preferRelativeResize="0"/>
          <p:nvPr/>
        </p:nvPicPr>
        <p:blipFill rotWithShape="1">
          <a:blip r:embed="rId3">
            <a:alphaModFix/>
          </a:blip>
          <a:srcRect b="0" l="0" r="0" t="0"/>
          <a:stretch/>
        </p:blipFill>
        <p:spPr>
          <a:xfrm>
            <a:off x="620183" y="3033713"/>
            <a:ext cx="8240713" cy="2828924"/>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8" name="Shape 828"/>
        <p:cNvGrpSpPr/>
        <p:nvPr/>
      </p:nvGrpSpPr>
      <p:grpSpPr>
        <a:xfrm>
          <a:off x="0" y="0"/>
          <a:ext cx="0" cy="0"/>
          <a:chOff x="0" y="0"/>
          <a:chExt cx="0" cy="0"/>
        </a:xfrm>
      </p:grpSpPr>
      <p:sp>
        <p:nvSpPr>
          <p:cNvPr id="829" name="Shape 82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Expense Reclassification</a:t>
            </a:r>
          </a:p>
        </p:txBody>
      </p:sp>
      <p:sp>
        <p:nvSpPr>
          <p:cNvPr id="830" name="Shape 830"/>
          <p:cNvSpPr txBox="1"/>
          <p:nvPr>
            <p:ph idx="1" type="body"/>
          </p:nvPr>
        </p:nvSpPr>
        <p:spPr>
          <a:xfrm>
            <a:off x="585256" y="1206616"/>
            <a:ext cx="8229600" cy="53725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2200" u="none" cap="none" strike="noStrike">
                <a:solidFill>
                  <a:schemeClr val="dk1"/>
                </a:solidFill>
                <a:latin typeface="Arial"/>
                <a:ea typeface="Arial"/>
                <a:cs typeface="Arial"/>
                <a:sym typeface="Arial"/>
              </a:rPr>
              <a:t>Expense Reclassification Process (Cont.)</a:t>
            </a:r>
          </a:p>
          <a:p>
            <a:pPr indent="-225425" lvl="1" marL="568325" marR="0" rtl="0" algn="l">
              <a:spcBef>
                <a:spcPts val="100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Header UDF1, which is labeled </a:t>
            </a:r>
            <a:r>
              <a:rPr b="1" baseline="0" i="0" lang="en-US" sz="2000" u="none" cap="none" strike="noStrike">
                <a:solidFill>
                  <a:schemeClr val="dk1"/>
                </a:solidFill>
                <a:latin typeface="Arial"/>
                <a:ea typeface="Arial"/>
                <a:cs typeface="Arial"/>
                <a:sym typeface="Arial"/>
              </a:rPr>
              <a:t>Assignment Code</a:t>
            </a:r>
            <a:r>
              <a:rPr b="0" baseline="0" i="0" lang="en-US" sz="2000" u="none" cap="none" strike="noStrike">
                <a:solidFill>
                  <a:schemeClr val="dk1"/>
                </a:solidFill>
                <a:latin typeface="Arial"/>
                <a:ea typeface="Arial"/>
                <a:cs typeface="Arial"/>
                <a:sym typeface="Arial"/>
              </a:rPr>
              <a:t>, will be used to distinguish between Region 6 and Region 7 PU documents.</a:t>
            </a:r>
          </a:p>
          <a:p>
            <a:pPr indent="-225425" lvl="1" marL="568325" marR="0" rtl="0" algn="l">
              <a:spcBef>
                <a:spcPts val="100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Valid values are:</a:t>
            </a:r>
          </a:p>
          <a:p>
            <a:pPr indent="-241300" lvl="2" marL="914400" marR="0" rtl="0" algn="l">
              <a:spcBef>
                <a:spcPts val="1000"/>
              </a:spcBef>
              <a:spcAft>
                <a:spcPts val="0"/>
              </a:spcAft>
              <a:buClr>
                <a:srgbClr val="AF242B"/>
              </a:buClr>
              <a:buSzPct val="75000"/>
              <a:buFont typeface="Arial"/>
              <a:buChar char="•"/>
            </a:pPr>
            <a:r>
              <a:rPr b="1" baseline="0" i="0" lang="en-US" sz="2000" u="none" cap="none" strike="noStrike">
                <a:solidFill>
                  <a:schemeClr val="dk1"/>
                </a:solidFill>
                <a:latin typeface="Arial"/>
                <a:ea typeface="Arial"/>
                <a:cs typeface="Arial"/>
                <a:sym typeface="Arial"/>
              </a:rPr>
              <a:t>R6CLAIMS</a:t>
            </a:r>
          </a:p>
          <a:p>
            <a:pPr indent="-241300" lvl="2" marL="914400" marR="0" rtl="0" algn="l">
              <a:spcBef>
                <a:spcPts val="1000"/>
              </a:spcBef>
              <a:spcAft>
                <a:spcPts val="0"/>
              </a:spcAft>
              <a:buClr>
                <a:srgbClr val="AF242B"/>
              </a:buClr>
              <a:buSzPct val="75000"/>
              <a:buFont typeface="Arial"/>
              <a:buChar char="•"/>
            </a:pPr>
            <a:r>
              <a:rPr b="1" baseline="0" i="0" lang="en-US" sz="2000" u="none" cap="none" strike="noStrike">
                <a:solidFill>
                  <a:schemeClr val="dk1"/>
                </a:solidFill>
                <a:latin typeface="Arial"/>
                <a:ea typeface="Arial"/>
                <a:cs typeface="Arial"/>
                <a:sym typeface="Arial"/>
              </a:rPr>
              <a:t>R7CLAIMS</a:t>
            </a:r>
          </a:p>
          <a:p>
            <a:pPr indent="-225425" lvl="1" marL="568325" marR="0" rtl="0" algn="l">
              <a:spcBef>
                <a:spcPts val="1000"/>
              </a:spcBef>
              <a:spcAft>
                <a:spcPts val="50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 relationship edit is configured to require the entry of a value in this field.</a:t>
            </a:r>
          </a:p>
        </p:txBody>
      </p:sp>
      <p:sp>
        <p:nvSpPr>
          <p:cNvPr id="831" name="Shape 831"/>
          <p:cNvSpPr txBox="1"/>
          <p:nvPr>
            <p:ph idx="11" type="ftr"/>
          </p:nvPr>
        </p:nvSpPr>
        <p:spPr>
          <a:xfrm>
            <a:off x="391633"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32" name="Shape 832"/>
          <p:cNvSpPr txBox="1"/>
          <p:nvPr>
            <p:ph idx="12" type="sldNum"/>
          </p:nvPr>
        </p:nvSpPr>
        <p:spPr>
          <a:xfrm>
            <a:off x="0" y="6607628"/>
            <a:ext cx="511628" cy="239258"/>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833" name="Shape 833"/>
          <p:cNvPicPr preferRelativeResize="0"/>
          <p:nvPr/>
        </p:nvPicPr>
        <p:blipFill rotWithShape="1">
          <a:blip r:embed="rId3">
            <a:alphaModFix/>
          </a:blip>
          <a:srcRect b="0" l="0" r="0" t="0"/>
          <a:stretch/>
        </p:blipFill>
        <p:spPr>
          <a:xfrm>
            <a:off x="585256" y="4753539"/>
            <a:ext cx="8332964" cy="725942"/>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sp>
        <p:nvSpPr>
          <p:cNvPr id="839" name="Shape 83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Claim Initiation Process – Reverse PAR Receivable</a:t>
            </a:r>
          </a:p>
        </p:txBody>
      </p:sp>
      <p:sp>
        <p:nvSpPr>
          <p:cNvPr id="840" name="Shape 840"/>
          <p:cNvSpPr txBox="1"/>
          <p:nvPr>
            <p:ph idx="1" type="body"/>
          </p:nvPr>
        </p:nvSpPr>
        <p:spPr>
          <a:xfrm>
            <a:off x="446566" y="1290941"/>
            <a:ext cx="8697433" cy="584351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none" cap="none" strike="noStrike">
                <a:solidFill>
                  <a:schemeClr val="dk1"/>
                </a:solidFill>
                <a:latin typeface="Arial"/>
                <a:ea typeface="Arial"/>
                <a:cs typeface="Arial"/>
                <a:sym typeface="Arial"/>
              </a:rPr>
              <a:t>Reverse PAR Receivable – Region 6 Payroll Claims ONLY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Processed to ensure claim receivable is </a:t>
            </a:r>
            <a:r>
              <a:rPr b="0" baseline="0" i="0" lang="en-US" sz="1800" u="sng" cap="none" strike="noStrike">
                <a:solidFill>
                  <a:schemeClr val="dk1"/>
                </a:solidFill>
                <a:latin typeface="Arial"/>
                <a:ea typeface="Arial"/>
                <a:cs typeface="Arial"/>
                <a:sym typeface="Arial"/>
              </a:rPr>
              <a:t>not double booked in PAR and Pegasys</a:t>
            </a:r>
            <a:r>
              <a:rPr b="0" baseline="0" i="0" lang="en-US" sz="1800" u="none" cap="none" strike="noStrike">
                <a:solidFill>
                  <a:schemeClr val="dk1"/>
                </a:solidFill>
                <a:latin typeface="Arial"/>
                <a:ea typeface="Arial"/>
                <a:cs typeface="Arial"/>
                <a:sym typeface="Arial"/>
              </a:rPr>
              <a:t> as result of processing Debt Account document</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PAR Reversal SV reverses claim receivable originally processed via PAR</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Reverse PAR Receivable process applies only to </a:t>
            </a:r>
            <a:r>
              <a:rPr b="1" baseline="0" i="0" lang="en-US" sz="1800" u="none" cap="none" strike="noStrike">
                <a:solidFill>
                  <a:schemeClr val="dk1"/>
                </a:solidFill>
                <a:latin typeface="Arial"/>
                <a:ea typeface="Arial"/>
                <a:cs typeface="Arial"/>
                <a:sym typeface="Arial"/>
              </a:rPr>
              <a:t>Region 6 Payroll Claims</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and</a:t>
            </a:r>
            <a:r>
              <a:rPr b="0" baseline="0" i="0" lang="en-US" sz="1800" u="none" cap="none" strike="noStrike">
                <a:solidFill>
                  <a:schemeClr val="dk1"/>
                </a:solidFill>
                <a:latin typeface="Arial"/>
                <a:ea typeface="Arial"/>
                <a:cs typeface="Arial"/>
                <a:sym typeface="Arial"/>
              </a:rPr>
              <a:t> </a:t>
            </a:r>
            <a:r>
              <a:rPr b="1" baseline="0" i="0" lang="en-US" sz="1800" u="sng" cap="none" strike="noStrike">
                <a:solidFill>
                  <a:schemeClr val="dk1"/>
                </a:solidFill>
                <a:latin typeface="Arial"/>
                <a:ea typeface="Arial"/>
                <a:cs typeface="Arial"/>
                <a:sym typeface="Arial"/>
              </a:rPr>
              <a:t>NOT</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External Services Payroll Claims</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Category = SV</a:t>
            </a:r>
          </a:p>
          <a:p>
            <a:pPr indent="-241300" lvl="2" marL="914400"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Document Type = D6A</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Transaction Type = 03</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Line Type = Blank</a:t>
            </a:r>
          </a:p>
          <a:p>
            <a:pPr indent="-231775" lvl="3" marL="12604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Transaction Event = Expenditure</a:t>
            </a:r>
          </a:p>
          <a:p>
            <a:pPr indent="-231775" lvl="3" marL="126047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Increase/Decrease Indicator = Decrease</a:t>
            </a:r>
          </a:p>
        </p:txBody>
      </p:sp>
      <p:sp>
        <p:nvSpPr>
          <p:cNvPr id="841" name="Shape 841"/>
          <p:cNvSpPr txBox="1"/>
          <p:nvPr>
            <p:ph idx="11" type="ftr"/>
          </p:nvPr>
        </p:nvSpPr>
        <p:spPr>
          <a:xfrm>
            <a:off x="467833" y="662762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42" name="Shape 8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843" name="Shape 843"/>
          <p:cNvPicPr preferRelativeResize="0"/>
          <p:nvPr/>
        </p:nvPicPr>
        <p:blipFill rotWithShape="1">
          <a:blip r:embed="rId3">
            <a:alphaModFix/>
          </a:blip>
          <a:srcRect b="0" l="0" r="0" t="0"/>
          <a:stretch/>
        </p:blipFill>
        <p:spPr>
          <a:xfrm>
            <a:off x="4991655" y="3892428"/>
            <a:ext cx="3641982" cy="115065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7" name="Shape 847"/>
        <p:cNvGrpSpPr/>
        <p:nvPr/>
      </p:nvGrpSpPr>
      <p:grpSpPr>
        <a:xfrm>
          <a:off x="0" y="0"/>
          <a:ext cx="0" cy="0"/>
          <a:chOff x="0" y="0"/>
          <a:chExt cx="0" cy="0"/>
        </a:xfrm>
      </p:grpSpPr>
      <p:sp>
        <p:nvSpPr>
          <p:cNvPr id="848" name="Shape 84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849" name="Shape 84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Debt Account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Entity &amp; Queries</a:t>
            </a:r>
          </a:p>
        </p:txBody>
      </p:sp>
      <p:sp>
        <p:nvSpPr>
          <p:cNvPr id="850" name="Shape 850"/>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851" name="Shape 85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 name="Shape 856"/>
        <p:cNvGrpSpPr/>
        <p:nvPr/>
      </p:nvGrpSpPr>
      <p:grpSpPr>
        <a:xfrm>
          <a:off x="0" y="0"/>
          <a:ext cx="0" cy="0"/>
          <a:chOff x="0" y="0"/>
          <a:chExt cx="0" cy="0"/>
        </a:xfrm>
      </p:grpSpPr>
      <p:sp>
        <p:nvSpPr>
          <p:cNvPr id="857" name="Shape 85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858" name="Shape 858"/>
          <p:cNvSpPr txBox="1"/>
          <p:nvPr>
            <p:ph idx="12" type="sldNum"/>
          </p:nvPr>
        </p:nvSpPr>
        <p:spPr>
          <a:xfrm>
            <a:off x="-85060"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59" name="Shape 8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60" name="Shape 860"/>
          <p:cNvSpPr txBox="1"/>
          <p:nvPr/>
        </p:nvSpPr>
        <p:spPr>
          <a:xfrm>
            <a:off x="391883" y="1119579"/>
            <a:ext cx="3714030" cy="5201424"/>
          </a:xfrm>
          <a:prstGeom prst="rect">
            <a:avLst/>
          </a:prstGeom>
          <a:noFill/>
          <a:ln>
            <a:noFill/>
          </a:ln>
        </p:spPr>
        <p:txBody>
          <a:bodyPr anchorCtr="0" anchor="t" bIns="45700" lIns="91425" rIns="91425" tIns="45700">
            <a:noAutofit/>
          </a:bodyPr>
          <a:lstStyle/>
          <a:p>
            <a:pPr indent="-185420" lvl="1" marL="27432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Debt Account Entity:</a:t>
            </a:r>
          </a:p>
          <a:p>
            <a:pPr indent="-185419" lvl="2" marL="73152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Established once the initial Debt Account document is processed</a:t>
            </a:r>
          </a:p>
          <a:p>
            <a:pPr indent="-185419" lvl="2" marL="73152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Identified by the </a:t>
            </a:r>
            <a:r>
              <a:rPr b="1" baseline="0" i="1" lang="en-US" sz="1600" u="sng" cap="none" strike="noStrike">
                <a:solidFill>
                  <a:schemeClr val="dk1"/>
                </a:solidFill>
                <a:latin typeface="Arial"/>
                <a:ea typeface="Arial"/>
                <a:cs typeface="Arial"/>
                <a:sym typeface="Arial"/>
              </a:rPr>
              <a:t>unique</a:t>
            </a:r>
            <a:r>
              <a:rPr b="0" baseline="0" i="0" lang="en-US" sz="1600" u="none" cap="none" strike="noStrike">
                <a:solidFill>
                  <a:schemeClr val="dk1"/>
                </a:solidFill>
                <a:latin typeface="Arial"/>
                <a:ea typeface="Arial"/>
                <a:cs typeface="Arial"/>
                <a:sym typeface="Arial"/>
              </a:rPr>
              <a:t> </a:t>
            </a:r>
            <a:r>
              <a:rPr b="1" baseline="0" i="0" lang="en-US" sz="1600" u="none" cap="none" strike="noStrike">
                <a:solidFill>
                  <a:schemeClr val="dk1"/>
                </a:solidFill>
                <a:latin typeface="Arial"/>
                <a:ea typeface="Arial"/>
                <a:cs typeface="Arial"/>
                <a:sym typeface="Arial"/>
              </a:rPr>
              <a:t>Debt Account Number</a:t>
            </a:r>
          </a:p>
          <a:p>
            <a:pPr indent="-185419" lvl="2" marL="73152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Pegasys utilizes the entity model to track the relationship between the DA entity and:</a:t>
            </a:r>
          </a:p>
          <a:p>
            <a:pPr indent="-185419" lvl="3" marL="118872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Subsequent updates to the entity</a:t>
            </a:r>
          </a:p>
          <a:p>
            <a:pPr indent="-185419" lvl="3" marL="1188720" marR="0" rtl="0" algn="l">
              <a:spcBef>
                <a:spcPts val="120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Individual downstream transactions referencing the DA entity</a:t>
            </a:r>
          </a:p>
          <a:p>
            <a:pPr indent="-185419" lvl="2" marL="731520" marR="0" rtl="0" algn="l">
              <a:spcBef>
                <a:spcPts val="1200"/>
              </a:spcBef>
              <a:spcAft>
                <a:spcPts val="60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Any subsequent corrections to the Debt Account entity are performed via an </a:t>
            </a:r>
            <a:r>
              <a:rPr b="1" baseline="0" i="0" lang="en-US" sz="1600" u="sng" cap="none" strike="noStrike">
                <a:solidFill>
                  <a:schemeClr val="dk1"/>
                </a:solidFill>
                <a:latin typeface="Arial"/>
                <a:ea typeface="Arial"/>
                <a:cs typeface="Arial"/>
                <a:sym typeface="Arial"/>
              </a:rPr>
              <a:t>Amendment</a:t>
            </a:r>
          </a:p>
        </p:txBody>
      </p:sp>
      <p:grpSp>
        <p:nvGrpSpPr>
          <p:cNvPr id="861" name="Shape 861"/>
          <p:cNvGrpSpPr/>
          <p:nvPr/>
        </p:nvGrpSpPr>
        <p:grpSpPr>
          <a:xfrm>
            <a:off x="4105915" y="1376970"/>
            <a:ext cx="4677518" cy="4863599"/>
            <a:chOff x="1233375" y="1483917"/>
            <a:chExt cx="6199061" cy="4858568"/>
          </a:xfrm>
        </p:grpSpPr>
        <p:grpSp>
          <p:nvGrpSpPr>
            <p:cNvPr id="862" name="Shape 862"/>
            <p:cNvGrpSpPr/>
            <p:nvPr/>
          </p:nvGrpSpPr>
          <p:grpSpPr>
            <a:xfrm>
              <a:off x="1658500" y="1641877"/>
              <a:ext cx="5773937" cy="4700608"/>
              <a:chOff x="1658500" y="1641877"/>
              <a:chExt cx="5773937" cy="4700608"/>
            </a:xfrm>
          </p:grpSpPr>
          <p:sp>
            <p:nvSpPr>
              <p:cNvPr id="863" name="Shape 863"/>
              <p:cNvSpPr/>
              <p:nvPr/>
            </p:nvSpPr>
            <p:spPr>
              <a:xfrm rot="-4243250">
                <a:off x="6263252" y="2672949"/>
                <a:ext cx="1396946"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64" name="Shape 864"/>
              <p:cNvSpPr/>
              <p:nvPr/>
            </p:nvSpPr>
            <p:spPr>
              <a:xfrm rot="-5400000">
                <a:off x="4100614" y="2122016"/>
                <a:ext cx="1208587"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65" name="Shape 865"/>
              <p:cNvSpPr/>
              <p:nvPr/>
            </p:nvSpPr>
            <p:spPr>
              <a:xfrm rot="-6600130">
                <a:off x="1752902" y="2691911"/>
                <a:ext cx="1409099" cy="508719"/>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866" name="Shape 866"/>
              <p:cNvGrpSpPr/>
              <p:nvPr/>
            </p:nvGrpSpPr>
            <p:grpSpPr>
              <a:xfrm>
                <a:off x="1658500" y="3352598"/>
                <a:ext cx="4596566" cy="2989888"/>
                <a:chOff x="1593" y="664924"/>
                <a:chExt cx="4596566" cy="2989888"/>
              </a:xfrm>
            </p:grpSpPr>
            <p:sp>
              <p:nvSpPr>
                <p:cNvPr id="867" name="Shape 867"/>
                <p:cNvSpPr/>
                <p:nvPr/>
              </p:nvSpPr>
              <p:spPr>
                <a:xfrm>
                  <a:off x="1573978" y="2203015"/>
                  <a:ext cx="1451797" cy="1451797"/>
                </a:xfrm>
                <a:prstGeom prst="ellipse">
                  <a:avLst/>
                </a:prstGeom>
                <a:solidFill>
                  <a:srgbClr val="FFC000"/>
                </a:solidFill>
                <a:ln>
                  <a:noFill/>
                </a:ln>
              </p:spPr>
              <p:txBody>
                <a:bodyPr anchorCtr="0" anchor="ctr" bIns="91425" lIns="91425" rIns="91425" tIns="91425">
                  <a:noAutofit/>
                </a:bodyPr>
                <a:lstStyle/>
                <a:p>
                  <a:pPr>
                    <a:spcBef>
                      <a:spcPts val="0"/>
                    </a:spcBef>
                    <a:buNone/>
                  </a:pPr>
                  <a:r>
                    <a:t/>
                  </a:r>
                  <a:endParaRPr/>
                </a:p>
              </p:txBody>
            </p:sp>
            <p:sp>
              <p:nvSpPr>
                <p:cNvPr id="868" name="Shape 868"/>
                <p:cNvSpPr txBox="1"/>
                <p:nvPr/>
              </p:nvSpPr>
              <p:spPr>
                <a:xfrm>
                  <a:off x="1786589" y="2415625"/>
                  <a:ext cx="1026574" cy="1026574"/>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630"/>
                    </a:spcAft>
                    <a:buSzPct val="25000"/>
                    <a:buNone/>
                  </a:pPr>
                  <a:r>
                    <a:rPr b="0" baseline="0" i="0" lang="en-US" sz="1800" u="none" cap="none" strike="noStrike">
                      <a:solidFill>
                        <a:schemeClr val="lt1"/>
                      </a:solidFill>
                      <a:latin typeface="Arial"/>
                      <a:ea typeface="Arial"/>
                      <a:cs typeface="Arial"/>
                      <a:sym typeface="Arial"/>
                    </a:rPr>
                    <a:t>Debt Account Entity     </a:t>
                  </a:r>
                  <a:r>
                    <a:rPr b="1" baseline="0" i="0" lang="en-US" sz="1200" u="none" cap="none" strike="noStrike">
                      <a:solidFill>
                        <a:schemeClr val="lt1"/>
                      </a:solidFill>
                      <a:latin typeface="Arial"/>
                      <a:ea typeface="Arial"/>
                      <a:cs typeface="Arial"/>
                      <a:sym typeface="Arial"/>
                    </a:rPr>
                    <a:t>(Debt Account #: 6111579)</a:t>
                  </a:r>
                </a:p>
              </p:txBody>
            </p:sp>
            <p:sp>
              <p:nvSpPr>
                <p:cNvPr id="869" name="Shape 869"/>
                <p:cNvSpPr/>
                <p:nvPr/>
              </p:nvSpPr>
              <p:spPr>
                <a:xfrm rot="-8700000">
                  <a:off x="585413" y="1931121"/>
                  <a:ext cx="1169850" cy="413762"/>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70" name="Shape 870"/>
                <p:cNvSpPr/>
                <p:nvPr/>
              </p:nvSpPr>
              <p:spPr>
                <a:xfrm>
                  <a:off x="1593" y="1250820"/>
                  <a:ext cx="1379206" cy="1103365"/>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871" name="Shape 871"/>
                <p:cNvSpPr txBox="1"/>
                <p:nvPr/>
              </p:nvSpPr>
              <p:spPr>
                <a:xfrm>
                  <a:off x="33908" y="1283137"/>
                  <a:ext cx="1314574" cy="1038733"/>
                </a:xfrm>
                <a:prstGeom prst="rect">
                  <a:avLst/>
                </a:prstGeom>
                <a:noFill/>
                <a:ln>
                  <a:noFill/>
                </a:ln>
              </p:spPr>
              <p:txBody>
                <a:bodyPr anchorCtr="0" anchor="t" bIns="24750" lIns="24750" rIns="24750" tIns="24750">
                  <a:noAutofit/>
                </a:bodyPr>
                <a:lstStyle/>
                <a:p>
                  <a:pPr indent="0" lvl="0" marL="0" marR="0" rtl="0" algn="ctr">
                    <a:lnSpc>
                      <a:spcPct val="90000"/>
                    </a:lnSpc>
                    <a:spcBef>
                      <a:spcPts val="0"/>
                    </a:spcBef>
                    <a:spcAft>
                      <a:spcPts val="0"/>
                    </a:spcAft>
                    <a:buSzPct val="25000"/>
                    <a:buNone/>
                  </a:pPr>
                  <a:r>
                    <a:rPr b="0" baseline="0" i="0" lang="en-US" sz="1300" u="none" cap="none" strike="noStrike">
                      <a:solidFill>
                        <a:schemeClr val="lt1"/>
                      </a:solidFill>
                      <a:latin typeface="Arial"/>
                      <a:ea typeface="Arial"/>
                      <a:cs typeface="Arial"/>
                      <a:sym typeface="Arial"/>
                    </a:rPr>
                    <a:t>New DA Document</a:t>
                  </a:r>
                </a:p>
                <a:p>
                  <a:pPr indent="-57150" lvl="1" marL="57150" marR="0" rtl="0" algn="ctr">
                    <a:lnSpc>
                      <a:spcPct val="90000"/>
                    </a:lnSpc>
                    <a:spcBef>
                      <a:spcPts val="455"/>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DAV201506110001</a:t>
                  </a:r>
                </a:p>
                <a:p>
                  <a:pPr indent="-57150" lvl="1" marL="57150" marR="0" rtl="0" algn="ctr">
                    <a:lnSpc>
                      <a:spcPct val="90000"/>
                    </a:lnSpc>
                    <a:spcBef>
                      <a:spcPts val="150"/>
                    </a:spcBef>
                    <a:spcAft>
                      <a:spcPts val="150"/>
                    </a:spcAft>
                    <a:buClr>
                      <a:schemeClr val="lt1"/>
                    </a:buClr>
                    <a:buSzPct val="100000"/>
                    <a:buFont typeface="Arial"/>
                    <a:buChar char="•"/>
                  </a:pPr>
                  <a:r>
                    <a:rPr b="1" baseline="0" i="0" lang="en-US" sz="1000" u="none" cap="none" strike="noStrike">
                      <a:solidFill>
                        <a:schemeClr val="lt1"/>
                      </a:solidFill>
                      <a:latin typeface="Arial"/>
                      <a:ea typeface="Arial"/>
                      <a:cs typeface="Arial"/>
                      <a:sym typeface="Arial"/>
                    </a:rPr>
                    <a:t>Debt Account #: 6111579</a:t>
                  </a:r>
                </a:p>
              </p:txBody>
            </p:sp>
            <p:sp>
              <p:nvSpPr>
                <p:cNvPr id="872" name="Shape 872"/>
                <p:cNvSpPr/>
                <p:nvPr/>
              </p:nvSpPr>
              <p:spPr>
                <a:xfrm rot="-5400000">
                  <a:off x="1833797" y="1475802"/>
                  <a:ext cx="932155" cy="413761"/>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73" name="Shape 873"/>
                <p:cNvSpPr/>
                <p:nvPr/>
              </p:nvSpPr>
              <p:spPr>
                <a:xfrm>
                  <a:off x="1610273" y="664924"/>
                  <a:ext cx="1379206" cy="1103365"/>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874" name="Shape 874"/>
                <p:cNvSpPr txBox="1"/>
                <p:nvPr/>
              </p:nvSpPr>
              <p:spPr>
                <a:xfrm>
                  <a:off x="1642589" y="697239"/>
                  <a:ext cx="1314574" cy="1038733"/>
                </a:xfrm>
                <a:prstGeom prst="rect">
                  <a:avLst/>
                </a:prstGeom>
                <a:noFill/>
                <a:ln>
                  <a:noFill/>
                </a:ln>
              </p:spPr>
              <p:txBody>
                <a:bodyPr anchorCtr="0" anchor="t" bIns="24750" lIns="24750" rIns="24750" tIns="24750">
                  <a:noAutofit/>
                </a:bodyPr>
                <a:lstStyle/>
                <a:p>
                  <a:pPr indent="0" lvl="0" marL="0" marR="0" rtl="0" algn="ctr">
                    <a:lnSpc>
                      <a:spcPct val="90000"/>
                    </a:lnSpc>
                    <a:spcBef>
                      <a:spcPts val="0"/>
                    </a:spcBef>
                    <a:spcAft>
                      <a:spcPts val="0"/>
                    </a:spcAft>
                    <a:buSzPct val="25000"/>
                    <a:buNone/>
                  </a:pPr>
                  <a:r>
                    <a:rPr b="0" baseline="0" i="0" lang="en-US" sz="1300" u="none" cap="none" strike="noStrike">
                      <a:solidFill>
                        <a:schemeClr val="lt1"/>
                      </a:solidFill>
                      <a:latin typeface="Arial"/>
                      <a:ea typeface="Arial"/>
                      <a:cs typeface="Arial"/>
                      <a:sym typeface="Arial"/>
                    </a:rPr>
                    <a:t>DA Amendment #1</a:t>
                  </a:r>
                </a:p>
                <a:p>
                  <a:pPr indent="-57150" lvl="1" marL="57150" marR="0" rtl="0" algn="ctr">
                    <a:lnSpc>
                      <a:spcPct val="90000"/>
                    </a:lnSpc>
                    <a:spcBef>
                      <a:spcPts val="455"/>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DAV201506110001</a:t>
                  </a:r>
                </a:p>
                <a:p>
                  <a:pPr indent="-57150" lvl="1" marL="57150" marR="0" rtl="0" algn="ctr">
                    <a:lnSpc>
                      <a:spcPct val="90000"/>
                    </a:lnSpc>
                    <a:spcBef>
                      <a:spcPts val="150"/>
                    </a:spcBef>
                    <a:spcAft>
                      <a:spcPts val="150"/>
                    </a:spcAft>
                    <a:buClr>
                      <a:schemeClr val="lt1"/>
                    </a:buClr>
                    <a:buSzPct val="100000"/>
                    <a:buFont typeface="Arial"/>
                    <a:buChar char="•"/>
                  </a:pPr>
                  <a:r>
                    <a:rPr b="1" baseline="0" i="0" lang="en-US" sz="1000" u="none" cap="none" strike="noStrike">
                      <a:solidFill>
                        <a:schemeClr val="lt1"/>
                      </a:solidFill>
                      <a:latin typeface="Arial"/>
                      <a:ea typeface="Arial"/>
                      <a:cs typeface="Arial"/>
                      <a:sym typeface="Arial"/>
                    </a:rPr>
                    <a:t>Debt Account #: 6111579</a:t>
                  </a:r>
                </a:p>
              </p:txBody>
            </p:sp>
            <p:sp>
              <p:nvSpPr>
                <p:cNvPr id="875" name="Shape 875"/>
                <p:cNvSpPr/>
                <p:nvPr/>
              </p:nvSpPr>
              <p:spPr>
                <a:xfrm rot="-2100000">
                  <a:off x="2844488" y="1931121"/>
                  <a:ext cx="1169850" cy="413762"/>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76" name="Shape 876"/>
                <p:cNvSpPr/>
                <p:nvPr/>
              </p:nvSpPr>
              <p:spPr>
                <a:xfrm>
                  <a:off x="3218952" y="1250820"/>
                  <a:ext cx="1379206" cy="1103365"/>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877" name="Shape 877"/>
                <p:cNvSpPr txBox="1"/>
                <p:nvPr/>
              </p:nvSpPr>
              <p:spPr>
                <a:xfrm>
                  <a:off x="3251268" y="1283137"/>
                  <a:ext cx="1314574" cy="1038733"/>
                </a:xfrm>
                <a:prstGeom prst="rect">
                  <a:avLst/>
                </a:prstGeom>
                <a:noFill/>
                <a:ln>
                  <a:noFill/>
                </a:ln>
              </p:spPr>
              <p:txBody>
                <a:bodyPr anchorCtr="0" anchor="t" bIns="24750" lIns="24750" rIns="24750" tIns="24750">
                  <a:noAutofit/>
                </a:bodyPr>
                <a:lstStyle/>
                <a:p>
                  <a:pPr indent="0" lvl="0" marL="0" marR="0" rtl="0" algn="ctr">
                    <a:lnSpc>
                      <a:spcPct val="90000"/>
                    </a:lnSpc>
                    <a:spcBef>
                      <a:spcPts val="0"/>
                    </a:spcBef>
                    <a:spcAft>
                      <a:spcPts val="0"/>
                    </a:spcAft>
                    <a:buSzPct val="25000"/>
                    <a:buNone/>
                  </a:pPr>
                  <a:r>
                    <a:rPr b="0" baseline="0" i="0" lang="en-US" sz="1300" u="none" cap="none" strike="noStrike">
                      <a:solidFill>
                        <a:schemeClr val="lt1"/>
                      </a:solidFill>
                      <a:latin typeface="Arial"/>
                      <a:ea typeface="Arial"/>
                      <a:cs typeface="Arial"/>
                      <a:sym typeface="Arial"/>
                    </a:rPr>
                    <a:t>DA Amendment #2</a:t>
                  </a:r>
                </a:p>
                <a:p>
                  <a:pPr indent="-57150" lvl="1" marL="57150" marR="0" rtl="0" algn="ctr">
                    <a:lnSpc>
                      <a:spcPct val="90000"/>
                    </a:lnSpc>
                    <a:spcBef>
                      <a:spcPts val="455"/>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DAV201506110001</a:t>
                  </a:r>
                </a:p>
                <a:p>
                  <a:pPr indent="-57150" lvl="1" marL="57150" marR="0" rtl="0" algn="ctr">
                    <a:lnSpc>
                      <a:spcPct val="90000"/>
                    </a:lnSpc>
                    <a:spcBef>
                      <a:spcPts val="150"/>
                    </a:spcBef>
                    <a:spcAft>
                      <a:spcPts val="150"/>
                    </a:spcAft>
                    <a:buClr>
                      <a:schemeClr val="lt1"/>
                    </a:buClr>
                    <a:buSzPct val="100000"/>
                    <a:buFont typeface="Arial"/>
                    <a:buChar char="•"/>
                  </a:pPr>
                  <a:r>
                    <a:rPr b="1" baseline="0" i="0" lang="en-US" sz="1000" u="none" cap="none" strike="noStrike">
                      <a:solidFill>
                        <a:schemeClr val="lt1"/>
                      </a:solidFill>
                      <a:latin typeface="Arial"/>
                      <a:ea typeface="Arial"/>
                      <a:cs typeface="Arial"/>
                      <a:sym typeface="Arial"/>
                    </a:rPr>
                    <a:t>Debt Account #: 6111579</a:t>
                  </a:r>
                </a:p>
              </p:txBody>
            </p:sp>
          </p:grpSp>
          <p:grpSp>
            <p:nvGrpSpPr>
              <p:cNvPr id="878" name="Shape 878"/>
              <p:cNvGrpSpPr/>
              <p:nvPr/>
            </p:nvGrpSpPr>
            <p:grpSpPr>
              <a:xfrm>
                <a:off x="1663191" y="1641877"/>
                <a:ext cx="4587183" cy="916398"/>
                <a:chOff x="6284" y="620052"/>
                <a:chExt cx="4587183" cy="916398"/>
              </a:xfrm>
            </p:grpSpPr>
            <p:sp>
              <p:nvSpPr>
                <p:cNvPr id="879" name="Shape 879"/>
                <p:cNvSpPr/>
                <p:nvPr/>
              </p:nvSpPr>
              <p:spPr>
                <a:xfrm>
                  <a:off x="6284" y="620052"/>
                  <a:ext cx="1207153" cy="916398"/>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880" name="Shape 880"/>
                <p:cNvSpPr txBox="1"/>
                <p:nvPr/>
              </p:nvSpPr>
              <p:spPr>
                <a:xfrm>
                  <a:off x="33123" y="646891"/>
                  <a:ext cx="1153472" cy="86271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Initial Debt Account Creation</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(06/11/2015)</a:t>
                  </a:r>
                </a:p>
              </p:txBody>
            </p:sp>
            <p:sp>
              <p:nvSpPr>
                <p:cNvPr id="881" name="Shape 881"/>
                <p:cNvSpPr/>
                <p:nvPr/>
              </p:nvSpPr>
              <p:spPr>
                <a:xfrm>
                  <a:off x="1334153" y="928563"/>
                  <a:ext cx="255915" cy="299373"/>
                </a:xfrm>
                <a:prstGeom prst="rightArrow">
                  <a:avLst>
                    <a:gd fmla="val 6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82" name="Shape 882"/>
                <p:cNvSpPr txBox="1"/>
                <p:nvPr/>
              </p:nvSpPr>
              <p:spPr>
                <a:xfrm>
                  <a:off x="1334153" y="988438"/>
                  <a:ext cx="179140" cy="17962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55"/>
                    </a:spcAft>
                    <a:buNone/>
                  </a:pPr>
                  <a:r>
                    <a:t/>
                  </a:r>
                  <a:endParaRPr b="0" baseline="0" i="0" sz="1300" u="none" cap="none" strike="noStrike">
                    <a:solidFill>
                      <a:schemeClr val="dk1"/>
                    </a:solidFill>
                    <a:latin typeface="Arial"/>
                    <a:ea typeface="Arial"/>
                    <a:cs typeface="Arial"/>
                    <a:sym typeface="Arial"/>
                  </a:endParaRPr>
                </a:p>
              </p:txBody>
            </p:sp>
            <p:sp>
              <p:nvSpPr>
                <p:cNvPr id="883" name="Shape 883"/>
                <p:cNvSpPr/>
                <p:nvPr/>
              </p:nvSpPr>
              <p:spPr>
                <a:xfrm>
                  <a:off x="1696300" y="634739"/>
                  <a:ext cx="1207153" cy="887021"/>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884" name="Shape 884"/>
                <p:cNvSpPr txBox="1"/>
                <p:nvPr/>
              </p:nvSpPr>
              <p:spPr>
                <a:xfrm>
                  <a:off x="1722280" y="660720"/>
                  <a:ext cx="1155193" cy="83506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Line Amount Increase of $100</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(06/17/2015)</a:t>
                  </a:r>
                </a:p>
              </p:txBody>
            </p:sp>
            <p:sp>
              <p:nvSpPr>
                <p:cNvPr id="885" name="Shape 885"/>
                <p:cNvSpPr/>
                <p:nvPr/>
              </p:nvSpPr>
              <p:spPr>
                <a:xfrm>
                  <a:off x="3024168" y="928563"/>
                  <a:ext cx="255915" cy="299373"/>
                </a:xfrm>
                <a:prstGeom prst="rightArrow">
                  <a:avLst>
                    <a:gd fmla="val 6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86" name="Shape 886"/>
                <p:cNvSpPr txBox="1"/>
                <p:nvPr/>
              </p:nvSpPr>
              <p:spPr>
                <a:xfrm>
                  <a:off x="3024168" y="988438"/>
                  <a:ext cx="179140" cy="17962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55"/>
                    </a:spcAft>
                    <a:buNone/>
                  </a:pPr>
                  <a:r>
                    <a:t/>
                  </a:r>
                  <a:endParaRPr b="0" baseline="0" i="0" sz="1300" u="none" cap="none" strike="noStrike">
                    <a:solidFill>
                      <a:schemeClr val="dk1"/>
                    </a:solidFill>
                    <a:latin typeface="Arial"/>
                    <a:ea typeface="Arial"/>
                    <a:cs typeface="Arial"/>
                    <a:sym typeface="Arial"/>
                  </a:endParaRPr>
                </a:p>
              </p:txBody>
            </p:sp>
            <p:sp>
              <p:nvSpPr>
                <p:cNvPr id="887" name="Shape 887"/>
                <p:cNvSpPr/>
                <p:nvPr/>
              </p:nvSpPr>
              <p:spPr>
                <a:xfrm>
                  <a:off x="3386314" y="627249"/>
                  <a:ext cx="1207153" cy="902004"/>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888" name="Shape 888"/>
                <p:cNvSpPr txBox="1"/>
                <p:nvPr/>
              </p:nvSpPr>
              <p:spPr>
                <a:xfrm>
                  <a:off x="3412733" y="653668"/>
                  <a:ext cx="1154315" cy="84916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Correction of the Revenue Source Code – (RSC)</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(07/02/2015)</a:t>
                  </a:r>
                </a:p>
              </p:txBody>
            </p:sp>
          </p:grpSp>
        </p:grpSp>
        <p:sp>
          <p:nvSpPr>
            <p:cNvPr id="889" name="Shape 889"/>
            <p:cNvSpPr/>
            <p:nvPr/>
          </p:nvSpPr>
          <p:spPr>
            <a:xfrm>
              <a:off x="1233375"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1</a:t>
              </a:r>
            </a:p>
          </p:txBody>
        </p:sp>
        <p:sp>
          <p:nvSpPr>
            <p:cNvPr id="890" name="Shape 890"/>
            <p:cNvSpPr/>
            <p:nvPr/>
          </p:nvSpPr>
          <p:spPr>
            <a:xfrm>
              <a:off x="3491021"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2</a:t>
              </a:r>
            </a:p>
          </p:txBody>
        </p:sp>
        <p:sp>
          <p:nvSpPr>
            <p:cNvPr id="891" name="Shape 891"/>
            <p:cNvSpPr/>
            <p:nvPr/>
          </p:nvSpPr>
          <p:spPr>
            <a:xfrm>
              <a:off x="5716771" y="1483917"/>
              <a:ext cx="435935" cy="519350"/>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3</a:t>
              </a:r>
            </a:p>
          </p:txBody>
        </p:sp>
      </p:gr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 name="Shape 896"/>
        <p:cNvGrpSpPr/>
        <p:nvPr/>
      </p:nvGrpSpPr>
      <p:grpSpPr>
        <a:xfrm>
          <a:off x="0" y="0"/>
          <a:ext cx="0" cy="0"/>
          <a:chOff x="0" y="0"/>
          <a:chExt cx="0" cy="0"/>
        </a:xfrm>
      </p:grpSpPr>
      <p:sp>
        <p:nvSpPr>
          <p:cNvPr id="897" name="Shape 89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898" name="Shape 898"/>
          <p:cNvSpPr txBox="1"/>
          <p:nvPr>
            <p:ph idx="12" type="sldNum"/>
          </p:nvPr>
        </p:nvSpPr>
        <p:spPr>
          <a:xfrm>
            <a:off x="-85060"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99" name="Shape 899"/>
          <p:cNvSpPr txBox="1"/>
          <p:nvPr>
            <p:ph idx="1" type="body"/>
          </p:nvPr>
        </p:nvSpPr>
        <p:spPr>
          <a:xfrm>
            <a:off x="435933" y="1301575"/>
            <a:ext cx="2481265" cy="195199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Debt Account Query</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The primary resource for </a:t>
            </a:r>
            <a:r>
              <a:rPr b="1" baseline="0" i="1" lang="en-US" sz="1800" u="none" cap="none" strike="noStrike">
                <a:solidFill>
                  <a:schemeClr val="dk1"/>
                </a:solidFill>
                <a:latin typeface="Arial"/>
                <a:ea typeface="Arial"/>
                <a:cs typeface="Arial"/>
                <a:sym typeface="Arial"/>
              </a:rPr>
              <a:t>managing/tracking the claim</a:t>
            </a:r>
            <a:r>
              <a:rPr b="0" baseline="0" i="0" lang="en-US" sz="1800" u="none" cap="none" strike="noStrike">
                <a:solidFill>
                  <a:schemeClr val="dk1"/>
                </a:solidFill>
                <a:latin typeface="Arial"/>
                <a:ea typeface="Arial"/>
                <a:cs typeface="Arial"/>
                <a:sym typeface="Arial"/>
              </a:rPr>
              <a:t> after the Debt Account document has been processed to initiate the claim</a:t>
            </a:r>
          </a:p>
          <a:p>
            <a:pPr indent="-231775" lvl="1" marL="231775"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All activity for a given Debt Account references the </a:t>
            </a:r>
            <a:r>
              <a:rPr b="0" baseline="0" i="0" lang="en-US" sz="1800" u="sng" cap="none" strike="noStrike">
                <a:solidFill>
                  <a:schemeClr val="dk1"/>
                </a:solidFill>
                <a:latin typeface="Arial"/>
                <a:ea typeface="Arial"/>
                <a:cs typeface="Arial"/>
                <a:sym typeface="Arial"/>
              </a:rPr>
              <a:t>Debt Account Entity, NOT the Debt Account document</a:t>
            </a:r>
          </a:p>
        </p:txBody>
      </p:sp>
      <p:sp>
        <p:nvSpPr>
          <p:cNvPr id="900" name="Shape 9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pSp>
        <p:nvGrpSpPr>
          <p:cNvPr id="901" name="Shape 901"/>
          <p:cNvGrpSpPr/>
          <p:nvPr/>
        </p:nvGrpSpPr>
        <p:grpSpPr>
          <a:xfrm>
            <a:off x="3238494" y="1216949"/>
            <a:ext cx="5066251" cy="5272618"/>
            <a:chOff x="2233840" y="2250102"/>
            <a:chExt cx="5066251" cy="5272618"/>
          </a:xfrm>
        </p:grpSpPr>
        <p:grpSp>
          <p:nvGrpSpPr>
            <p:cNvPr id="902" name="Shape 902"/>
            <p:cNvGrpSpPr/>
            <p:nvPr/>
          </p:nvGrpSpPr>
          <p:grpSpPr>
            <a:xfrm>
              <a:off x="2233840" y="2332722"/>
              <a:ext cx="5066251" cy="5189998"/>
              <a:chOff x="832933" y="2100585"/>
              <a:chExt cx="6714245" cy="5184627"/>
            </a:xfrm>
          </p:grpSpPr>
          <p:sp>
            <p:nvSpPr>
              <p:cNvPr id="903" name="Shape 903"/>
              <p:cNvSpPr/>
              <p:nvPr/>
            </p:nvSpPr>
            <p:spPr>
              <a:xfrm rot="-4243250">
                <a:off x="6377994" y="3282268"/>
                <a:ext cx="1396946"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4" name="Shape 904"/>
              <p:cNvSpPr/>
              <p:nvPr/>
            </p:nvSpPr>
            <p:spPr>
              <a:xfrm rot="-5400000">
                <a:off x="4100614" y="2672948"/>
                <a:ext cx="1208587" cy="5087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5" name="Shape 905"/>
              <p:cNvSpPr/>
              <p:nvPr/>
            </p:nvSpPr>
            <p:spPr>
              <a:xfrm rot="-6600130">
                <a:off x="1445976" y="3277242"/>
                <a:ext cx="1409099" cy="508719"/>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906" name="Shape 906"/>
              <p:cNvGrpSpPr/>
              <p:nvPr/>
            </p:nvGrpSpPr>
            <p:grpSpPr>
              <a:xfrm>
                <a:off x="832933" y="3542723"/>
                <a:ext cx="5802692" cy="3742489"/>
                <a:chOff x="82550" y="324790"/>
                <a:chExt cx="5802692" cy="3742489"/>
              </a:xfrm>
            </p:grpSpPr>
            <p:sp>
              <p:nvSpPr>
                <p:cNvPr id="907" name="Shape 907"/>
                <p:cNvSpPr/>
                <p:nvPr/>
              </p:nvSpPr>
              <p:spPr>
                <a:xfrm>
                  <a:off x="2110174" y="2319836"/>
                  <a:ext cx="1747443" cy="1747443"/>
                </a:xfrm>
                <a:prstGeom prst="ellipse">
                  <a:avLst/>
                </a:prstGeom>
                <a:solidFill>
                  <a:srgbClr val="FFC000"/>
                </a:solidFill>
                <a:ln>
                  <a:noFill/>
                </a:ln>
              </p:spPr>
              <p:txBody>
                <a:bodyPr anchorCtr="0" anchor="ctr" bIns="91425" lIns="91425" rIns="91425" tIns="91425">
                  <a:noAutofit/>
                </a:bodyPr>
                <a:lstStyle/>
                <a:p>
                  <a:pPr>
                    <a:spcBef>
                      <a:spcPts val="0"/>
                    </a:spcBef>
                    <a:buNone/>
                  </a:pPr>
                  <a:r>
                    <a:t/>
                  </a:r>
                  <a:endParaRPr/>
                </a:p>
              </p:txBody>
            </p:sp>
            <p:sp>
              <p:nvSpPr>
                <p:cNvPr id="908" name="Shape 908"/>
                <p:cNvSpPr txBox="1"/>
                <p:nvPr/>
              </p:nvSpPr>
              <p:spPr>
                <a:xfrm>
                  <a:off x="2366081" y="2575743"/>
                  <a:ext cx="1235630" cy="1235630"/>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630"/>
                    </a:spcAft>
                    <a:buSzPct val="25000"/>
                    <a:buNone/>
                  </a:pPr>
                  <a:r>
                    <a:rPr b="0" baseline="0" i="0" lang="en-US" sz="1800" u="none" cap="none" strike="noStrike">
                      <a:solidFill>
                        <a:schemeClr val="lt1"/>
                      </a:solidFill>
                      <a:latin typeface="Arial"/>
                      <a:ea typeface="Arial"/>
                      <a:cs typeface="Arial"/>
                      <a:sym typeface="Arial"/>
                    </a:rPr>
                    <a:t>Debt Account Entity     </a:t>
                  </a:r>
                  <a:r>
                    <a:rPr b="1" baseline="0" i="0" lang="en-US" sz="1200" u="none" cap="none" strike="noStrike">
                      <a:solidFill>
                        <a:schemeClr val="lt1"/>
                      </a:solidFill>
                      <a:latin typeface="Arial"/>
                      <a:ea typeface="Arial"/>
                      <a:cs typeface="Arial"/>
                      <a:sym typeface="Arial"/>
                    </a:rPr>
                    <a:t>(Debt Account #: 7175909)</a:t>
                  </a:r>
                </a:p>
              </p:txBody>
            </p:sp>
            <p:sp>
              <p:nvSpPr>
                <p:cNvPr id="909" name="Shape 909"/>
                <p:cNvSpPr/>
                <p:nvPr/>
              </p:nvSpPr>
              <p:spPr>
                <a:xfrm rot="-8700000">
                  <a:off x="771176" y="1942698"/>
                  <a:ext cx="1563860" cy="4980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0" name="Shape 910"/>
                <p:cNvSpPr/>
                <p:nvPr/>
              </p:nvSpPr>
              <p:spPr>
                <a:xfrm>
                  <a:off x="82550" y="1079183"/>
                  <a:ext cx="1660072" cy="1328056"/>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911" name="Shape 911"/>
                <p:cNvSpPr txBox="1"/>
                <p:nvPr/>
              </p:nvSpPr>
              <p:spPr>
                <a:xfrm>
                  <a:off x="121446" y="1118079"/>
                  <a:ext cx="1582278" cy="1250263"/>
                </a:xfrm>
                <a:prstGeom prst="rect">
                  <a:avLst/>
                </a:prstGeom>
                <a:noFill/>
                <a:ln>
                  <a:noFill/>
                </a:ln>
              </p:spPr>
              <p:txBody>
                <a:bodyPr anchorCtr="0" anchor="t" bIns="26650" lIns="26650" rIns="26650" tIns="26650">
                  <a:noAutofit/>
                </a:bodyPr>
                <a:lstStyle/>
                <a:p>
                  <a:pPr indent="0" lvl="0" marL="0" marR="0" rtl="0" algn="ctr">
                    <a:lnSpc>
                      <a:spcPct val="90000"/>
                    </a:lnSpc>
                    <a:spcBef>
                      <a:spcPts val="0"/>
                    </a:spcBef>
                    <a:spcAft>
                      <a:spcPts val="0"/>
                    </a:spcAft>
                    <a:buSzPct val="25000"/>
                    <a:buNone/>
                  </a:pPr>
                  <a:r>
                    <a:rPr b="0" baseline="0" i="0" lang="en-US" sz="1400" u="none" cap="none" strike="noStrike">
                      <a:solidFill>
                        <a:schemeClr val="lt1"/>
                      </a:solidFill>
                      <a:latin typeface="Arial"/>
                      <a:ea typeface="Arial"/>
                      <a:cs typeface="Arial"/>
                      <a:sym typeface="Arial"/>
                    </a:rPr>
                    <a:t>New DA Document</a:t>
                  </a:r>
                </a:p>
                <a:p>
                  <a:pPr indent="-57150" lvl="1" marL="57150" marR="0" rtl="0" algn="ctr">
                    <a:lnSpc>
                      <a:spcPct val="90000"/>
                    </a:lnSpc>
                    <a:spcBef>
                      <a:spcPts val="490"/>
                    </a:spcBef>
                    <a:spcAft>
                      <a:spcPts val="0"/>
                    </a:spcAft>
                    <a:buClr>
                      <a:schemeClr val="lt1"/>
                    </a:buClr>
                    <a:buSzPct val="100000"/>
                    <a:buFont typeface="Arial"/>
                    <a:buChar char="•"/>
                  </a:pPr>
                  <a:r>
                    <a:rPr b="0" baseline="0" i="0" lang="en-US" sz="1100" u="none" cap="none" strike="noStrike">
                      <a:solidFill>
                        <a:schemeClr val="lt1"/>
                      </a:solidFill>
                      <a:latin typeface="Arial"/>
                      <a:ea typeface="Arial"/>
                      <a:cs typeface="Arial"/>
                      <a:sym typeface="Arial"/>
                    </a:rPr>
                    <a:t>$200</a:t>
                  </a:r>
                </a:p>
                <a:p>
                  <a:pPr indent="-57150" lvl="1" marL="57150" marR="0" rtl="0" algn="ctr">
                    <a:lnSpc>
                      <a:spcPct val="90000"/>
                    </a:lnSpc>
                    <a:spcBef>
                      <a:spcPts val="165"/>
                    </a:spcBef>
                    <a:spcAft>
                      <a:spcPts val="165"/>
                    </a:spcAft>
                    <a:buClr>
                      <a:schemeClr val="lt1"/>
                    </a:buClr>
                    <a:buSzPct val="100000"/>
                    <a:buFont typeface="Arial"/>
                    <a:buChar char="•"/>
                  </a:pPr>
                  <a:r>
                    <a:rPr b="1" baseline="0" i="0" lang="en-US" sz="1100" u="none" cap="none" strike="noStrike">
                      <a:solidFill>
                        <a:schemeClr val="lt1"/>
                      </a:solidFill>
                      <a:latin typeface="Arial"/>
                      <a:ea typeface="Arial"/>
                      <a:cs typeface="Arial"/>
                      <a:sym typeface="Arial"/>
                    </a:rPr>
                    <a:t>Debt Account #: 7175909</a:t>
                  </a:r>
                </a:p>
              </p:txBody>
            </p:sp>
            <p:sp>
              <p:nvSpPr>
                <p:cNvPr id="912" name="Shape 912"/>
                <p:cNvSpPr/>
                <p:nvPr/>
              </p:nvSpPr>
              <p:spPr>
                <a:xfrm rot="-5400000">
                  <a:off x="2354991" y="1368714"/>
                  <a:ext cx="1257810" cy="4980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3" name="Shape 913"/>
                <p:cNvSpPr/>
                <p:nvPr/>
              </p:nvSpPr>
              <p:spPr>
                <a:xfrm>
                  <a:off x="2153859" y="324790"/>
                  <a:ext cx="1660072" cy="1328056"/>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914" name="Shape 914"/>
                <p:cNvSpPr txBox="1"/>
                <p:nvPr/>
              </p:nvSpPr>
              <p:spPr>
                <a:xfrm>
                  <a:off x="2192757" y="363687"/>
                  <a:ext cx="1582278" cy="1250263"/>
                </a:xfrm>
                <a:prstGeom prst="rect">
                  <a:avLst/>
                </a:prstGeom>
                <a:noFill/>
                <a:ln>
                  <a:noFill/>
                </a:ln>
              </p:spPr>
              <p:txBody>
                <a:bodyPr anchorCtr="0" anchor="t" bIns="26650" lIns="26650" rIns="26650" tIns="26650">
                  <a:noAutofit/>
                </a:bodyPr>
                <a:lstStyle/>
                <a:p>
                  <a:pPr indent="0" lvl="0" marL="0" marR="0" rtl="0" algn="ctr">
                    <a:lnSpc>
                      <a:spcPct val="90000"/>
                    </a:lnSpc>
                    <a:spcBef>
                      <a:spcPts val="0"/>
                    </a:spcBef>
                    <a:spcAft>
                      <a:spcPts val="0"/>
                    </a:spcAft>
                    <a:buSzPct val="25000"/>
                    <a:buNone/>
                  </a:pPr>
                  <a:r>
                    <a:rPr b="0" baseline="0" i="0" lang="en-US" sz="1400" u="none" cap="none" strike="noStrike">
                      <a:solidFill>
                        <a:schemeClr val="lt1"/>
                      </a:solidFill>
                      <a:latin typeface="Arial"/>
                      <a:ea typeface="Arial"/>
                      <a:cs typeface="Arial"/>
                      <a:sym typeface="Arial"/>
                    </a:rPr>
                    <a:t>L6X Cash Receipt</a:t>
                  </a:r>
                </a:p>
                <a:p>
                  <a:pPr indent="-57150" lvl="1" marL="57150" marR="0" rtl="0" algn="ctr">
                    <a:lnSpc>
                      <a:spcPct val="90000"/>
                    </a:lnSpc>
                    <a:spcBef>
                      <a:spcPts val="490"/>
                    </a:spcBef>
                    <a:spcAft>
                      <a:spcPts val="0"/>
                    </a:spcAft>
                    <a:buClr>
                      <a:schemeClr val="lt1"/>
                    </a:buClr>
                    <a:buSzPct val="100000"/>
                    <a:buFont typeface="Arial"/>
                    <a:buChar char="•"/>
                  </a:pPr>
                  <a:r>
                    <a:rPr b="0" baseline="0" i="0" lang="en-US" sz="1100" u="none" cap="none" strike="noStrike">
                      <a:solidFill>
                        <a:schemeClr val="lt1"/>
                      </a:solidFill>
                      <a:latin typeface="Arial"/>
                      <a:ea typeface="Arial"/>
                      <a:cs typeface="Arial"/>
                      <a:sym typeface="Arial"/>
                    </a:rPr>
                    <a:t>$198</a:t>
                  </a:r>
                </a:p>
                <a:p>
                  <a:pPr indent="-57150" lvl="1" marL="57150" marR="0" rtl="0" algn="ctr">
                    <a:lnSpc>
                      <a:spcPct val="90000"/>
                    </a:lnSpc>
                    <a:spcBef>
                      <a:spcPts val="165"/>
                    </a:spcBef>
                    <a:spcAft>
                      <a:spcPts val="0"/>
                    </a:spcAft>
                    <a:buClr>
                      <a:schemeClr val="lt1"/>
                    </a:buClr>
                    <a:buSzPct val="100000"/>
                    <a:buFont typeface="Arial"/>
                    <a:buChar char="•"/>
                  </a:pPr>
                  <a:r>
                    <a:rPr b="0" baseline="0" i="0" lang="en-US" sz="1100" u="none" cap="none" strike="noStrike">
                      <a:solidFill>
                        <a:schemeClr val="lt1"/>
                      </a:solidFill>
                      <a:latin typeface="Arial"/>
                      <a:ea typeface="Arial"/>
                      <a:cs typeface="Arial"/>
                      <a:sym typeface="Arial"/>
                    </a:rPr>
                    <a:t>Update DA Entity Outstanding and Collected Amounts</a:t>
                  </a:r>
                </a:p>
                <a:p>
                  <a:pPr indent="-57150" lvl="1" marL="57150" marR="0" rtl="0" algn="ctr">
                    <a:lnSpc>
                      <a:spcPct val="90000"/>
                    </a:lnSpc>
                    <a:spcBef>
                      <a:spcPts val="165"/>
                    </a:spcBef>
                    <a:spcAft>
                      <a:spcPts val="165"/>
                    </a:spcAft>
                    <a:buClr>
                      <a:schemeClr val="lt1"/>
                    </a:buClr>
                    <a:buSzPct val="100000"/>
                    <a:buFont typeface="Arial"/>
                    <a:buChar char="•"/>
                  </a:pPr>
                  <a:r>
                    <a:rPr b="1" baseline="0" i="0" lang="en-US" sz="1100" u="none" cap="none" strike="noStrike">
                      <a:solidFill>
                        <a:schemeClr val="lt1"/>
                      </a:solidFill>
                      <a:latin typeface="Arial"/>
                      <a:ea typeface="Arial"/>
                      <a:cs typeface="Arial"/>
                      <a:sym typeface="Arial"/>
                    </a:rPr>
                    <a:t>Debt Account #: 7175909</a:t>
                  </a:r>
                </a:p>
              </p:txBody>
            </p:sp>
            <p:sp>
              <p:nvSpPr>
                <p:cNvPr id="915" name="Shape 915"/>
                <p:cNvSpPr/>
                <p:nvPr/>
              </p:nvSpPr>
              <p:spPr>
                <a:xfrm rot="-2100000">
                  <a:off x="3632755" y="1942698"/>
                  <a:ext cx="1563860" cy="498020"/>
                </a:xfrm>
                <a:prstGeom prst="leftArrow">
                  <a:avLst>
                    <a:gd fmla="val 60000" name="adj1"/>
                    <a:gd fmla="val 50000" name="adj2"/>
                  </a:avLst>
                </a:prstGeom>
                <a:gradFill>
                  <a:gsLst>
                    <a:gs pos="0">
                      <a:srgbClr val="A9A9E1"/>
                    </a:gs>
                    <a:gs pos="35000">
                      <a:srgbClr val="C4C4E7"/>
                    </a:gs>
                    <a:gs pos="100000">
                      <a:srgbClr val="E6E6F8"/>
                    </a:gs>
                  </a:gsLst>
                  <a:lin ang="16200000" scaled="0"/>
                </a:gradFill>
                <a:ln cap="flat" cmpd="sng" w="9525">
                  <a:solidFill>
                    <a:srgbClr val="282888"/>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6" name="Shape 916"/>
                <p:cNvSpPr/>
                <p:nvPr/>
              </p:nvSpPr>
              <p:spPr>
                <a:xfrm>
                  <a:off x="4225169" y="1079183"/>
                  <a:ext cx="1660072" cy="1328056"/>
                </a:xfrm>
                <a:prstGeom prst="roundRect">
                  <a:avLst>
                    <a:gd fmla="val 10000" name="adj"/>
                  </a:avLst>
                </a:prstGeom>
                <a:solidFill>
                  <a:srgbClr val="00B050"/>
                </a:solidFill>
                <a:ln>
                  <a:noFill/>
                </a:ln>
              </p:spPr>
              <p:txBody>
                <a:bodyPr anchorCtr="0" anchor="ctr" bIns="91425" lIns="91425" rIns="91425" tIns="91425">
                  <a:noAutofit/>
                </a:bodyPr>
                <a:lstStyle/>
                <a:p>
                  <a:pPr>
                    <a:spcBef>
                      <a:spcPts val="0"/>
                    </a:spcBef>
                    <a:buNone/>
                  </a:pPr>
                  <a:r>
                    <a:t/>
                  </a:r>
                  <a:endParaRPr/>
                </a:p>
              </p:txBody>
            </p:sp>
            <p:sp>
              <p:nvSpPr>
                <p:cNvPr id="917" name="Shape 917"/>
                <p:cNvSpPr txBox="1"/>
                <p:nvPr/>
              </p:nvSpPr>
              <p:spPr>
                <a:xfrm>
                  <a:off x="4264067" y="1118079"/>
                  <a:ext cx="1582278" cy="1250263"/>
                </a:xfrm>
                <a:prstGeom prst="rect">
                  <a:avLst/>
                </a:prstGeom>
                <a:noFill/>
                <a:ln>
                  <a:noFill/>
                </a:ln>
              </p:spPr>
              <p:txBody>
                <a:bodyPr anchorCtr="0" anchor="t" bIns="26650" lIns="26650" rIns="26650" tIns="26650">
                  <a:noAutofit/>
                </a:bodyPr>
                <a:lstStyle/>
                <a:p>
                  <a:pPr indent="0" lvl="0" marL="0" marR="0" rtl="0" algn="ctr">
                    <a:lnSpc>
                      <a:spcPct val="90000"/>
                    </a:lnSpc>
                    <a:spcBef>
                      <a:spcPts val="0"/>
                    </a:spcBef>
                    <a:spcAft>
                      <a:spcPts val="0"/>
                    </a:spcAft>
                    <a:buSzPct val="25000"/>
                    <a:buNone/>
                  </a:pPr>
                  <a:r>
                    <a:rPr b="0" baseline="0" i="0" lang="en-US" sz="1400" u="none" cap="none" strike="noStrike">
                      <a:solidFill>
                        <a:schemeClr val="lt1"/>
                      </a:solidFill>
                      <a:latin typeface="Arial"/>
                      <a:ea typeface="Arial"/>
                      <a:cs typeface="Arial"/>
                      <a:sym typeface="Arial"/>
                    </a:rPr>
                    <a:t>NW6 Cash Receipt</a:t>
                  </a:r>
                </a:p>
                <a:p>
                  <a:pPr indent="-57150" lvl="1" marL="57150" marR="0" rtl="0" algn="ctr">
                    <a:lnSpc>
                      <a:spcPct val="90000"/>
                    </a:lnSpc>
                    <a:spcBef>
                      <a:spcPts val="490"/>
                    </a:spcBef>
                    <a:spcAft>
                      <a:spcPts val="0"/>
                    </a:spcAft>
                    <a:buClr>
                      <a:schemeClr val="lt1"/>
                    </a:buClr>
                    <a:buSzPct val="100000"/>
                    <a:buFont typeface="Arial"/>
                    <a:buChar char="•"/>
                  </a:pPr>
                  <a:r>
                    <a:rPr b="0" baseline="0" i="0" lang="en-US" sz="1100" u="none" cap="none" strike="noStrike">
                      <a:solidFill>
                        <a:schemeClr val="lt1"/>
                      </a:solidFill>
                      <a:latin typeface="Arial"/>
                      <a:ea typeface="Arial"/>
                      <a:cs typeface="Arial"/>
                      <a:sym typeface="Arial"/>
                    </a:rPr>
                    <a:t>$2</a:t>
                  </a:r>
                </a:p>
                <a:p>
                  <a:pPr indent="-57150" lvl="1" marL="57150" marR="0" rtl="0" algn="ctr">
                    <a:lnSpc>
                      <a:spcPct val="90000"/>
                    </a:lnSpc>
                    <a:spcBef>
                      <a:spcPts val="165"/>
                    </a:spcBef>
                    <a:spcAft>
                      <a:spcPts val="0"/>
                    </a:spcAft>
                    <a:buClr>
                      <a:schemeClr val="lt1"/>
                    </a:buClr>
                    <a:buSzPct val="100000"/>
                    <a:buFont typeface="Arial"/>
                    <a:buChar char="•"/>
                  </a:pPr>
                  <a:r>
                    <a:rPr b="0" baseline="0" i="0" lang="en-US" sz="1100" u="none" cap="none" strike="noStrike">
                      <a:solidFill>
                        <a:schemeClr val="lt1"/>
                      </a:solidFill>
                      <a:latin typeface="Arial"/>
                      <a:ea typeface="Arial"/>
                      <a:cs typeface="Arial"/>
                      <a:sym typeface="Arial"/>
                    </a:rPr>
                    <a:t>Update DA Entity Outstanding and Write-Off Amounts</a:t>
                  </a:r>
                </a:p>
                <a:p>
                  <a:pPr indent="-57150" lvl="1" marL="57150" marR="0" rtl="0" algn="ctr">
                    <a:lnSpc>
                      <a:spcPct val="90000"/>
                    </a:lnSpc>
                    <a:spcBef>
                      <a:spcPts val="165"/>
                    </a:spcBef>
                    <a:spcAft>
                      <a:spcPts val="165"/>
                    </a:spcAft>
                    <a:buClr>
                      <a:schemeClr val="lt1"/>
                    </a:buClr>
                    <a:buSzPct val="100000"/>
                    <a:buFont typeface="Arial"/>
                    <a:buChar char="•"/>
                  </a:pPr>
                  <a:r>
                    <a:rPr b="1" baseline="0" i="0" lang="en-US" sz="1100" u="none" cap="none" strike="noStrike">
                      <a:solidFill>
                        <a:schemeClr val="lt1"/>
                      </a:solidFill>
                      <a:latin typeface="Arial"/>
                      <a:ea typeface="Arial"/>
                      <a:cs typeface="Arial"/>
                      <a:sym typeface="Arial"/>
                    </a:rPr>
                    <a:t>Debt Account #: 7175909</a:t>
                  </a:r>
                </a:p>
              </p:txBody>
            </p:sp>
          </p:grpSp>
          <p:grpSp>
            <p:nvGrpSpPr>
              <p:cNvPr id="918" name="Shape 918"/>
              <p:cNvGrpSpPr/>
              <p:nvPr/>
            </p:nvGrpSpPr>
            <p:grpSpPr>
              <a:xfrm>
                <a:off x="1663192" y="2100585"/>
                <a:ext cx="4587183" cy="1073633"/>
                <a:chOff x="6284" y="541435"/>
                <a:chExt cx="4587183" cy="1073633"/>
              </a:xfrm>
            </p:grpSpPr>
            <p:sp>
              <p:nvSpPr>
                <p:cNvPr id="919" name="Shape 919"/>
                <p:cNvSpPr/>
                <p:nvPr/>
              </p:nvSpPr>
              <p:spPr>
                <a:xfrm>
                  <a:off x="6284" y="541435"/>
                  <a:ext cx="1207153" cy="1073633"/>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920" name="Shape 920"/>
                <p:cNvSpPr txBox="1"/>
                <p:nvPr/>
              </p:nvSpPr>
              <p:spPr>
                <a:xfrm>
                  <a:off x="37729" y="572881"/>
                  <a:ext cx="1144261" cy="101074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Initial Debt Account Creation</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(07/02/2015)</a:t>
                  </a:r>
                </a:p>
              </p:txBody>
            </p:sp>
            <p:sp>
              <p:nvSpPr>
                <p:cNvPr id="921" name="Shape 921"/>
                <p:cNvSpPr/>
                <p:nvPr/>
              </p:nvSpPr>
              <p:spPr>
                <a:xfrm>
                  <a:off x="1334153" y="928565"/>
                  <a:ext cx="255915" cy="299373"/>
                </a:xfrm>
                <a:prstGeom prst="rightArrow">
                  <a:avLst>
                    <a:gd fmla="val 6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2" name="Shape 922"/>
                <p:cNvSpPr txBox="1"/>
                <p:nvPr/>
              </p:nvSpPr>
              <p:spPr>
                <a:xfrm>
                  <a:off x="1334153" y="988440"/>
                  <a:ext cx="179140" cy="17962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55"/>
                    </a:spcAft>
                    <a:buNone/>
                  </a:pPr>
                  <a:r>
                    <a:t/>
                  </a:r>
                  <a:endParaRPr b="0" baseline="0" i="0" sz="1300" u="none" cap="none" strike="noStrike">
                    <a:solidFill>
                      <a:schemeClr val="dk1"/>
                    </a:solidFill>
                    <a:latin typeface="Arial"/>
                    <a:ea typeface="Arial"/>
                    <a:cs typeface="Arial"/>
                    <a:sym typeface="Arial"/>
                  </a:endParaRPr>
                </a:p>
              </p:txBody>
            </p:sp>
            <p:sp>
              <p:nvSpPr>
                <p:cNvPr id="923" name="Shape 923"/>
                <p:cNvSpPr/>
                <p:nvPr/>
              </p:nvSpPr>
              <p:spPr>
                <a:xfrm>
                  <a:off x="1696299" y="558643"/>
                  <a:ext cx="1207153" cy="1039215"/>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924" name="Shape 924"/>
                <p:cNvSpPr txBox="1"/>
                <p:nvPr/>
              </p:nvSpPr>
              <p:spPr>
                <a:xfrm>
                  <a:off x="1726736" y="589081"/>
                  <a:ext cx="1146276" cy="97834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Process partial Debt Account Collection</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(07/12/2015)</a:t>
                  </a:r>
                </a:p>
              </p:txBody>
            </p:sp>
            <p:sp>
              <p:nvSpPr>
                <p:cNvPr id="925" name="Shape 925"/>
                <p:cNvSpPr/>
                <p:nvPr/>
              </p:nvSpPr>
              <p:spPr>
                <a:xfrm>
                  <a:off x="3024167" y="928565"/>
                  <a:ext cx="255915" cy="299373"/>
                </a:xfrm>
                <a:prstGeom prst="rightArrow">
                  <a:avLst>
                    <a:gd fmla="val 6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6" name="Shape 926"/>
                <p:cNvSpPr txBox="1"/>
                <p:nvPr/>
              </p:nvSpPr>
              <p:spPr>
                <a:xfrm>
                  <a:off x="3024167" y="988440"/>
                  <a:ext cx="179140" cy="17962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55"/>
                    </a:spcAft>
                    <a:buNone/>
                  </a:pPr>
                  <a:r>
                    <a:t/>
                  </a:r>
                  <a:endParaRPr b="0" baseline="0" i="0" sz="1300" u="none" cap="none" strike="noStrike">
                    <a:solidFill>
                      <a:schemeClr val="dk1"/>
                    </a:solidFill>
                    <a:latin typeface="Arial"/>
                    <a:ea typeface="Arial"/>
                    <a:cs typeface="Arial"/>
                    <a:sym typeface="Arial"/>
                  </a:endParaRPr>
                </a:p>
              </p:txBody>
            </p:sp>
            <p:sp>
              <p:nvSpPr>
                <p:cNvPr id="927" name="Shape 927"/>
                <p:cNvSpPr/>
                <p:nvPr/>
              </p:nvSpPr>
              <p:spPr>
                <a:xfrm>
                  <a:off x="3386314" y="549866"/>
                  <a:ext cx="1207153" cy="1056768"/>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928" name="Shape 928"/>
                <p:cNvSpPr txBox="1"/>
                <p:nvPr/>
              </p:nvSpPr>
              <p:spPr>
                <a:xfrm>
                  <a:off x="3417266" y="580818"/>
                  <a:ext cx="1145248" cy="994865"/>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baseline="0" i="0" lang="en-US" sz="1200" u="none" cap="none" strike="noStrike">
                      <a:solidFill>
                        <a:schemeClr val="lt1"/>
                      </a:solidFill>
                      <a:latin typeface="Arial"/>
                      <a:ea typeface="Arial"/>
                      <a:cs typeface="Arial"/>
                      <a:sym typeface="Arial"/>
                    </a:rPr>
                    <a:t>Process Write-Off CR for outstanding balance</a:t>
                  </a:r>
                </a:p>
                <a:p>
                  <a:pPr indent="0" lvl="0" marL="0" marR="0" rtl="0" algn="ctr">
                    <a:lnSpc>
                      <a:spcPct val="90000"/>
                    </a:lnSpc>
                    <a:spcBef>
                      <a:spcPts val="420"/>
                    </a:spcBef>
                    <a:spcAft>
                      <a:spcPts val="420"/>
                    </a:spcAft>
                    <a:buSzPct val="25000"/>
                    <a:buNone/>
                  </a:pPr>
                  <a:r>
                    <a:rPr b="1" baseline="0" i="0" lang="en-US" sz="1200" u="none" cap="none" strike="noStrike">
                      <a:solidFill>
                        <a:schemeClr val="lt1"/>
                      </a:solidFill>
                      <a:latin typeface="Arial"/>
                      <a:ea typeface="Arial"/>
                      <a:cs typeface="Arial"/>
                      <a:sym typeface="Arial"/>
                    </a:rPr>
                    <a:t>(10/27/2015)</a:t>
                  </a:r>
                </a:p>
              </p:txBody>
            </p:sp>
          </p:grpSp>
        </p:grpSp>
        <p:sp>
          <p:nvSpPr>
            <p:cNvPr id="929" name="Shape 929"/>
            <p:cNvSpPr/>
            <p:nvPr/>
          </p:nvSpPr>
          <p:spPr>
            <a:xfrm>
              <a:off x="2588263" y="2250105"/>
              <a:ext cx="328936" cy="519888"/>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1</a:t>
              </a:r>
            </a:p>
          </p:txBody>
        </p:sp>
        <p:sp>
          <p:nvSpPr>
            <p:cNvPr id="930" name="Shape 930"/>
            <p:cNvSpPr/>
            <p:nvPr/>
          </p:nvSpPr>
          <p:spPr>
            <a:xfrm>
              <a:off x="4239508" y="2250103"/>
              <a:ext cx="328936" cy="519888"/>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2</a:t>
              </a:r>
            </a:p>
          </p:txBody>
        </p:sp>
        <p:sp>
          <p:nvSpPr>
            <p:cNvPr id="931" name="Shape 931"/>
            <p:cNvSpPr/>
            <p:nvPr/>
          </p:nvSpPr>
          <p:spPr>
            <a:xfrm>
              <a:off x="5918953" y="2250102"/>
              <a:ext cx="328936" cy="519888"/>
            </a:xfrm>
            <a:prstGeom prst="ellipse">
              <a:avLst/>
            </a:prstGeom>
            <a:solidFill>
              <a:schemeClr val="lt1"/>
            </a:solid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3</a:t>
              </a:r>
            </a:p>
          </p:txBody>
        </p:sp>
      </p:gr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 name="Shape 936"/>
        <p:cNvGrpSpPr/>
        <p:nvPr/>
      </p:nvGrpSpPr>
      <p:grpSpPr>
        <a:xfrm>
          <a:off x="0" y="0"/>
          <a:ext cx="0" cy="0"/>
          <a:chOff x="0" y="0"/>
          <a:chExt cx="0" cy="0"/>
        </a:xfrm>
      </p:grpSpPr>
      <p:sp>
        <p:nvSpPr>
          <p:cNvPr id="937" name="Shape 93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38" name="Shape 938"/>
          <p:cNvSpPr txBox="1"/>
          <p:nvPr>
            <p:ph idx="12" type="sldNum"/>
          </p:nvPr>
        </p:nvSpPr>
        <p:spPr>
          <a:xfrm>
            <a:off x="-85060"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39" name="Shape 939"/>
          <p:cNvSpPr txBox="1"/>
          <p:nvPr>
            <p:ph idx="1" type="body"/>
          </p:nvPr>
        </p:nvSpPr>
        <p:spPr>
          <a:xfrm>
            <a:off x="435933" y="1444079"/>
            <a:ext cx="8623005" cy="1951996"/>
          </a:xfrm>
          <a:prstGeom prst="rect">
            <a:avLst/>
          </a:prstGeom>
          <a:noFill/>
          <a:ln>
            <a:noFill/>
          </a:ln>
        </p:spPr>
        <p:txBody>
          <a:bodyPr anchorCtr="0" anchor="t" bIns="45700" lIns="91425" rIns="91425" tIns="45700">
            <a:noAutofit/>
          </a:bodyPr>
          <a:lstStyle/>
          <a:p>
            <a:pPr indent="-234950" lvl="2" marL="577850"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List of downstream transactions referencing the DA Entity</a:t>
            </a:r>
            <a:r>
              <a:rPr b="0" baseline="0" i="0" lang="en-US" sz="1600" u="none" cap="none" strike="noStrike">
                <a:solidFill>
                  <a:schemeClr val="dk1"/>
                </a:solidFill>
                <a:latin typeface="Arial"/>
                <a:ea typeface="Arial"/>
                <a:cs typeface="Arial"/>
                <a:sym typeface="Arial"/>
              </a:rPr>
              <a:t>:</a:t>
            </a:r>
          </a:p>
          <a:p>
            <a:pPr indent="-146050" lvl="0" marL="231775" marR="0" rtl="0" algn="l">
              <a:spcBef>
                <a:spcPts val="1200"/>
              </a:spcBef>
              <a:spcAft>
                <a:spcPts val="600"/>
              </a:spcAft>
              <a:buClr>
                <a:srgbClr val="AF242B"/>
              </a:buClr>
              <a:buFont typeface="Arial"/>
              <a:buNone/>
            </a:pPr>
            <a:r>
              <a:t/>
            </a:r>
            <a:endParaRPr b="1" baseline="0" i="0" sz="1800" u="sng" cap="none" strike="noStrike">
              <a:solidFill>
                <a:schemeClr val="dk1"/>
              </a:solidFill>
              <a:latin typeface="Arial"/>
              <a:ea typeface="Arial"/>
              <a:cs typeface="Arial"/>
              <a:sym typeface="Arial"/>
            </a:endParaRPr>
          </a:p>
        </p:txBody>
      </p:sp>
      <p:sp>
        <p:nvSpPr>
          <p:cNvPr id="940" name="Shape 9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941" name="Shape 941"/>
          <p:cNvGraphicFramePr/>
          <p:nvPr/>
        </p:nvGraphicFramePr>
        <p:xfrm>
          <a:off x="906483" y="2477655"/>
          <a:ext cx="3000000" cy="3000000"/>
        </p:xfrm>
        <a:graphic>
          <a:graphicData uri="http://schemas.openxmlformats.org/drawingml/2006/table">
            <a:tbl>
              <a:tblPr bandRow="1" firstRow="1">
                <a:noFill/>
                <a:tableStyleId>{ADC7ED98-FEA4-452D-8DD4-853BDA157AB3}</a:tableStyleId>
              </a:tblPr>
              <a:tblGrid>
                <a:gridCol w="2478350"/>
                <a:gridCol w="2434375"/>
                <a:gridCol w="2410400"/>
              </a:tblGrid>
              <a:tr h="370850">
                <a:tc>
                  <a:txBody>
                    <a:bodyPr>
                      <a:noAutofit/>
                    </a:bodyPr>
                    <a:lstStyle/>
                    <a:p>
                      <a:pPr indent="0" lvl="0" marL="0" marR="0" rtl="0" algn="l">
                        <a:spcBef>
                          <a:spcPts val="0"/>
                        </a:spcBef>
                        <a:buSzPct val="25000"/>
                        <a:buNone/>
                      </a:pPr>
                      <a:r>
                        <a:rPr baseline="0" lang="en-US" sz="1800" u="none" cap="none" strike="noStrike"/>
                        <a:t>Document Category</a:t>
                      </a:r>
                    </a:p>
                  </a:txBody>
                  <a:tcPr marT="45725" marB="45725" marR="91450" marL="91450"/>
                </a:tc>
                <a:tc gridSpan="2">
                  <a:txBody>
                    <a:bodyPr>
                      <a:noAutofit/>
                    </a:bodyPr>
                    <a:lstStyle/>
                    <a:p>
                      <a:pPr indent="0" lvl="0" marL="0" marR="0" rtl="0" algn="ctr">
                        <a:spcBef>
                          <a:spcPts val="0"/>
                        </a:spcBef>
                        <a:buSzPct val="25000"/>
                        <a:buNone/>
                      </a:pPr>
                      <a:r>
                        <a:rPr baseline="0" lang="en-US" sz="1800" u="none" cap="none" strike="noStrike"/>
                        <a:t>Document Type</a:t>
                      </a:r>
                    </a:p>
                  </a:txBody>
                  <a:tcPr marT="45725" marB="45725" marR="91450" marL="91450"/>
                </a:tc>
                <a:tc hMerge="1"/>
              </a:tr>
              <a:tr h="370850">
                <a:tc>
                  <a:txBody>
                    <a:bodyPr>
                      <a:noAutofit/>
                    </a:bodyPr>
                    <a:lstStyle/>
                    <a:p>
                      <a:pPr indent="0" lvl="0" marL="0" marR="0" rtl="0" algn="l">
                        <a:spcBef>
                          <a:spcPts val="0"/>
                        </a:spcBef>
                        <a:buNone/>
                      </a:pPr>
                      <a:r>
                        <a:t/>
                      </a:r>
                      <a:endParaRPr baseline="0" sz="1800" u="none" cap="none" strike="noStrike"/>
                    </a:p>
                  </a:txBody>
                  <a:tcPr marT="45725" marB="45725" marR="91450" marL="91450"/>
                </a:tc>
                <a:tc>
                  <a:txBody>
                    <a:bodyPr>
                      <a:noAutofit/>
                    </a:bodyPr>
                    <a:lstStyle/>
                    <a:p>
                      <a:pPr indent="0" lvl="0" marL="0" marR="0" rtl="0" algn="ctr">
                        <a:spcBef>
                          <a:spcPts val="0"/>
                        </a:spcBef>
                        <a:buSzPct val="25000"/>
                        <a:buNone/>
                      </a:pPr>
                      <a:r>
                        <a:rPr b="1" baseline="0" lang="en-US" sz="1800" u="none" cap="none" strike="noStrike"/>
                        <a:t>Region 6</a:t>
                      </a:r>
                    </a:p>
                  </a:txBody>
                  <a:tcPr marT="45725" marB="45725" marR="91450" marL="91450"/>
                </a:tc>
                <a:tc>
                  <a:txBody>
                    <a:bodyPr>
                      <a:noAutofit/>
                    </a:bodyPr>
                    <a:lstStyle/>
                    <a:p>
                      <a:pPr indent="0" lvl="0" marL="0" marR="0" rtl="0" algn="ctr">
                        <a:spcBef>
                          <a:spcPts val="0"/>
                        </a:spcBef>
                        <a:buSzPct val="25000"/>
                        <a:buNone/>
                      </a:pPr>
                      <a:r>
                        <a:rPr b="1" baseline="0" lang="en-US" sz="1800" u="none" cap="none" strike="noStrike"/>
                        <a:t>Region 7</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Collection CRs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L6X, PC6, PE6, CH6, EF6, CA6</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L7M, PC7, CH7, EF7, CA7</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Write-Off CRs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NW6</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NW7</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Refund IPs</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MR6</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MR7</a:t>
                      </a:r>
                    </a:p>
                  </a:txBody>
                  <a:tcPr marT="45725" marB="45725" marR="91450" marL="91450"/>
                </a:tc>
              </a:tr>
            </a:tbl>
          </a:graphicData>
        </a:graphic>
      </p:graphicFrame>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6" name="Shape 946"/>
        <p:cNvGrpSpPr/>
        <p:nvPr/>
      </p:nvGrpSpPr>
      <p:grpSpPr>
        <a:xfrm>
          <a:off x="0" y="0"/>
          <a:ext cx="0" cy="0"/>
          <a:chOff x="0" y="0"/>
          <a:chExt cx="0" cy="0"/>
        </a:xfrm>
      </p:grpSpPr>
      <p:sp>
        <p:nvSpPr>
          <p:cNvPr id="947" name="Shape 94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48" name="Shape 948"/>
          <p:cNvSpPr txBox="1"/>
          <p:nvPr>
            <p:ph idx="12" type="sldNum"/>
          </p:nvPr>
        </p:nvSpPr>
        <p:spPr>
          <a:xfrm>
            <a:off x="-85060"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49" name="Shape 949"/>
          <p:cNvSpPr txBox="1"/>
          <p:nvPr>
            <p:ph idx="1" type="body"/>
          </p:nvPr>
        </p:nvSpPr>
        <p:spPr>
          <a:xfrm>
            <a:off x="457200" y="1227137"/>
            <a:ext cx="8686800" cy="475899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will use the following queries to research the Pegasys Debt Account Entity: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Query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by Debt Account Group Query</a:t>
            </a:r>
          </a:p>
          <a:p>
            <a:pPr indent="-231775" lvl="1" marL="23177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a:t>
            </a:r>
            <a:r>
              <a:rPr b="1" baseline="0" i="0" lang="en-US" sz="1800" u="sng" cap="none" strike="noStrike">
                <a:solidFill>
                  <a:schemeClr val="dk1"/>
                </a:solidFill>
                <a:latin typeface="Arial"/>
                <a:ea typeface="Arial"/>
                <a:cs typeface="Arial"/>
                <a:sym typeface="Arial"/>
              </a:rPr>
              <a:t>Debt Account Query</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allows users to seamlessly perform the following actions against the Debt Account Entity: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Review a </a:t>
            </a:r>
            <a:r>
              <a:rPr b="1" baseline="0" i="0" lang="en-US" sz="1800" u="sng" cap="none" strike="noStrike">
                <a:solidFill>
                  <a:schemeClr val="dk1"/>
                </a:solidFill>
                <a:latin typeface="Arial"/>
                <a:ea typeface="Arial"/>
                <a:cs typeface="Arial"/>
                <a:sym typeface="Arial"/>
              </a:rPr>
              <a:t>snapshot of the Debt Account Entity</a:t>
            </a:r>
            <a:r>
              <a:rPr b="0" baseline="0" i="0" lang="en-US" sz="1800" u="none" cap="none" strike="noStrike">
                <a:solidFill>
                  <a:schemeClr val="dk1"/>
                </a:solidFill>
                <a:latin typeface="Arial"/>
                <a:ea typeface="Arial"/>
                <a:cs typeface="Arial"/>
                <a:sym typeface="Arial"/>
              </a:rPr>
              <a:t>, including original amounts owed, amounts collected, amounts outstanding, overdue charges, etc.</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Review all Pegasys transactions </a:t>
            </a:r>
            <a:r>
              <a:rPr b="1" baseline="0" i="0" lang="en-US" sz="1800" u="sng" cap="none" strike="noStrike">
                <a:solidFill>
                  <a:schemeClr val="dk1"/>
                </a:solidFill>
                <a:latin typeface="Arial"/>
                <a:ea typeface="Arial"/>
                <a:cs typeface="Arial"/>
                <a:sym typeface="Arial"/>
              </a:rPr>
              <a:t>referencing</a:t>
            </a:r>
            <a:r>
              <a:rPr b="0" baseline="0" i="0" lang="en-US" sz="1800" u="none" cap="none" strike="noStrike">
                <a:solidFill>
                  <a:schemeClr val="dk1"/>
                </a:solidFill>
                <a:latin typeface="Arial"/>
                <a:ea typeface="Arial"/>
                <a:cs typeface="Arial"/>
                <a:sym typeface="Arial"/>
              </a:rPr>
              <a:t> the Debt Account Entity</a:t>
            </a:r>
          </a:p>
          <a:p>
            <a:pPr indent="-225425" lvl="1" marL="568325" marR="0" rtl="0" algn="l">
              <a:spcBef>
                <a:spcPts val="120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Update</a:t>
            </a:r>
            <a:r>
              <a:rPr b="0" baseline="0" i="0" lang="en-US" sz="1800" u="none" cap="none" strike="noStrike">
                <a:solidFill>
                  <a:schemeClr val="dk1"/>
                </a:solidFill>
                <a:latin typeface="Arial"/>
                <a:ea typeface="Arial"/>
                <a:cs typeface="Arial"/>
                <a:sym typeface="Arial"/>
              </a:rPr>
              <a:t> the Debt Account Entity from the Query</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Initiate </a:t>
            </a:r>
            <a:r>
              <a:rPr b="1" baseline="0" i="0" lang="en-US" sz="1800" u="sng" cap="none" strike="noStrike">
                <a:solidFill>
                  <a:schemeClr val="dk1"/>
                </a:solidFill>
                <a:latin typeface="Arial"/>
                <a:ea typeface="Arial"/>
                <a:cs typeface="Arial"/>
                <a:sym typeface="Arial"/>
              </a:rPr>
              <a:t>Collections</a:t>
            </a:r>
            <a:r>
              <a:rPr b="0" baseline="0" i="0" lang="en-US" sz="1800" u="none" cap="none" strike="noStrike">
                <a:solidFill>
                  <a:schemeClr val="dk1"/>
                </a:solidFill>
                <a:latin typeface="Arial"/>
                <a:ea typeface="Arial"/>
                <a:cs typeface="Arial"/>
                <a:sym typeface="Arial"/>
              </a:rPr>
              <a:t> transactions</a:t>
            </a:r>
          </a:p>
          <a:p>
            <a:pPr indent="-225425" lvl="1" marL="568325" marR="0" rtl="0" algn="l">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View and Add </a:t>
            </a:r>
            <a:r>
              <a:rPr b="1" baseline="0" i="0" lang="en-US" sz="1800" u="sng" cap="none" strike="noStrike">
                <a:solidFill>
                  <a:schemeClr val="dk1"/>
                </a:solidFill>
                <a:latin typeface="Arial"/>
                <a:ea typeface="Arial"/>
                <a:cs typeface="Arial"/>
                <a:sym typeface="Arial"/>
              </a:rPr>
              <a:t>Attachments</a:t>
            </a:r>
          </a:p>
          <a:p>
            <a:pPr indent="-241300" lvl="2" marL="914400" marR="0" rtl="0" algn="l">
              <a:spcBef>
                <a:spcPts val="1200"/>
              </a:spcBef>
              <a:spcAft>
                <a:spcPts val="6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Attachments are added to a Debt Account entity following the same steps reviewed for adding attachments to documents</a:t>
            </a:r>
          </a:p>
        </p:txBody>
      </p:sp>
      <p:sp>
        <p:nvSpPr>
          <p:cNvPr id="950" name="Shape 9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5" name="Shape 955"/>
        <p:cNvGrpSpPr/>
        <p:nvPr/>
      </p:nvGrpSpPr>
      <p:grpSpPr>
        <a:xfrm>
          <a:off x="0" y="0"/>
          <a:ext cx="0" cy="0"/>
          <a:chOff x="0" y="0"/>
          <a:chExt cx="0" cy="0"/>
        </a:xfrm>
      </p:grpSpPr>
      <p:sp>
        <p:nvSpPr>
          <p:cNvPr id="956" name="Shape 95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57" name="Shape 957"/>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58" name="Shape 958"/>
          <p:cNvSpPr txBox="1"/>
          <p:nvPr>
            <p:ph idx="1" type="body"/>
          </p:nvPr>
        </p:nvSpPr>
        <p:spPr>
          <a:xfrm>
            <a:off x="647700" y="1227137"/>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To access the Debt Account Query, navigate to </a:t>
            </a:r>
            <a:r>
              <a:rPr b="1" baseline="0" i="1" lang="en-US" sz="1800" u="sng" cap="none" strike="noStrike">
                <a:solidFill>
                  <a:schemeClr val="dk1"/>
                </a:solidFill>
                <a:latin typeface="Arial"/>
                <a:ea typeface="Arial"/>
                <a:cs typeface="Arial"/>
                <a:sym typeface="Arial"/>
              </a:rPr>
              <a:t>Queries &gt; Accounts Receivable &gt; Debt Account &gt; Debt Account</a:t>
            </a:r>
          </a:p>
        </p:txBody>
      </p:sp>
      <p:pic>
        <p:nvPicPr>
          <p:cNvPr id="959" name="Shape 959"/>
          <p:cNvPicPr preferRelativeResize="0"/>
          <p:nvPr/>
        </p:nvPicPr>
        <p:blipFill rotWithShape="1">
          <a:blip r:embed="rId3">
            <a:alphaModFix/>
          </a:blip>
          <a:srcRect b="0" l="0" r="0" t="0"/>
          <a:stretch/>
        </p:blipFill>
        <p:spPr>
          <a:xfrm>
            <a:off x="698389" y="1951467"/>
            <a:ext cx="4617889" cy="4523943"/>
          </a:xfrm>
          <a:prstGeom prst="rect">
            <a:avLst/>
          </a:prstGeom>
          <a:noFill/>
          <a:ln>
            <a:noFill/>
          </a:ln>
        </p:spPr>
      </p:pic>
      <p:sp>
        <p:nvSpPr>
          <p:cNvPr id="960" name="Shape 96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61" name="Shape 961"/>
          <p:cNvSpPr txBox="1"/>
          <p:nvPr/>
        </p:nvSpPr>
        <p:spPr>
          <a:xfrm>
            <a:off x="5518298" y="2387401"/>
            <a:ext cx="3498110" cy="2123657"/>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C00000"/>
              </a:buClr>
              <a:buSzPct val="75000"/>
              <a:buFont typeface="Arial"/>
              <a:buChar char="•"/>
            </a:pPr>
            <a:r>
              <a:rPr b="0" baseline="0" i="0" lang="en-US" sz="1800" u="none" cap="none" strike="noStrike">
                <a:solidFill>
                  <a:schemeClr val="dk1"/>
                </a:solidFill>
                <a:latin typeface="Arial"/>
                <a:ea typeface="Arial"/>
                <a:cs typeface="Arial"/>
                <a:sym typeface="Arial"/>
              </a:rPr>
              <a:t>Popular search criteria, including:</a:t>
            </a:r>
          </a:p>
          <a:p>
            <a:pPr indent="-285750" lvl="1" marL="7429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Debt Account Number</a:t>
            </a:r>
          </a:p>
          <a:p>
            <a:pPr indent="-285750" lvl="1" marL="7429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Debt Account Group</a:t>
            </a:r>
          </a:p>
          <a:p>
            <a:pPr indent="-285750" lvl="1" marL="7429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Receivable Type</a:t>
            </a:r>
          </a:p>
          <a:p>
            <a:pPr indent="-285750" lvl="1" marL="7429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Document Type</a:t>
            </a:r>
          </a:p>
          <a:p>
            <a:pPr indent="-285750" lvl="1" marL="742950" marR="0" rtl="0" algn="l">
              <a:spcBef>
                <a:spcPts val="0"/>
              </a:spcBef>
              <a:spcAft>
                <a:spcPts val="0"/>
              </a:spcAft>
              <a:buClr>
                <a:srgbClr val="C00000"/>
              </a:buClr>
              <a:buSzPct val="75000"/>
              <a:buFont typeface="Arial"/>
              <a:buChar char="•"/>
            </a:pPr>
            <a:r>
              <a:rPr b="0" baseline="0" i="0" lang="en-US" sz="1600" u="none" cap="none" strike="noStrike">
                <a:solidFill>
                  <a:schemeClr val="dk1"/>
                </a:solidFill>
                <a:latin typeface="Arial"/>
                <a:ea typeface="Arial"/>
                <a:cs typeface="Arial"/>
                <a:sym typeface="Arial"/>
              </a:rPr>
              <a:t>Header and Accounting Line UDFs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 name="Shape 966"/>
        <p:cNvGrpSpPr/>
        <p:nvPr/>
      </p:nvGrpSpPr>
      <p:grpSpPr>
        <a:xfrm>
          <a:off x="0" y="0"/>
          <a:ext cx="0" cy="0"/>
          <a:chOff x="0" y="0"/>
          <a:chExt cx="0" cy="0"/>
        </a:xfrm>
      </p:grpSpPr>
      <p:sp>
        <p:nvSpPr>
          <p:cNvPr id="967" name="Shape 96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68" name="Shape 968"/>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69" name="Shape 969"/>
          <p:cNvSpPr txBox="1"/>
          <p:nvPr>
            <p:ph idx="1" type="body"/>
          </p:nvPr>
        </p:nvSpPr>
        <p:spPr>
          <a:xfrm>
            <a:off x="419100" y="1078282"/>
            <a:ext cx="8724899" cy="250311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Debt Account Query details page opens to the Debt Account Tab</a:t>
            </a:r>
          </a:p>
          <a:p>
            <a:pPr indent="-231775" lvl="0" marL="2317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From this screen, users can:</a:t>
            </a:r>
          </a:p>
          <a:p>
            <a:pPr indent="-225425" lvl="1" marL="568325" marR="0" rtl="0" algn="l">
              <a:spcBef>
                <a:spcPts val="6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Refresh</a:t>
            </a:r>
            <a:r>
              <a:rPr b="0" baseline="0" i="0" lang="en-US" sz="1600" u="none" cap="none" strike="noStrike">
                <a:solidFill>
                  <a:schemeClr val="dk1"/>
                </a:solidFill>
                <a:latin typeface="Arial"/>
                <a:ea typeface="Arial"/>
                <a:cs typeface="Arial"/>
                <a:sym typeface="Arial"/>
              </a:rPr>
              <a:t> the query</a:t>
            </a:r>
          </a:p>
          <a:p>
            <a:pPr indent="-225425" lvl="1" marL="568325" marR="0" rtl="0" algn="l">
              <a:spcBef>
                <a:spcPts val="6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Amend</a:t>
            </a:r>
            <a:r>
              <a:rPr b="0" baseline="0" i="0" lang="en-US" sz="1600" u="none" cap="none" strike="noStrike">
                <a:solidFill>
                  <a:schemeClr val="dk1"/>
                </a:solidFill>
                <a:latin typeface="Arial"/>
                <a:ea typeface="Arial"/>
                <a:cs typeface="Arial"/>
                <a:sym typeface="Arial"/>
              </a:rPr>
              <a:t> the Debt Account Entity</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Opens the DA document used to create the Debt Account Entity in Amend mode</a:t>
            </a:r>
          </a:p>
          <a:p>
            <a:pPr indent="-225425" lvl="1" marL="568325" marR="0" rtl="0" algn="l">
              <a:spcBef>
                <a:spcPts val="6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Copy Forward To</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 Cash Receipt – initiate manual collection or write-off processing</a:t>
            </a:r>
          </a:p>
          <a:p>
            <a:pPr indent="-225425" lvl="1" marL="568325"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View the </a:t>
            </a:r>
            <a:r>
              <a:rPr b="1" baseline="0" i="0" lang="en-US" sz="1600" u="sng" cap="none" strike="noStrike">
                <a:solidFill>
                  <a:schemeClr val="dk1"/>
                </a:solidFill>
                <a:latin typeface="Arial"/>
                <a:ea typeface="Arial"/>
                <a:cs typeface="Arial"/>
                <a:sym typeface="Arial"/>
              </a:rPr>
              <a:t>Documents</a:t>
            </a:r>
            <a:r>
              <a:rPr b="0" baseline="0" i="0" lang="en-US" sz="1600" u="none" cap="none" strike="noStrike">
                <a:solidFill>
                  <a:schemeClr val="dk1"/>
                </a:solidFill>
                <a:latin typeface="Arial"/>
                <a:ea typeface="Arial"/>
                <a:cs typeface="Arial"/>
                <a:sym typeface="Arial"/>
              </a:rPr>
              <a:t> and </a:t>
            </a:r>
            <a:r>
              <a:rPr b="1" baseline="0" i="0" lang="en-US" sz="1600" u="sng" cap="none" strike="noStrike">
                <a:solidFill>
                  <a:schemeClr val="dk1"/>
                </a:solidFill>
                <a:latin typeface="Arial"/>
                <a:ea typeface="Arial"/>
                <a:cs typeface="Arial"/>
                <a:sym typeface="Arial"/>
              </a:rPr>
              <a:t>History</a:t>
            </a:r>
            <a:r>
              <a:rPr b="0" baseline="0" i="0" lang="en-US" sz="1600" u="none" cap="none" strike="noStrike">
                <a:solidFill>
                  <a:schemeClr val="dk1"/>
                </a:solidFill>
                <a:latin typeface="Arial"/>
                <a:ea typeface="Arial"/>
                <a:cs typeface="Arial"/>
                <a:sym typeface="Arial"/>
              </a:rPr>
              <a:t> associated with the Debt Account Entity</a:t>
            </a:r>
          </a:p>
        </p:txBody>
      </p:sp>
      <p:sp>
        <p:nvSpPr>
          <p:cNvPr id="970" name="Shape 9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971" name="Shape 971"/>
          <p:cNvPicPr preferRelativeResize="0"/>
          <p:nvPr/>
        </p:nvPicPr>
        <p:blipFill rotWithShape="1">
          <a:blip r:embed="rId3">
            <a:alphaModFix/>
          </a:blip>
          <a:srcRect b="0" l="0" r="0" t="0"/>
          <a:stretch/>
        </p:blipFill>
        <p:spPr>
          <a:xfrm>
            <a:off x="956545" y="3420103"/>
            <a:ext cx="6788025" cy="291420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Lifecycle Introduction</a:t>
            </a:r>
          </a:p>
        </p:txBody>
      </p:sp>
      <p:sp>
        <p:nvSpPr>
          <p:cNvPr id="141" name="Shape 141"/>
          <p:cNvSpPr txBox="1"/>
          <p:nvPr>
            <p:ph idx="1" type="body"/>
          </p:nvPr>
        </p:nvSpPr>
        <p:spPr>
          <a:xfrm>
            <a:off x="647700" y="1227137"/>
            <a:ext cx="8229600" cy="4525961"/>
          </a:xfrm>
          <a:prstGeom prst="rect">
            <a:avLst/>
          </a:prstGeom>
          <a:noFill/>
          <a:ln>
            <a:noFill/>
          </a:ln>
        </p:spPr>
        <p:txBody>
          <a:bodyPr anchorCtr="0" anchor="t" bIns="45700" lIns="91425" rIns="91425" tIns="45700">
            <a:noAutofit/>
          </a:bodyPr>
          <a:lstStyle/>
          <a:p>
            <a:pPr indent="-117475" lvl="0" marL="231775" marR="0" rtl="0" algn="l">
              <a:lnSpc>
                <a:spcPct val="80000"/>
              </a:lnSpc>
              <a:spcBef>
                <a:spcPts val="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117475" lvl="0" marL="2317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9525" lvl="1" marL="56832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66675" lvl="1" marL="434975" marR="0" rtl="0" algn="l">
              <a:lnSpc>
                <a:spcPct val="80000"/>
              </a:lnSpc>
              <a:spcBef>
                <a:spcPts val="600"/>
              </a:spcBef>
              <a:spcAft>
                <a:spcPts val="0"/>
              </a:spcAft>
              <a:buClr>
                <a:srgbClr val="E31937"/>
              </a:buClr>
              <a:buFont typeface="Noto Sans Symbols"/>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57150" lvl="0" marL="171450" marR="0" rtl="0" algn="l">
              <a:lnSpc>
                <a:spcPct val="80000"/>
              </a:lnSpc>
              <a:spcBef>
                <a:spcPts val="600"/>
              </a:spcBef>
              <a:spcAft>
                <a:spcPts val="0"/>
              </a:spcAft>
              <a:buClr>
                <a:srgbClr val="E31937"/>
              </a:buClr>
              <a:buFont typeface="Arial"/>
              <a:buNone/>
            </a:pPr>
            <a:r>
              <a:t/>
            </a:r>
            <a:endParaRPr b="0" baseline="0" i="0" sz="240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83343" lvl="0" marL="171450" marR="0" rtl="0" algn="l">
              <a:lnSpc>
                <a:spcPct val="80000"/>
              </a:lnSpc>
              <a:spcBef>
                <a:spcPts val="600"/>
              </a:spcBef>
              <a:spcAft>
                <a:spcPts val="0"/>
              </a:spcAft>
              <a:buClr>
                <a:srgbClr val="E31937"/>
              </a:buClr>
              <a:buFont typeface="Arial"/>
              <a:buNone/>
            </a:pPr>
            <a:r>
              <a:t/>
            </a:r>
            <a:endParaRPr b="0" baseline="0" i="0" sz="18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200818" lvl="0" marL="231775" marR="0" rtl="0" algn="l">
              <a:lnSpc>
                <a:spcPct val="80000"/>
              </a:lnSpc>
              <a:spcBef>
                <a:spcPts val="600"/>
              </a:spcBef>
              <a:spcAft>
                <a:spcPts val="0"/>
              </a:spcAft>
              <a:buClr>
                <a:srgbClr val="E31937"/>
              </a:buClr>
              <a:buFont typeface="Noto Sans Symbols"/>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40493" lvl="0" marL="171450" marR="0" rtl="0" algn="l">
              <a:lnSpc>
                <a:spcPct val="80000"/>
              </a:lnSpc>
              <a:spcBef>
                <a:spcPts val="600"/>
              </a:spcBef>
              <a:spcAft>
                <a:spcPts val="0"/>
              </a:spcAft>
              <a:buClr>
                <a:srgbClr val="E31937"/>
              </a:buClr>
              <a:buFont typeface="Arial"/>
              <a:buNone/>
            </a:pPr>
            <a:r>
              <a:t/>
            </a:r>
            <a:endParaRPr b="0" baseline="0" i="0" sz="650" u="none" cap="none" strike="noStrike">
              <a:solidFill>
                <a:srgbClr val="363534"/>
              </a:solidFill>
              <a:latin typeface="Arial"/>
              <a:ea typeface="Arial"/>
              <a:cs typeface="Arial"/>
              <a:sym typeface="Arial"/>
            </a:endParaRPr>
          </a:p>
          <a:p>
            <a:pPr indent="-171450" lvl="0" marL="171450" marR="0" rtl="0" algn="l">
              <a:lnSpc>
                <a:spcPct val="80000"/>
              </a:lnSpc>
              <a:spcBef>
                <a:spcPts val="600"/>
              </a:spcBef>
              <a:spcAft>
                <a:spcPts val="0"/>
              </a:spcAft>
              <a:buClr>
                <a:srgbClr val="E31937"/>
              </a:buClr>
              <a:buSzPct val="69642"/>
              <a:buFont typeface="Arial"/>
              <a:buChar char="•"/>
            </a:pPr>
            <a:r>
              <a:rPr b="0" baseline="0" i="0" lang="en-US" sz="650" u="none" cap="none" strike="noStrike">
                <a:solidFill>
                  <a:srgbClr val="363534"/>
                </a:solidFill>
                <a:latin typeface="Arial"/>
                <a:ea typeface="Arial"/>
                <a:cs typeface="Arial"/>
                <a:sym typeface="Arial"/>
              </a:rPr>
              <a:t>\</a:t>
            </a: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150018" lvl="0" marL="171450" marR="0" rtl="0" algn="l">
              <a:lnSpc>
                <a:spcPct val="80000"/>
              </a:lnSpc>
              <a:spcBef>
                <a:spcPts val="600"/>
              </a:spcBef>
              <a:spcAft>
                <a:spcPts val="0"/>
              </a:spcAft>
              <a:buClr>
                <a:srgbClr val="E31937"/>
              </a:buClr>
              <a:buFont typeface="Arial"/>
              <a:buNone/>
            </a:pPr>
            <a:r>
              <a:t/>
            </a:r>
            <a:endParaRPr b="0" baseline="0" i="0" sz="450" u="none" cap="none" strike="noStrike">
              <a:solidFill>
                <a:srgbClr val="363534"/>
              </a:solidFill>
              <a:latin typeface="Arial"/>
              <a:ea typeface="Arial"/>
              <a:cs typeface="Arial"/>
              <a:sym typeface="Arial"/>
            </a:endParaRPr>
          </a:p>
          <a:p>
            <a:pPr indent="-217487" lvl="0" marL="231775" marR="0" rtl="0" algn="l">
              <a:lnSpc>
                <a:spcPct val="80000"/>
              </a:lnSpc>
              <a:spcBef>
                <a:spcPts val="600"/>
              </a:spcBef>
              <a:spcAft>
                <a:spcPts val="0"/>
              </a:spcAft>
              <a:buClr>
                <a:srgbClr val="E31937"/>
              </a:buClr>
              <a:buFont typeface="Noto Sans Symbols"/>
              <a:buNone/>
            </a:pPr>
            <a:r>
              <a:t/>
            </a:r>
            <a:endParaRPr b="0" baseline="0" i="0" sz="300" u="none" cap="none" strike="noStrike">
              <a:solidFill>
                <a:srgbClr val="363534"/>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a:p>
            <a:pPr indent="-200818" lvl="0" marL="231775" marR="0" rtl="0" algn="l">
              <a:lnSpc>
                <a:spcPct val="80000"/>
              </a:lnSpc>
              <a:spcBef>
                <a:spcPts val="1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
        <p:nvSpPr>
          <p:cNvPr id="142" name="Shape 14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3" name="Shape 143"/>
          <p:cNvSpPr txBox="1"/>
          <p:nvPr/>
        </p:nvSpPr>
        <p:spPr>
          <a:xfrm>
            <a:off x="712787" y="4341173"/>
            <a:ext cx="7973273" cy="2208850"/>
          </a:xfrm>
          <a:prstGeom prst="rect">
            <a:avLst/>
          </a:prstGeom>
          <a:noFill/>
          <a:ln>
            <a:noFill/>
          </a:ln>
        </p:spPr>
        <p:txBody>
          <a:bodyPr anchorCtr="0" anchor="t" bIns="0" lIns="0" rIns="0" tIns="0">
            <a:noAutofit/>
          </a:bodyPr>
          <a:lstStyle/>
          <a:p>
            <a:pPr indent="-174625" lvl="0" marL="174625" marR="0" rtl="0" algn="l">
              <a:spcBef>
                <a:spcPts val="0"/>
              </a:spcBef>
              <a:spcAft>
                <a:spcPts val="0"/>
              </a:spcAft>
              <a:buClr>
                <a:srgbClr val="C60C30"/>
              </a:buClr>
              <a:buSzPct val="79999"/>
              <a:buFont typeface="Arial"/>
              <a:buChar char="•"/>
            </a:pPr>
            <a:r>
              <a:rPr b="0" baseline="0" i="0" lang="en-US" sz="1800" u="none" cap="none" strike="noStrike">
                <a:solidFill>
                  <a:schemeClr val="dk1"/>
                </a:solidFill>
                <a:latin typeface="Arial"/>
                <a:ea typeface="Arial"/>
                <a:cs typeface="Arial"/>
                <a:sym typeface="Arial"/>
              </a:rPr>
              <a:t>In order to establish and manage a “claim” in Pegasys, we process the </a:t>
            </a:r>
            <a:r>
              <a:rPr b="1" baseline="0" i="0" lang="en-US" sz="1800" u="sng" cap="none" strike="noStrike">
                <a:solidFill>
                  <a:schemeClr val="dk1"/>
                </a:solidFill>
                <a:latin typeface="Arial"/>
                <a:ea typeface="Arial"/>
                <a:cs typeface="Arial"/>
                <a:sym typeface="Arial"/>
              </a:rPr>
              <a:t>Debt Account Document</a:t>
            </a:r>
          </a:p>
          <a:p>
            <a:pPr indent="-174625" lvl="0" marL="174625" marR="0" rtl="0" algn="l">
              <a:spcBef>
                <a:spcPts val="1200"/>
              </a:spcBef>
              <a:spcAft>
                <a:spcPts val="0"/>
              </a:spcAft>
              <a:buClr>
                <a:srgbClr val="C60C30"/>
              </a:buClr>
              <a:buSzPct val="79999"/>
              <a:buFont typeface="Arial"/>
              <a:buChar char="•"/>
            </a:pPr>
            <a:r>
              <a:rPr b="0" baseline="0" i="0" lang="en-US" sz="1800" u="none" cap="none" strike="noStrike">
                <a:solidFill>
                  <a:schemeClr val="dk1"/>
                </a:solidFill>
                <a:latin typeface="Arial"/>
                <a:ea typeface="Arial"/>
                <a:cs typeface="Arial"/>
                <a:sym typeface="Arial"/>
              </a:rPr>
              <a:t>The Debt Account has </a:t>
            </a:r>
            <a:r>
              <a:rPr b="0" baseline="0" i="0" lang="en-US" sz="1800" u="sng" cap="none" strike="noStrike">
                <a:solidFill>
                  <a:schemeClr val="dk1"/>
                </a:solidFill>
                <a:latin typeface="Arial"/>
                <a:ea typeface="Arial"/>
                <a:cs typeface="Arial"/>
                <a:sym typeface="Arial"/>
              </a:rPr>
              <a:t>two functions</a:t>
            </a:r>
            <a:r>
              <a:rPr b="0" baseline="0" i="0" lang="en-US" sz="1800" u="none" cap="none" strike="noStrike">
                <a:solidFill>
                  <a:schemeClr val="dk1"/>
                </a:solidFill>
                <a:latin typeface="Arial"/>
                <a:ea typeface="Arial"/>
                <a:cs typeface="Arial"/>
                <a:sym typeface="Arial"/>
              </a:rPr>
              <a:t>: </a:t>
            </a:r>
          </a:p>
          <a:p>
            <a:pPr indent="-342900" lvl="1" marL="800100" marR="0" rtl="0" algn="l">
              <a:spcBef>
                <a:spcPts val="1200"/>
              </a:spcBef>
              <a:spcAft>
                <a:spcPts val="0"/>
              </a:spcAft>
              <a:buClr>
                <a:srgbClr val="C60C30"/>
              </a:buClr>
              <a:buSzPct val="79999"/>
              <a:buFont typeface="Arial"/>
              <a:buAutoNum type="arabicPeriod"/>
            </a:pPr>
            <a:r>
              <a:rPr b="0" baseline="0" i="0" lang="en-US" sz="1800" u="sng" cap="none" strike="noStrike">
                <a:solidFill>
                  <a:schemeClr val="dk1"/>
                </a:solidFill>
                <a:latin typeface="Arial"/>
                <a:ea typeface="Arial"/>
                <a:cs typeface="Arial"/>
                <a:sym typeface="Arial"/>
              </a:rPr>
              <a:t>Establish and manage the claim in Pegasys</a:t>
            </a:r>
            <a:r>
              <a:rPr b="0" baseline="0" i="0" lang="en-US" sz="1800" u="none" cap="none" strike="noStrike">
                <a:solidFill>
                  <a:schemeClr val="dk1"/>
                </a:solidFill>
                <a:latin typeface="Arial"/>
                <a:ea typeface="Arial"/>
                <a:cs typeface="Arial"/>
                <a:sym typeface="Arial"/>
              </a:rPr>
              <a:t> through its lifecycle</a:t>
            </a:r>
          </a:p>
          <a:p>
            <a:pPr indent="-342900" lvl="1" marL="800100" marR="0" rtl="0" algn="l">
              <a:spcBef>
                <a:spcPts val="1200"/>
              </a:spcBef>
              <a:spcAft>
                <a:spcPts val="600"/>
              </a:spcAft>
              <a:buClr>
                <a:srgbClr val="C60C30"/>
              </a:buClr>
              <a:buSzPct val="79999"/>
              <a:buFont typeface="Arial"/>
              <a:buAutoNum type="arabicPeriod"/>
            </a:pPr>
            <a:r>
              <a:rPr b="0" baseline="0" i="0" lang="en-US" sz="1800" u="sng" cap="none" strike="noStrike">
                <a:solidFill>
                  <a:schemeClr val="dk1"/>
                </a:solidFill>
                <a:latin typeface="Arial"/>
                <a:ea typeface="Arial"/>
                <a:cs typeface="Arial"/>
                <a:sym typeface="Arial"/>
              </a:rPr>
              <a:t>Record the financial impact</a:t>
            </a:r>
            <a:r>
              <a:rPr b="0" baseline="0" i="0" lang="en-US" sz="1800" u="none" cap="none" strike="noStrike">
                <a:solidFill>
                  <a:schemeClr val="dk1"/>
                </a:solidFill>
                <a:latin typeface="Arial"/>
                <a:ea typeface="Arial"/>
                <a:cs typeface="Arial"/>
                <a:sym typeface="Arial"/>
              </a:rPr>
              <a:t> in the Pegasys General Ledger</a:t>
            </a:r>
          </a:p>
        </p:txBody>
      </p:sp>
      <p:grpSp>
        <p:nvGrpSpPr>
          <p:cNvPr id="144" name="Shape 144"/>
          <p:cNvGrpSpPr/>
          <p:nvPr/>
        </p:nvGrpSpPr>
        <p:grpSpPr>
          <a:xfrm>
            <a:off x="949570" y="1172812"/>
            <a:ext cx="7473015" cy="2833583"/>
            <a:chOff x="0" y="0"/>
            <a:chExt cx="7473015" cy="2833583"/>
          </a:xfrm>
        </p:grpSpPr>
        <p:sp>
          <p:nvSpPr>
            <p:cNvPr id="145" name="Shape 145"/>
            <p:cNvSpPr/>
            <p:nvPr/>
          </p:nvSpPr>
          <p:spPr>
            <a:xfrm>
              <a:off x="194743" y="0"/>
              <a:ext cx="869829" cy="1227033"/>
            </a:xfrm>
            <a:prstGeom prst="roundRect">
              <a:avLst>
                <a:gd fmla="val 10000" name="adj"/>
              </a:avLst>
            </a:prstGeom>
            <a:blipFill rotWithShape="1">
              <a:blip r:embed="rId3">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
          <p:nvSpPr>
            <p:cNvPr id="146" name="Shape 146"/>
            <p:cNvSpPr/>
            <p:nvPr/>
          </p:nvSpPr>
          <p:spPr>
            <a:xfrm>
              <a:off x="0" y="964038"/>
              <a:ext cx="1977110" cy="1834239"/>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147" name="Shape 147"/>
            <p:cNvSpPr txBox="1"/>
            <p:nvPr/>
          </p:nvSpPr>
          <p:spPr>
            <a:xfrm>
              <a:off x="53722" y="1017762"/>
              <a:ext cx="1869664" cy="1726792"/>
            </a:xfrm>
            <a:prstGeom prst="rect">
              <a:avLst/>
            </a:prstGeom>
            <a:noFill/>
            <a:ln>
              <a:noFill/>
            </a:ln>
          </p:spPr>
          <p:txBody>
            <a:bodyPr anchorCtr="0" anchor="ctr" bIns="83800" lIns="83800" rIns="83800" tIns="83800">
              <a:noAutofit/>
            </a:bodyPr>
            <a:lstStyle/>
            <a:p>
              <a:pPr indent="0" lvl="0" marL="0" marR="0" rtl="0" algn="ctr">
                <a:lnSpc>
                  <a:spcPct val="90000"/>
                </a:lnSpc>
                <a:spcBef>
                  <a:spcPts val="0"/>
                </a:spcBef>
                <a:spcAft>
                  <a:spcPts val="770"/>
                </a:spcAft>
                <a:buSzPct val="25000"/>
                <a:buNone/>
              </a:pPr>
              <a:r>
                <a:rPr b="1" baseline="0" i="0" lang="en-US" sz="2200" u="none" cap="none" strike="noStrike">
                  <a:solidFill>
                    <a:schemeClr val="lt1"/>
                  </a:solidFill>
                  <a:latin typeface="Arial"/>
                  <a:ea typeface="Arial"/>
                  <a:cs typeface="Arial"/>
                  <a:sym typeface="Arial"/>
                </a:rPr>
                <a:t>Debt is owed to GSA</a:t>
              </a:r>
            </a:p>
          </p:txBody>
        </p:sp>
        <p:sp>
          <p:nvSpPr>
            <p:cNvPr id="148" name="Shape 148"/>
            <p:cNvSpPr/>
            <p:nvPr/>
          </p:nvSpPr>
          <p:spPr>
            <a:xfrm>
              <a:off x="1842905" y="435645"/>
              <a:ext cx="636310" cy="475070"/>
            </a:xfrm>
            <a:prstGeom prst="rightArrow">
              <a:avLst>
                <a:gd fmla="val 60000" name="adj1"/>
                <a:gd fmla="val 50000" name="adj2"/>
              </a:avLst>
            </a:prstGeom>
            <a:gradFill>
              <a:gsLst>
                <a:gs pos="0">
                  <a:srgbClr val="7A7A91"/>
                </a:gs>
                <a:gs pos="80000">
                  <a:srgbClr val="A1A1BF"/>
                </a:gs>
                <a:gs pos="100000">
                  <a:srgbClr val="A1A1C1"/>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49" name="Shape 149"/>
            <p:cNvSpPr txBox="1"/>
            <p:nvPr/>
          </p:nvSpPr>
          <p:spPr>
            <a:xfrm>
              <a:off x="1842905" y="530658"/>
              <a:ext cx="493789" cy="28504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630"/>
                </a:spcAft>
                <a:buNone/>
              </a:pPr>
              <a:r>
                <a:t/>
              </a:r>
              <a:endParaRPr b="0" baseline="0" i="0" sz="1800" u="none" cap="none" strike="noStrike">
                <a:solidFill>
                  <a:schemeClr val="lt1"/>
                </a:solidFill>
                <a:latin typeface="Arial"/>
                <a:ea typeface="Arial"/>
                <a:cs typeface="Arial"/>
                <a:sym typeface="Arial"/>
              </a:endParaRPr>
            </a:p>
          </p:txBody>
        </p:sp>
        <p:sp>
          <p:nvSpPr>
            <p:cNvPr id="150" name="Shape 150"/>
            <p:cNvSpPr/>
            <p:nvPr/>
          </p:nvSpPr>
          <p:spPr>
            <a:xfrm>
              <a:off x="2967142" y="208721"/>
              <a:ext cx="886713" cy="999347"/>
            </a:xfrm>
            <a:prstGeom prst="roundRect">
              <a:avLst>
                <a:gd fmla="val 10000" name="adj"/>
              </a:avLst>
            </a:prstGeom>
            <a:blipFill rotWithShape="1">
              <a:blip r:embed="rId4">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
          <p:nvSpPr>
            <p:cNvPr id="151" name="Shape 151"/>
            <p:cNvSpPr/>
            <p:nvPr/>
          </p:nvSpPr>
          <p:spPr>
            <a:xfrm>
              <a:off x="2761298" y="955616"/>
              <a:ext cx="1977110" cy="1834240"/>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152" name="Shape 152"/>
            <p:cNvSpPr txBox="1"/>
            <p:nvPr/>
          </p:nvSpPr>
          <p:spPr>
            <a:xfrm>
              <a:off x="2815021" y="1009338"/>
              <a:ext cx="1869664" cy="1726794"/>
            </a:xfrm>
            <a:prstGeom prst="rect">
              <a:avLst/>
            </a:prstGeom>
            <a:noFill/>
            <a:ln>
              <a:noFill/>
            </a:ln>
          </p:spPr>
          <p:txBody>
            <a:bodyPr anchorCtr="0" anchor="ctr" bIns="83800" lIns="83800" rIns="83800" tIns="83800">
              <a:noAutofit/>
            </a:bodyPr>
            <a:lstStyle/>
            <a:p>
              <a:pPr indent="0" lvl="0" marL="0" marR="0" rtl="0" algn="ctr">
                <a:lnSpc>
                  <a:spcPct val="90000"/>
                </a:lnSpc>
                <a:spcBef>
                  <a:spcPts val="0"/>
                </a:spcBef>
                <a:spcAft>
                  <a:spcPts val="770"/>
                </a:spcAft>
                <a:buSzPct val="25000"/>
                <a:buNone/>
              </a:pPr>
              <a:r>
                <a:rPr b="1" baseline="0" i="0" lang="en-US" sz="2200" u="none" cap="none" strike="noStrike">
                  <a:solidFill>
                    <a:schemeClr val="lt1"/>
                  </a:solidFill>
                  <a:latin typeface="Arial"/>
                  <a:ea typeface="Arial"/>
                  <a:cs typeface="Arial"/>
                  <a:sym typeface="Arial"/>
                </a:rPr>
                <a:t>GSA Establishes a Debt Account</a:t>
              </a:r>
            </a:p>
          </p:txBody>
        </p:sp>
        <p:sp>
          <p:nvSpPr>
            <p:cNvPr id="153" name="Shape 153"/>
            <p:cNvSpPr/>
            <p:nvPr/>
          </p:nvSpPr>
          <p:spPr>
            <a:xfrm>
              <a:off x="4597676" y="355955"/>
              <a:ext cx="572090" cy="475070"/>
            </a:xfrm>
            <a:prstGeom prst="rightArrow">
              <a:avLst>
                <a:gd fmla="val 60000" name="adj1"/>
                <a:gd fmla="val 50000" name="adj2"/>
              </a:avLst>
            </a:prstGeom>
            <a:gradFill>
              <a:gsLst>
                <a:gs pos="0">
                  <a:srgbClr val="7A7A91"/>
                </a:gs>
                <a:gs pos="80000">
                  <a:srgbClr val="A1A1BF"/>
                </a:gs>
                <a:gs pos="100000">
                  <a:srgbClr val="A1A1C1"/>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54" name="Shape 154"/>
            <p:cNvSpPr txBox="1"/>
            <p:nvPr/>
          </p:nvSpPr>
          <p:spPr>
            <a:xfrm>
              <a:off x="4597676" y="450968"/>
              <a:ext cx="429569" cy="28504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630"/>
                </a:spcAft>
                <a:buNone/>
              </a:pPr>
              <a:r>
                <a:t/>
              </a:r>
              <a:endParaRPr b="0" baseline="0" i="0" sz="1800" u="none" cap="none" strike="noStrike">
                <a:solidFill>
                  <a:schemeClr val="lt1"/>
                </a:solidFill>
                <a:latin typeface="Arial"/>
                <a:ea typeface="Arial"/>
                <a:cs typeface="Arial"/>
                <a:sym typeface="Arial"/>
              </a:endParaRPr>
            </a:p>
          </p:txBody>
        </p:sp>
        <p:sp>
          <p:nvSpPr>
            <p:cNvPr id="155" name="Shape 155"/>
            <p:cNvSpPr/>
            <p:nvPr/>
          </p:nvSpPr>
          <p:spPr>
            <a:xfrm>
              <a:off x="5487155" y="101198"/>
              <a:ext cx="1350900" cy="1429441"/>
            </a:xfrm>
            <a:prstGeom prst="roundRect">
              <a:avLst>
                <a:gd fmla="val 10000" name="adj"/>
              </a:avLst>
            </a:prstGeom>
            <a:blipFill rotWithShape="1">
              <a:blip r:embed="rId5">
                <a:alphaModFix/>
              </a:blip>
              <a:stretch>
                <a:fillRect b="0" l="0" r="0" t="0"/>
              </a:stretch>
            </a:blipFill>
            <a:ln>
              <a:noFill/>
            </a:ln>
          </p:spPr>
          <p:txBody>
            <a:bodyPr anchorCtr="0" anchor="ctr" bIns="91425" lIns="91425" rIns="91425" tIns="91425">
              <a:noAutofit/>
            </a:bodyPr>
            <a:lstStyle/>
            <a:p>
              <a:pPr>
                <a:spcBef>
                  <a:spcPts val="0"/>
                </a:spcBef>
                <a:buNone/>
              </a:pPr>
              <a:r>
                <a:t/>
              </a:r>
              <a:endParaRPr/>
            </a:p>
          </p:txBody>
        </p:sp>
        <p:sp>
          <p:nvSpPr>
            <p:cNvPr id="156" name="Shape 156"/>
            <p:cNvSpPr/>
            <p:nvPr/>
          </p:nvSpPr>
          <p:spPr>
            <a:xfrm>
              <a:off x="5495905" y="999344"/>
              <a:ext cx="1977110" cy="1834239"/>
            </a:xfrm>
            <a:prstGeom prst="roundRect">
              <a:avLst>
                <a:gd fmla="val 10000" name="adj"/>
              </a:avLst>
            </a:prstGeom>
            <a:solidFill>
              <a:srgbClr val="00B0F0"/>
            </a:solidFill>
            <a:ln>
              <a:noFill/>
            </a:ln>
          </p:spPr>
          <p:txBody>
            <a:bodyPr anchorCtr="0" anchor="ctr" bIns="91425" lIns="91425" rIns="91425" tIns="91425">
              <a:noAutofit/>
            </a:bodyPr>
            <a:lstStyle/>
            <a:p>
              <a:pPr>
                <a:spcBef>
                  <a:spcPts val="0"/>
                </a:spcBef>
                <a:buNone/>
              </a:pPr>
              <a:r>
                <a:t/>
              </a:r>
              <a:endParaRPr/>
            </a:p>
          </p:txBody>
        </p:sp>
        <p:sp>
          <p:nvSpPr>
            <p:cNvPr id="157" name="Shape 157"/>
            <p:cNvSpPr txBox="1"/>
            <p:nvPr/>
          </p:nvSpPr>
          <p:spPr>
            <a:xfrm>
              <a:off x="5549628" y="1053066"/>
              <a:ext cx="1869664" cy="1726792"/>
            </a:xfrm>
            <a:prstGeom prst="rect">
              <a:avLst/>
            </a:prstGeom>
            <a:noFill/>
            <a:ln>
              <a:noFill/>
            </a:ln>
          </p:spPr>
          <p:txBody>
            <a:bodyPr anchorCtr="0" anchor="ctr" bIns="83800" lIns="83800" rIns="83800" tIns="83800">
              <a:noAutofit/>
            </a:bodyPr>
            <a:lstStyle/>
            <a:p>
              <a:pPr indent="0" lvl="0" marL="0" marR="0" rtl="0" algn="ctr">
                <a:lnSpc>
                  <a:spcPct val="90000"/>
                </a:lnSpc>
                <a:spcBef>
                  <a:spcPts val="0"/>
                </a:spcBef>
                <a:spcAft>
                  <a:spcPts val="770"/>
                </a:spcAft>
                <a:buSzPct val="25000"/>
                <a:buNone/>
              </a:pPr>
              <a:r>
                <a:rPr b="1" baseline="0" i="0" lang="en-US" sz="2200" u="none" cap="none" strike="noStrike">
                  <a:solidFill>
                    <a:schemeClr val="lt1"/>
                  </a:solidFill>
                  <a:latin typeface="Arial"/>
                  <a:ea typeface="Arial"/>
                  <a:cs typeface="Arial"/>
                  <a:sym typeface="Arial"/>
                </a:rPr>
                <a:t>Financial transactions post against the Debt Account</a:t>
              </a:r>
            </a:p>
          </p:txBody>
        </p:sp>
      </p:grpSp>
      <p:sp>
        <p:nvSpPr>
          <p:cNvPr id="158" name="Shape 1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 name="Shape 976"/>
        <p:cNvGrpSpPr/>
        <p:nvPr/>
      </p:nvGrpSpPr>
      <p:grpSpPr>
        <a:xfrm>
          <a:off x="0" y="0"/>
          <a:ext cx="0" cy="0"/>
          <a:chOff x="0" y="0"/>
          <a:chExt cx="0" cy="0"/>
        </a:xfrm>
      </p:grpSpPr>
      <p:sp>
        <p:nvSpPr>
          <p:cNvPr id="977" name="Shape 977"/>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978" name="Shape 97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79" name="Shape 979"/>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80" name="Shape 980"/>
          <p:cNvSpPr txBox="1"/>
          <p:nvPr>
            <p:ph idx="1" type="body"/>
          </p:nvPr>
        </p:nvSpPr>
        <p:spPr>
          <a:xfrm>
            <a:off x="350876" y="1173974"/>
            <a:ext cx="3498110" cy="335793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Debt Account Entity Documents page</a:t>
            </a:r>
          </a:p>
          <a:p>
            <a:pPr indent="-225425" lvl="1" marL="568325"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Documents Button</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View all Documents referencing the Debt Account Entity</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Debt Account Number is pre-populated.</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Users may enter additional criteria to limit the search, e.g.:</a:t>
            </a:r>
          </a:p>
          <a:p>
            <a:pPr indent="-231775" lvl="3" marL="1260475"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Enter document type = L6X to return only Region 6 Claims Lockbox transaction</a:t>
            </a:r>
          </a:p>
          <a:p>
            <a:pPr indent="-231775" lvl="3" marL="1260475" marR="0" rtl="0" algn="l">
              <a:spcBef>
                <a:spcPts val="600"/>
              </a:spcBef>
              <a:spcAft>
                <a:spcPts val="3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Enter Accounting Period to search for documents processed only during the current period</a:t>
            </a:r>
          </a:p>
        </p:txBody>
      </p:sp>
      <p:pic>
        <p:nvPicPr>
          <p:cNvPr id="981" name="Shape 981"/>
          <p:cNvPicPr preferRelativeResize="0"/>
          <p:nvPr/>
        </p:nvPicPr>
        <p:blipFill rotWithShape="1">
          <a:blip r:embed="rId3">
            <a:alphaModFix/>
          </a:blip>
          <a:srcRect b="0" l="0" r="0" t="0"/>
          <a:stretch/>
        </p:blipFill>
        <p:spPr>
          <a:xfrm>
            <a:off x="4100919" y="3806453"/>
            <a:ext cx="4958021" cy="2740875"/>
          </a:xfrm>
          <a:prstGeom prst="rect">
            <a:avLst/>
          </a:prstGeom>
          <a:noFill/>
          <a:ln>
            <a:noFill/>
          </a:ln>
        </p:spPr>
      </p:pic>
      <p:pic>
        <p:nvPicPr>
          <p:cNvPr id="982" name="Shape 982"/>
          <p:cNvPicPr preferRelativeResize="0"/>
          <p:nvPr/>
        </p:nvPicPr>
        <p:blipFill rotWithShape="1">
          <a:blip r:embed="rId4">
            <a:alphaModFix/>
          </a:blip>
          <a:srcRect b="0" l="0" r="0" t="0"/>
          <a:stretch/>
        </p:blipFill>
        <p:spPr>
          <a:xfrm>
            <a:off x="4100917" y="1110507"/>
            <a:ext cx="4958021" cy="2355706"/>
          </a:xfrm>
          <a:prstGeom prst="rect">
            <a:avLst/>
          </a:prstGeom>
          <a:noFill/>
          <a:ln>
            <a:noFill/>
          </a:ln>
        </p:spPr>
      </p:pic>
      <p:sp>
        <p:nvSpPr>
          <p:cNvPr id="983" name="Shape 9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sp>
        <p:nvSpPr>
          <p:cNvPr id="989" name="Shape 989"/>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990" name="Shape 99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991" name="Shape 991"/>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92" name="Shape 992"/>
          <p:cNvSpPr txBox="1"/>
          <p:nvPr>
            <p:ph idx="1" type="body"/>
          </p:nvPr>
        </p:nvSpPr>
        <p:spPr>
          <a:xfrm>
            <a:off x="372139" y="1227137"/>
            <a:ext cx="8463515" cy="335793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Debt Account Entity History page</a:t>
            </a:r>
          </a:p>
          <a:p>
            <a:pPr indent="-234950" lvl="2" marL="577850"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History Button</a:t>
            </a:r>
          </a:p>
          <a:p>
            <a:pPr indent="-241300" lvl="2" marL="9144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View the </a:t>
            </a:r>
            <a:r>
              <a:rPr b="1" baseline="0" i="0" lang="en-US" sz="1800" u="none" cap="none" strike="noStrike">
                <a:solidFill>
                  <a:schemeClr val="dk1"/>
                </a:solidFill>
                <a:latin typeface="Arial"/>
                <a:ea typeface="Arial"/>
                <a:cs typeface="Arial"/>
                <a:sym typeface="Arial"/>
              </a:rPr>
              <a:t>Amendment history </a:t>
            </a:r>
            <a:r>
              <a:rPr b="0" baseline="0" i="0" lang="en-US" sz="1800" u="none" cap="none" strike="noStrike">
                <a:solidFill>
                  <a:schemeClr val="dk1"/>
                </a:solidFill>
                <a:latin typeface="Arial"/>
                <a:ea typeface="Arial"/>
                <a:cs typeface="Arial"/>
                <a:sym typeface="Arial"/>
              </a:rPr>
              <a:t>associated to the Debt Account Entity</a:t>
            </a:r>
          </a:p>
          <a:p>
            <a:pPr indent="-241300" lvl="2" marL="9144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a:t>
            </a:r>
            <a:r>
              <a:rPr b="1" baseline="0" i="0" lang="en-US" sz="1800" u="none" cap="none" strike="noStrike">
                <a:solidFill>
                  <a:schemeClr val="dk1"/>
                </a:solidFill>
                <a:latin typeface="Arial"/>
                <a:ea typeface="Arial"/>
                <a:cs typeface="Arial"/>
                <a:sym typeface="Arial"/>
              </a:rPr>
              <a:t>Date Column </a:t>
            </a:r>
            <a:r>
              <a:rPr b="0" baseline="0" i="0" lang="en-US" sz="1800" u="none" cap="none" strike="noStrike">
                <a:solidFill>
                  <a:schemeClr val="dk1"/>
                </a:solidFill>
                <a:latin typeface="Arial"/>
                <a:ea typeface="Arial"/>
                <a:cs typeface="Arial"/>
                <a:sym typeface="Arial"/>
              </a:rPr>
              <a:t>allows users to:</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View the date the DA Entity was established</a:t>
            </a:r>
          </a:p>
          <a:p>
            <a:pPr indent="-231775" lvl="3" marL="12604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Review the subsequent dates on which the DA Entity was amended</a:t>
            </a:r>
          </a:p>
          <a:p>
            <a:pPr indent="-241300" lvl="2" marL="914400" marR="0" rtl="0" algn="l">
              <a:spcBef>
                <a:spcPts val="600"/>
              </a:spcBef>
              <a:spcAft>
                <a:spcPts val="3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Once a record is selected, the </a:t>
            </a:r>
            <a:r>
              <a:rPr b="1" baseline="0" i="0" lang="en-US" sz="1800" u="none" cap="none" strike="noStrike">
                <a:solidFill>
                  <a:schemeClr val="dk1"/>
                </a:solidFill>
                <a:latin typeface="Arial"/>
                <a:ea typeface="Arial"/>
                <a:cs typeface="Arial"/>
                <a:sym typeface="Arial"/>
              </a:rPr>
              <a:t>View Document </a:t>
            </a:r>
            <a:r>
              <a:rPr b="0" baseline="0" i="0" lang="en-US" sz="1800" u="none" cap="none" strike="noStrike">
                <a:solidFill>
                  <a:schemeClr val="dk1"/>
                </a:solidFill>
                <a:latin typeface="Arial"/>
                <a:ea typeface="Arial"/>
                <a:cs typeface="Arial"/>
                <a:sym typeface="Arial"/>
              </a:rPr>
              <a:t>button may be utilized to view the Debt Account document</a:t>
            </a:r>
          </a:p>
        </p:txBody>
      </p:sp>
      <p:pic>
        <p:nvPicPr>
          <p:cNvPr id="993" name="Shape 993"/>
          <p:cNvPicPr preferRelativeResize="0"/>
          <p:nvPr/>
        </p:nvPicPr>
        <p:blipFill rotWithShape="1">
          <a:blip r:embed="rId3">
            <a:alphaModFix/>
          </a:blip>
          <a:srcRect b="0" l="0" r="0" t="0"/>
          <a:stretch/>
        </p:blipFill>
        <p:spPr>
          <a:xfrm>
            <a:off x="548670" y="4114801"/>
            <a:ext cx="8321564" cy="2459221"/>
          </a:xfrm>
          <a:prstGeom prst="rect">
            <a:avLst/>
          </a:prstGeom>
          <a:noFill/>
          <a:ln>
            <a:noFill/>
          </a:ln>
        </p:spPr>
      </p:pic>
      <p:sp>
        <p:nvSpPr>
          <p:cNvPr id="994" name="Shape 9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9" name="Shape 999"/>
        <p:cNvGrpSpPr/>
        <p:nvPr/>
      </p:nvGrpSpPr>
      <p:grpSpPr>
        <a:xfrm>
          <a:off x="0" y="0"/>
          <a:ext cx="0" cy="0"/>
          <a:chOff x="0" y="0"/>
          <a:chExt cx="0" cy="0"/>
        </a:xfrm>
      </p:grpSpPr>
      <p:sp>
        <p:nvSpPr>
          <p:cNvPr id="1000" name="Shape 100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01" name="Shape 1001"/>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02" name="Shape 1002"/>
          <p:cNvSpPr txBox="1"/>
          <p:nvPr>
            <p:ph idx="1" type="body"/>
          </p:nvPr>
        </p:nvSpPr>
        <p:spPr>
          <a:xfrm>
            <a:off x="419100" y="1078282"/>
            <a:ext cx="8724899" cy="250311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Tab</a:t>
            </a:r>
          </a:p>
          <a:p>
            <a:pPr indent="-225425" lvl="1" marL="568325"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Debt Account Number:</a:t>
            </a:r>
          </a:p>
          <a:p>
            <a:pPr indent="-241300" lvl="2" marL="91440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This is the unique number identifying the Debt Account entity. The value is populated on the Debt Account document when the DA Entity is initially established. All amendments and downstream transactions will reference the Debt Account Number</a:t>
            </a:r>
          </a:p>
          <a:p>
            <a:pPr indent="-225425" lvl="1" marL="568325"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Number of Lines:</a:t>
            </a:r>
          </a:p>
          <a:p>
            <a:pPr indent="-241300" lvl="2" marL="914400"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Indicates the number of accounting lines on the Debt Account entity</a:t>
            </a:r>
          </a:p>
        </p:txBody>
      </p:sp>
      <p:sp>
        <p:nvSpPr>
          <p:cNvPr id="1003" name="Shape 100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004" name="Shape 1004"/>
          <p:cNvPicPr preferRelativeResize="0"/>
          <p:nvPr/>
        </p:nvPicPr>
        <p:blipFill rotWithShape="1">
          <a:blip r:embed="rId3">
            <a:alphaModFix/>
          </a:blip>
          <a:srcRect b="0" l="0" r="0" t="0"/>
          <a:stretch/>
        </p:blipFill>
        <p:spPr>
          <a:xfrm>
            <a:off x="1084444" y="3438266"/>
            <a:ext cx="7015759" cy="2640528"/>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11" name="Shape 1011"/>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12" name="Shape 1012"/>
          <p:cNvSpPr txBox="1"/>
          <p:nvPr>
            <p:ph idx="1" type="body"/>
          </p:nvPr>
        </p:nvSpPr>
        <p:spPr>
          <a:xfrm>
            <a:off x="340242" y="1078280"/>
            <a:ext cx="3402416"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Tab (cont.)</a:t>
            </a:r>
          </a:p>
          <a:p>
            <a:pPr indent="-225425" lvl="1" marL="568325"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Debt Account Activity</a:t>
            </a:r>
          </a:p>
          <a:p>
            <a:pPr indent="-241300" lvl="2" marL="914400" marR="0" rtl="0" algn="l">
              <a:spcBef>
                <a:spcPts val="600"/>
              </a:spcBef>
              <a:spcAft>
                <a:spcPts val="0"/>
              </a:spcAft>
              <a:buClr>
                <a:srgbClr val="AF242B"/>
              </a:buClr>
              <a:buSzPct val="75000"/>
              <a:buFont typeface="Arial"/>
              <a:buChar char="•"/>
            </a:pPr>
            <a:r>
              <a:rPr b="0" baseline="0" i="0" lang="en-US" sz="1500" u="none" cap="none" strike="noStrike">
                <a:solidFill>
                  <a:schemeClr val="dk1"/>
                </a:solidFill>
                <a:latin typeface="Arial"/>
                <a:ea typeface="Arial"/>
                <a:cs typeface="Arial"/>
                <a:sym typeface="Arial"/>
              </a:rPr>
              <a:t>Displays Original, Collected, and Outstanding Principal and IP&amp;A amounts</a:t>
            </a:r>
          </a:p>
          <a:p>
            <a:pPr indent="-234950" lvl="2" marL="577850"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Billing Activity</a:t>
            </a:r>
          </a:p>
          <a:p>
            <a:pPr indent="-241300" lvl="2" marL="914400" marR="0" rtl="0" algn="l">
              <a:spcBef>
                <a:spcPts val="600"/>
              </a:spcBef>
              <a:spcAft>
                <a:spcPts val="0"/>
              </a:spcAft>
              <a:buClr>
                <a:srgbClr val="AF242B"/>
              </a:buClr>
              <a:buSzPct val="75000"/>
              <a:buFont typeface="Arial"/>
              <a:buChar char="•"/>
            </a:pPr>
            <a:r>
              <a:rPr b="0" baseline="0" i="0" lang="en-US" sz="1500" u="none" cap="none" strike="noStrike">
                <a:solidFill>
                  <a:schemeClr val="dk1"/>
                </a:solidFill>
                <a:latin typeface="Arial"/>
                <a:ea typeface="Arial"/>
                <a:cs typeface="Arial"/>
                <a:sym typeface="Arial"/>
              </a:rPr>
              <a:t>Will only utilize this section to record/view the ‘Write-Off’ column amounts</a:t>
            </a:r>
          </a:p>
          <a:p>
            <a:pPr indent="-241300" lvl="2" marL="914400" marR="0" rtl="0" algn="l">
              <a:spcBef>
                <a:spcPts val="600"/>
              </a:spcBef>
              <a:spcAft>
                <a:spcPts val="0"/>
              </a:spcAft>
              <a:buClr>
                <a:srgbClr val="AF242B"/>
              </a:buClr>
              <a:buSzPct val="75000"/>
              <a:buFont typeface="Arial"/>
              <a:buChar char="•"/>
            </a:pPr>
            <a:r>
              <a:rPr b="0" baseline="0" i="0" lang="en-US" sz="1500" u="none" cap="none" strike="noStrike">
                <a:solidFill>
                  <a:schemeClr val="dk1"/>
                </a:solidFill>
                <a:latin typeface="Arial"/>
                <a:ea typeface="Arial"/>
                <a:cs typeface="Arial"/>
                <a:sym typeface="Arial"/>
              </a:rPr>
              <a:t>The first two columns are not used</a:t>
            </a:r>
          </a:p>
          <a:p>
            <a:pPr indent="-234950" lvl="2" marL="577850"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Payment Activity</a:t>
            </a:r>
          </a:p>
          <a:p>
            <a:pPr indent="-238125" lvl="3" marL="923925" marR="0" rtl="0" algn="l">
              <a:spcBef>
                <a:spcPts val="600"/>
              </a:spcBef>
              <a:spcAft>
                <a:spcPts val="0"/>
              </a:spcAft>
              <a:buClr>
                <a:srgbClr val="AF242B"/>
              </a:buClr>
              <a:buSzPct val="75000"/>
              <a:buFont typeface="Arial"/>
              <a:buChar char="•"/>
            </a:pPr>
            <a:r>
              <a:rPr b="0" baseline="0" i="0" lang="en-US" sz="1500" u="none" cap="none" strike="noStrike">
                <a:solidFill>
                  <a:schemeClr val="dk1"/>
                </a:solidFill>
                <a:latin typeface="Arial"/>
                <a:ea typeface="Arial"/>
                <a:cs typeface="Arial"/>
                <a:sym typeface="Arial"/>
              </a:rPr>
              <a:t>Will only use the ‘Refunded’ column for amounts refunded to the Debtor</a:t>
            </a:r>
          </a:p>
          <a:p>
            <a:pPr indent="-234950" lvl="2" marL="577850"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Apportionment Activity</a:t>
            </a:r>
          </a:p>
          <a:p>
            <a:pPr indent="-238125" lvl="3" marL="923925" marR="0" rtl="0" algn="l">
              <a:spcBef>
                <a:spcPts val="600"/>
              </a:spcBef>
              <a:spcAft>
                <a:spcPts val="300"/>
              </a:spcAft>
              <a:buClr>
                <a:srgbClr val="AF242B"/>
              </a:buClr>
              <a:buSzPct val="75000"/>
              <a:buFont typeface="Arial"/>
              <a:buChar char="•"/>
            </a:pPr>
            <a:r>
              <a:rPr b="0" baseline="0" i="0" lang="en-US" sz="1500" u="none" cap="none" strike="noStrike">
                <a:solidFill>
                  <a:schemeClr val="dk1"/>
                </a:solidFill>
                <a:latin typeface="Arial"/>
                <a:ea typeface="Arial"/>
                <a:cs typeface="Arial"/>
                <a:sym typeface="Arial"/>
              </a:rPr>
              <a:t>Will not utilize this section</a:t>
            </a:r>
          </a:p>
        </p:txBody>
      </p:sp>
      <p:pic>
        <p:nvPicPr>
          <p:cNvPr id="1013" name="Shape 1013"/>
          <p:cNvPicPr preferRelativeResize="0"/>
          <p:nvPr/>
        </p:nvPicPr>
        <p:blipFill rotWithShape="1">
          <a:blip r:embed="rId3">
            <a:alphaModFix/>
          </a:blip>
          <a:srcRect b="0" l="0" r="0" t="0"/>
          <a:stretch/>
        </p:blipFill>
        <p:spPr>
          <a:xfrm>
            <a:off x="3862146" y="1652586"/>
            <a:ext cx="5196792" cy="4376073"/>
          </a:xfrm>
          <a:prstGeom prst="rect">
            <a:avLst/>
          </a:prstGeom>
          <a:noFill/>
          <a:ln>
            <a:noFill/>
          </a:ln>
        </p:spPr>
      </p:pic>
      <p:sp>
        <p:nvSpPr>
          <p:cNvPr id="1014" name="Shape 10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9" name="Shape 1019"/>
        <p:cNvGrpSpPr/>
        <p:nvPr/>
      </p:nvGrpSpPr>
      <p:grpSpPr>
        <a:xfrm>
          <a:off x="0" y="0"/>
          <a:ext cx="0" cy="0"/>
          <a:chOff x="0" y="0"/>
          <a:chExt cx="0" cy="0"/>
        </a:xfrm>
      </p:grpSpPr>
      <p:sp>
        <p:nvSpPr>
          <p:cNvPr id="1020" name="Shape 1020"/>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sp>
        <p:nvSpPr>
          <p:cNvPr id="1021" name="Shape 102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22" name="Shape 1022"/>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023" name="Shape 1023"/>
          <p:cNvSpPr txBox="1"/>
          <p:nvPr>
            <p:ph idx="1" type="body"/>
          </p:nvPr>
        </p:nvSpPr>
        <p:spPr>
          <a:xfrm>
            <a:off x="380389" y="1078280"/>
            <a:ext cx="342621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Debt Account Tab (cont.)</a:t>
            </a:r>
          </a:p>
          <a:p>
            <a:pPr indent="-174625" lvl="1" marL="339725" marR="0" rtl="0" algn="l">
              <a:spcBef>
                <a:spcPts val="4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Header User Defined Fields</a:t>
            </a:r>
          </a:p>
          <a:p>
            <a:pPr indent="-169862" lvl="2" marL="627063" marR="0" rtl="0" algn="l">
              <a:spcBef>
                <a:spcPts val="4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Provides searchable/viewable UDF info for the DA</a:t>
            </a:r>
          </a:p>
          <a:p>
            <a:pPr indent="-174625" lvl="2" marL="339725" marR="0" rtl="0" algn="l">
              <a:spcBef>
                <a:spcPts val="4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External System Information</a:t>
            </a:r>
          </a:p>
          <a:p>
            <a:pPr indent="-169862" lvl="2" marL="627063" marR="0" rtl="0" algn="l">
              <a:spcBef>
                <a:spcPts val="4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Displays the External System ID/Claim Type associated to the DA</a:t>
            </a:r>
          </a:p>
          <a:p>
            <a:pPr indent="-174625" lvl="2" marL="339725" marR="0" rtl="0" algn="l">
              <a:spcBef>
                <a:spcPts val="4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Referral</a:t>
            </a:r>
          </a:p>
          <a:p>
            <a:pPr indent="-169862" lvl="3" marL="627063" marR="0" rtl="0" algn="l">
              <a:spcBef>
                <a:spcPts val="4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Will track the Treasury Servicing Referred Amounts</a:t>
            </a:r>
          </a:p>
          <a:p>
            <a:pPr indent="-174625" lvl="2" marL="339725" marR="0" rtl="0" algn="l">
              <a:spcBef>
                <a:spcPts val="4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Description</a:t>
            </a:r>
          </a:p>
          <a:p>
            <a:pPr indent="-169862" lvl="3" marL="627063" marR="0" rtl="0" algn="l">
              <a:spcBef>
                <a:spcPts val="400"/>
              </a:spcBef>
              <a:spcAft>
                <a:spcPts val="2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Enter pertinent info, e.g. PU Document Number</a:t>
            </a:r>
          </a:p>
        </p:txBody>
      </p:sp>
      <p:sp>
        <p:nvSpPr>
          <p:cNvPr id="1024" name="Shape 102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pic>
        <p:nvPicPr>
          <p:cNvPr id="1025" name="Shape 1025"/>
          <p:cNvPicPr preferRelativeResize="0"/>
          <p:nvPr/>
        </p:nvPicPr>
        <p:blipFill rotWithShape="1">
          <a:blip r:embed="rId3">
            <a:alphaModFix/>
          </a:blip>
          <a:srcRect b="0" l="0" r="0" t="0"/>
          <a:stretch/>
        </p:blipFill>
        <p:spPr>
          <a:xfrm>
            <a:off x="3861719" y="1958908"/>
            <a:ext cx="5136836" cy="4069751"/>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032" name="Shape 103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33" name="Shape 1033"/>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34" name="Shape 1034"/>
          <p:cNvSpPr txBox="1"/>
          <p:nvPr>
            <p:ph idx="1" type="body"/>
          </p:nvPr>
        </p:nvSpPr>
        <p:spPr>
          <a:xfrm>
            <a:off x="328502" y="1009340"/>
            <a:ext cx="4029737"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Debtor Tab</a:t>
            </a:r>
          </a:p>
          <a:p>
            <a:pPr indent="-177800" lvl="1" marL="3429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Displays the debtor information associated to the Debt Account, including:</a:t>
            </a:r>
          </a:p>
          <a:p>
            <a:pPr indent="-177800" lvl="2" marL="5715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Vendor Code</a:t>
            </a:r>
          </a:p>
          <a:p>
            <a:pPr indent="-177800" lvl="2" marL="5715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Vendor Address Code</a:t>
            </a:r>
          </a:p>
          <a:p>
            <a:pPr indent="-177800" lvl="2" marL="5715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Vendor Address and Contact Info</a:t>
            </a:r>
          </a:p>
          <a:p>
            <a:pPr indent="-177800" lvl="2" marL="571500"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Group</a:t>
            </a:r>
          </a:p>
          <a:p>
            <a:pPr indent="-171450" lvl="3" marL="857250"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This value is pulled from the Debt Account Group maintenance table.</a:t>
            </a:r>
          </a:p>
          <a:p>
            <a:pPr indent="-171450" lvl="3" marL="857250"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Valid values are:</a:t>
            </a:r>
          </a:p>
          <a:p>
            <a:pPr indent="-285750" lvl="4" marL="1314450" marR="0" rtl="0" algn="l">
              <a:spcBef>
                <a:spcPts val="600"/>
              </a:spcBef>
              <a:spcAft>
                <a:spcPts val="0"/>
              </a:spcAft>
              <a:buClr>
                <a:srgbClr val="AF242B"/>
              </a:buClr>
              <a:buSzPct val="75000"/>
              <a:buFont typeface="Arial"/>
              <a:buChar char="•"/>
            </a:pPr>
            <a:r>
              <a:rPr b="1" baseline="0" i="0" lang="en-US" sz="1400" u="none" cap="none" strike="noStrike">
                <a:solidFill>
                  <a:schemeClr val="dk1"/>
                </a:solidFill>
                <a:latin typeface="Arial"/>
                <a:ea typeface="Arial"/>
                <a:cs typeface="Arial"/>
                <a:sym typeface="Arial"/>
              </a:rPr>
              <a:t>R6CLAIMS</a:t>
            </a:r>
          </a:p>
          <a:p>
            <a:pPr indent="-285750" lvl="4" marL="1314450" marR="0" rtl="0" algn="l">
              <a:spcBef>
                <a:spcPts val="600"/>
              </a:spcBef>
              <a:spcAft>
                <a:spcPts val="0"/>
              </a:spcAft>
              <a:buClr>
                <a:srgbClr val="AF242B"/>
              </a:buClr>
              <a:buSzPct val="75000"/>
              <a:buFont typeface="Arial"/>
              <a:buChar char="•"/>
            </a:pPr>
            <a:r>
              <a:rPr b="1" baseline="0" i="0" lang="en-US" sz="1400" u="none" cap="none" strike="noStrike">
                <a:solidFill>
                  <a:schemeClr val="dk1"/>
                </a:solidFill>
                <a:latin typeface="Arial"/>
                <a:ea typeface="Arial"/>
                <a:cs typeface="Arial"/>
                <a:sym typeface="Arial"/>
              </a:rPr>
              <a:t>R7CLAIMS</a:t>
            </a:r>
          </a:p>
          <a:p>
            <a:pPr indent="-285750" lvl="4" marL="1314450" marR="0" rtl="0" algn="l">
              <a:spcBef>
                <a:spcPts val="600"/>
              </a:spcBef>
              <a:spcAft>
                <a:spcPts val="0"/>
              </a:spcAft>
              <a:buClr>
                <a:srgbClr val="AF242B"/>
              </a:buClr>
              <a:buSzPct val="75000"/>
              <a:buFont typeface="Arial"/>
              <a:buChar char="•"/>
            </a:pPr>
            <a:r>
              <a:rPr b="1" baseline="0" i="0" lang="en-US" sz="1400" u="none" cap="none" strike="noStrike">
                <a:solidFill>
                  <a:schemeClr val="dk1"/>
                </a:solidFill>
                <a:latin typeface="Arial"/>
                <a:ea typeface="Arial"/>
                <a:cs typeface="Arial"/>
                <a:sym typeface="Arial"/>
              </a:rPr>
              <a:t>ESCLAIMS</a:t>
            </a:r>
          </a:p>
          <a:p>
            <a:pPr indent="-171450" lvl="3" marL="857250" marR="0" rtl="0" algn="l">
              <a:spcBef>
                <a:spcPts val="600"/>
              </a:spcBef>
              <a:spcAft>
                <a:spcPts val="3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Will use this field in conjunction with the </a:t>
            </a:r>
            <a:r>
              <a:rPr b="1" baseline="0" i="0" lang="en-US" sz="1400" u="none" cap="none" strike="noStrike">
                <a:solidFill>
                  <a:schemeClr val="dk1"/>
                </a:solidFill>
                <a:latin typeface="Arial"/>
                <a:ea typeface="Arial"/>
                <a:cs typeface="Arial"/>
                <a:sym typeface="Arial"/>
              </a:rPr>
              <a:t>Debt Account by Debt Account Group query </a:t>
            </a:r>
            <a:r>
              <a:rPr b="0" baseline="0" i="0" lang="en-US" sz="1400" u="none" cap="none" strike="noStrike">
                <a:solidFill>
                  <a:schemeClr val="dk1"/>
                </a:solidFill>
                <a:latin typeface="Arial"/>
                <a:ea typeface="Arial"/>
                <a:cs typeface="Arial"/>
                <a:sym typeface="Arial"/>
              </a:rPr>
              <a:t>to facilitate summary level search capabilities at the Debt Account Group level</a:t>
            </a:r>
          </a:p>
        </p:txBody>
      </p:sp>
      <p:pic>
        <p:nvPicPr>
          <p:cNvPr id="1035" name="Shape 1035"/>
          <p:cNvPicPr preferRelativeResize="0"/>
          <p:nvPr/>
        </p:nvPicPr>
        <p:blipFill rotWithShape="1">
          <a:blip r:embed="rId3">
            <a:alphaModFix/>
          </a:blip>
          <a:srcRect b="0" l="0" r="0" t="0"/>
          <a:stretch/>
        </p:blipFill>
        <p:spPr>
          <a:xfrm>
            <a:off x="4555689" y="1097279"/>
            <a:ext cx="4503251" cy="5700335"/>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042" name="Shape 104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43" name="Shape 1043"/>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44" name="Shape 1044"/>
          <p:cNvSpPr txBox="1"/>
          <p:nvPr>
            <p:ph idx="1" type="body"/>
          </p:nvPr>
        </p:nvSpPr>
        <p:spPr>
          <a:xfrm>
            <a:off x="414787" y="1607417"/>
            <a:ext cx="4029737"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a:t>
            </a:r>
          </a:p>
          <a:p>
            <a:pPr indent="-176213" lvl="1" marL="40481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accounting lines tab allows users to:</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Query/view the information displayed on the DA Entity accounting line, including:</a:t>
            </a:r>
          </a:p>
          <a:p>
            <a:pPr indent="-169862" lvl="3" marL="10842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Dunning Count/Amount</a:t>
            </a:r>
          </a:p>
          <a:p>
            <a:pPr indent="-169862" lvl="3" marL="10842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Amortization Schedule</a:t>
            </a:r>
          </a:p>
          <a:p>
            <a:pPr indent="-169862" lvl="3" marL="10842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Appeal Forbearance Flag</a:t>
            </a:r>
          </a:p>
          <a:p>
            <a:pPr indent="-169862" lvl="3" marL="10842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IP&amp;A Begin Date and Type</a:t>
            </a:r>
          </a:p>
          <a:p>
            <a:pPr indent="-169862" lvl="3" marL="10842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Comments to Print</a:t>
            </a:r>
          </a:p>
          <a:p>
            <a:pPr indent="-169862" lvl="2" marL="627063" marR="0" rtl="0" algn="l">
              <a:spcBef>
                <a:spcPts val="600"/>
              </a:spcBef>
              <a:spcAft>
                <a:spcPts val="3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Review the IP&amp;A charge lines assessed on the Debt Account line</a:t>
            </a:r>
          </a:p>
        </p:txBody>
      </p:sp>
      <p:pic>
        <p:nvPicPr>
          <p:cNvPr id="1045" name="Shape 1045"/>
          <p:cNvPicPr preferRelativeResize="0"/>
          <p:nvPr/>
        </p:nvPicPr>
        <p:blipFill rotWithShape="1">
          <a:blip r:embed="rId3">
            <a:alphaModFix/>
          </a:blip>
          <a:srcRect b="0" l="0" r="0" t="0"/>
          <a:stretch/>
        </p:blipFill>
        <p:spPr>
          <a:xfrm>
            <a:off x="4365417" y="1490928"/>
            <a:ext cx="4629886" cy="4814378"/>
          </a:xfrm>
          <a:prstGeom prst="rect">
            <a:avLst/>
          </a:prstGeom>
          <a:noFill/>
          <a:ln>
            <a:noFill/>
          </a:ln>
        </p:spPr>
      </p:pic>
      <p:sp>
        <p:nvSpPr>
          <p:cNvPr id="1046" name="Shape 10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1" name="Shape 1051"/>
        <p:cNvGrpSpPr/>
        <p:nvPr/>
      </p:nvGrpSpPr>
      <p:grpSpPr>
        <a:xfrm>
          <a:off x="0" y="0"/>
          <a:ext cx="0" cy="0"/>
          <a:chOff x="0" y="0"/>
          <a:chExt cx="0" cy="0"/>
        </a:xfrm>
      </p:grpSpPr>
      <p:sp>
        <p:nvSpPr>
          <p:cNvPr id="1052" name="Shape 1052"/>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053" name="Shape 105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54" name="Shape 1054"/>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55" name="Shape 1055"/>
          <p:cNvSpPr txBox="1"/>
          <p:nvPr>
            <p:ph idx="1" type="body"/>
          </p:nvPr>
        </p:nvSpPr>
        <p:spPr>
          <a:xfrm>
            <a:off x="449854" y="1203380"/>
            <a:ext cx="830391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General Section</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Receivable Type</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Records the Region 6/Region 7 Claim Type</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Start Date</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Set equal to the First Demand Letter Generated Date</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First Demand Letter Generated Date</a:t>
            </a:r>
          </a:p>
          <a:p>
            <a:pPr indent="-173037" lvl="3" marL="973138" marR="0" rtl="0" algn="l">
              <a:spcBef>
                <a:spcPts val="600"/>
              </a:spcBef>
              <a:spcAft>
                <a:spcPts val="3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The date the First Demand letter was sent to the Debtor</a:t>
            </a:r>
          </a:p>
        </p:txBody>
      </p:sp>
      <p:pic>
        <p:nvPicPr>
          <p:cNvPr id="1056" name="Shape 1056"/>
          <p:cNvPicPr preferRelativeResize="0"/>
          <p:nvPr/>
        </p:nvPicPr>
        <p:blipFill rotWithShape="1">
          <a:blip r:embed="rId3">
            <a:alphaModFix/>
          </a:blip>
          <a:srcRect b="0" l="0" r="0" t="0"/>
          <a:stretch/>
        </p:blipFill>
        <p:spPr>
          <a:xfrm>
            <a:off x="449854" y="4006371"/>
            <a:ext cx="8497886" cy="2524124"/>
          </a:xfrm>
          <a:prstGeom prst="rect">
            <a:avLst/>
          </a:prstGeom>
          <a:noFill/>
          <a:ln>
            <a:noFill/>
          </a:ln>
        </p:spPr>
      </p:pic>
      <p:sp>
        <p:nvSpPr>
          <p:cNvPr id="1057" name="Shape 10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64" name="Shape 1064"/>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65" name="Shape 1065"/>
          <p:cNvSpPr txBox="1"/>
          <p:nvPr>
            <p:ph idx="1" type="body"/>
          </p:nvPr>
        </p:nvSpPr>
        <p:spPr>
          <a:xfrm>
            <a:off x="449854" y="1203380"/>
            <a:ext cx="830391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Overdue Configuration</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Interest, Admin, Penalty Begin Dates</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Set equal to the First Demand Letter Generated Date</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Interest, Admin Charges, Penalty Apply Date</a:t>
            </a:r>
          </a:p>
          <a:p>
            <a:pPr indent="-173037" lvl="3" marL="973138" marR="0" rtl="0" algn="l">
              <a:spcBef>
                <a:spcPts val="600"/>
              </a:spcBef>
              <a:spcAft>
                <a:spcPts val="3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The last date IP&amp;A was assessed against the DA Entity</a:t>
            </a:r>
          </a:p>
        </p:txBody>
      </p:sp>
      <p:pic>
        <p:nvPicPr>
          <p:cNvPr id="1066" name="Shape 1066"/>
          <p:cNvPicPr preferRelativeResize="0"/>
          <p:nvPr/>
        </p:nvPicPr>
        <p:blipFill rotWithShape="1">
          <a:blip r:embed="rId3">
            <a:alphaModFix/>
          </a:blip>
          <a:srcRect b="0" l="0" r="0" t="0"/>
          <a:stretch/>
        </p:blipFill>
        <p:spPr>
          <a:xfrm>
            <a:off x="609822" y="3849664"/>
            <a:ext cx="8108875" cy="2178994"/>
          </a:xfrm>
          <a:prstGeom prst="rect">
            <a:avLst/>
          </a:prstGeom>
          <a:noFill/>
          <a:ln>
            <a:noFill/>
          </a:ln>
        </p:spPr>
      </p:pic>
      <p:sp>
        <p:nvSpPr>
          <p:cNvPr id="1067" name="Shape 106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sp>
        <p:nvSpPr>
          <p:cNvPr id="1073" name="Shape 107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74" name="Shape 1074"/>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75" name="Shape 1075"/>
          <p:cNvSpPr txBox="1"/>
          <p:nvPr>
            <p:ph idx="1" type="body"/>
          </p:nvPr>
        </p:nvSpPr>
        <p:spPr>
          <a:xfrm>
            <a:off x="386058" y="1203380"/>
            <a:ext cx="3516089"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Amounts</a:t>
            </a:r>
          </a:p>
          <a:p>
            <a:pPr indent="-169862" lvl="2" marL="62706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Debt Account Activity</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Records Original, Collected, and Outstanding DA amounts</a:t>
            </a:r>
          </a:p>
          <a:p>
            <a:pPr indent="-169862" lvl="2" marL="62706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Billing Activity</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Only use this section to record Write-Off amounts</a:t>
            </a:r>
          </a:p>
          <a:p>
            <a:pPr indent="-169862" lvl="2" marL="62706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Apportionment Activity</a:t>
            </a:r>
          </a:p>
          <a:p>
            <a:pPr indent="-173037" lvl="3" marL="973138"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This section is updated by collections referencing the DA Entity, but this section will not be used</a:t>
            </a:r>
          </a:p>
          <a:p>
            <a:pPr indent="-169862" lvl="2" marL="62706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Payment Activity</a:t>
            </a:r>
          </a:p>
          <a:p>
            <a:pPr indent="-173037" lvl="3" marL="973138" marR="0" rtl="0" algn="l">
              <a:spcBef>
                <a:spcPts val="600"/>
              </a:spcBef>
              <a:spcAft>
                <a:spcPts val="30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Only use this section to record the Refunded amounts</a:t>
            </a:r>
          </a:p>
        </p:txBody>
      </p:sp>
      <p:pic>
        <p:nvPicPr>
          <p:cNvPr id="1076" name="Shape 1076"/>
          <p:cNvPicPr preferRelativeResize="0"/>
          <p:nvPr/>
        </p:nvPicPr>
        <p:blipFill rotWithShape="1">
          <a:blip r:embed="rId3">
            <a:alphaModFix/>
          </a:blip>
          <a:srcRect b="0" l="0" r="0" t="0"/>
          <a:stretch/>
        </p:blipFill>
        <p:spPr>
          <a:xfrm>
            <a:off x="4008885" y="1598649"/>
            <a:ext cx="5050053" cy="4430011"/>
          </a:xfrm>
          <a:prstGeom prst="rect">
            <a:avLst/>
          </a:prstGeom>
          <a:noFill/>
          <a:ln>
            <a:noFill/>
          </a:ln>
        </p:spPr>
      </p:pic>
      <p:sp>
        <p:nvSpPr>
          <p:cNvPr id="1077" name="Shape 107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Lifecycle Introduction</a:t>
            </a:r>
          </a:p>
        </p:txBody>
      </p:sp>
      <p:sp>
        <p:nvSpPr>
          <p:cNvPr id="165" name="Shape 16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6" name="Shape 1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pSp>
        <p:nvGrpSpPr>
          <p:cNvPr id="167" name="Shape 167"/>
          <p:cNvGrpSpPr/>
          <p:nvPr/>
        </p:nvGrpSpPr>
        <p:grpSpPr>
          <a:xfrm>
            <a:off x="682023" y="1385239"/>
            <a:ext cx="7907081" cy="5166661"/>
            <a:chOff x="535162" y="1375187"/>
            <a:chExt cx="7907081" cy="5166661"/>
          </a:xfrm>
        </p:grpSpPr>
        <p:grpSp>
          <p:nvGrpSpPr>
            <p:cNvPr id="168" name="Shape 168"/>
            <p:cNvGrpSpPr/>
            <p:nvPr/>
          </p:nvGrpSpPr>
          <p:grpSpPr>
            <a:xfrm>
              <a:off x="650795" y="1375187"/>
              <a:ext cx="7791448" cy="4365969"/>
              <a:chOff x="0" y="238863"/>
              <a:chExt cx="7791448" cy="4365969"/>
            </a:xfrm>
          </p:grpSpPr>
          <p:sp>
            <p:nvSpPr>
              <p:cNvPr id="169" name="Shape 169"/>
              <p:cNvSpPr/>
              <p:nvPr/>
            </p:nvSpPr>
            <p:spPr>
              <a:xfrm>
                <a:off x="0" y="23886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70" name="Shape 170"/>
              <p:cNvSpPr txBox="1"/>
              <p:nvPr/>
            </p:nvSpPr>
            <p:spPr>
              <a:xfrm>
                <a:off x="26307" y="26517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Debt Account is Created</a:t>
                </a:r>
              </a:p>
            </p:txBody>
          </p:sp>
          <p:sp>
            <p:nvSpPr>
              <p:cNvPr id="171" name="Shape 171"/>
              <p:cNvSpPr/>
              <p:nvPr/>
            </p:nvSpPr>
            <p:spPr>
              <a:xfrm rot="8520">
                <a:off x="1638930" y="504973"/>
                <a:ext cx="341832"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72" name="Shape 172"/>
              <p:cNvSpPr txBox="1"/>
              <p:nvPr/>
            </p:nvSpPr>
            <p:spPr>
              <a:xfrm rot="8520">
                <a:off x="1638930" y="579099"/>
                <a:ext cx="239282" cy="222758"/>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73" name="Shape 173"/>
              <p:cNvSpPr/>
              <p:nvPr/>
            </p:nvSpPr>
            <p:spPr>
              <a:xfrm>
                <a:off x="2142002" y="244171"/>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74" name="Shape 174"/>
              <p:cNvSpPr txBox="1"/>
              <p:nvPr/>
            </p:nvSpPr>
            <p:spPr>
              <a:xfrm>
                <a:off x="2168310" y="270480"/>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Send First Demand Letter</a:t>
                </a:r>
              </a:p>
            </p:txBody>
          </p:sp>
          <p:sp>
            <p:nvSpPr>
              <p:cNvPr id="175" name="Shape 175"/>
              <p:cNvSpPr/>
              <p:nvPr/>
            </p:nvSpPr>
            <p:spPr>
              <a:xfrm rot="11511">
                <a:off x="3765286" y="511089"/>
                <a:ext cx="304138"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76" name="Shape 176"/>
              <p:cNvSpPr txBox="1"/>
              <p:nvPr/>
            </p:nvSpPr>
            <p:spPr>
              <a:xfrm rot="11511">
                <a:off x="3765287" y="585189"/>
                <a:ext cx="212896" cy="222758"/>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560"/>
                  </a:spcAft>
                  <a:buNone/>
                </a:pPr>
                <a:r>
                  <a:t/>
                </a:r>
                <a:endParaRPr b="0" baseline="0" i="0" sz="1600" u="none" cap="none" strike="noStrike">
                  <a:solidFill>
                    <a:schemeClr val="lt1"/>
                  </a:solidFill>
                  <a:latin typeface="Arial"/>
                  <a:ea typeface="Arial"/>
                  <a:cs typeface="Arial"/>
                  <a:sym typeface="Arial"/>
                </a:endParaRPr>
              </a:p>
            </p:txBody>
          </p:sp>
          <p:sp>
            <p:nvSpPr>
              <p:cNvPr id="177" name="Shape 177"/>
              <p:cNvSpPr/>
              <p:nvPr/>
            </p:nvSpPr>
            <p:spPr>
              <a:xfrm>
                <a:off x="4212887" y="251106"/>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78" name="Shape 178"/>
              <p:cNvSpPr txBox="1"/>
              <p:nvPr/>
            </p:nvSpPr>
            <p:spPr>
              <a:xfrm>
                <a:off x="4239194" y="277413"/>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Collections are Processed</a:t>
                </a:r>
              </a:p>
            </p:txBody>
          </p:sp>
          <p:sp>
            <p:nvSpPr>
              <p:cNvPr id="179" name="Shape 179"/>
              <p:cNvSpPr/>
              <p:nvPr/>
            </p:nvSpPr>
            <p:spPr>
              <a:xfrm rot="-16731">
                <a:off x="5834121" y="509609"/>
                <a:ext cx="299205" cy="371264"/>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80" name="Shape 180"/>
              <p:cNvSpPr txBox="1"/>
              <p:nvPr/>
            </p:nvSpPr>
            <p:spPr>
              <a:xfrm rot="-16731">
                <a:off x="5834122" y="584081"/>
                <a:ext cx="209444"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81" name="Shape 181"/>
              <p:cNvSpPr/>
              <p:nvPr/>
            </p:nvSpPr>
            <p:spPr>
              <a:xfrm>
                <a:off x="6274458" y="241072"/>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82" name="Shape 182"/>
              <p:cNvSpPr txBox="1"/>
              <p:nvPr/>
            </p:nvSpPr>
            <p:spPr>
              <a:xfrm>
                <a:off x="6300767" y="26738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Establish Repayment Terms</a:t>
                </a:r>
              </a:p>
            </p:txBody>
          </p:sp>
          <p:sp>
            <p:nvSpPr>
              <p:cNvPr id="183" name="Shape 183"/>
              <p:cNvSpPr/>
              <p:nvPr/>
            </p:nvSpPr>
            <p:spPr>
              <a:xfrm rot="5359051">
                <a:off x="6871405" y="1330333"/>
                <a:ext cx="322820"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84" name="Shape 184"/>
              <p:cNvSpPr txBox="1"/>
              <p:nvPr/>
            </p:nvSpPr>
            <p:spPr>
              <a:xfrm rot="-40949">
                <a:off x="6920859" y="1354557"/>
                <a:ext cx="222759" cy="225974"/>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85" name="Shape 185"/>
              <p:cNvSpPr/>
              <p:nvPr/>
            </p:nvSpPr>
            <p:spPr>
              <a:xfrm>
                <a:off x="6294410" y="191593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86" name="Shape 186"/>
              <p:cNvSpPr txBox="1"/>
              <p:nvPr/>
            </p:nvSpPr>
            <p:spPr>
              <a:xfrm>
                <a:off x="6320719" y="194224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Produce Promissory Note</a:t>
                </a:r>
              </a:p>
            </p:txBody>
          </p:sp>
          <p:sp>
            <p:nvSpPr>
              <p:cNvPr id="187" name="Shape 187"/>
              <p:cNvSpPr/>
              <p:nvPr/>
            </p:nvSpPr>
            <p:spPr>
              <a:xfrm rot="10800000">
                <a:off x="5850096" y="2179411"/>
                <a:ext cx="313982"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88" name="Shape 188"/>
              <p:cNvSpPr txBox="1"/>
              <p:nvPr/>
            </p:nvSpPr>
            <p:spPr>
              <a:xfrm>
                <a:off x="5944291" y="2253665"/>
                <a:ext cx="219787"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89" name="Shape 189"/>
              <p:cNvSpPr/>
              <p:nvPr/>
            </p:nvSpPr>
            <p:spPr>
              <a:xfrm>
                <a:off x="4204953" y="191593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90" name="Shape 190"/>
              <p:cNvSpPr txBox="1"/>
              <p:nvPr/>
            </p:nvSpPr>
            <p:spPr>
              <a:xfrm>
                <a:off x="4231260" y="194224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Repayment Status is Tracked</a:t>
                </a:r>
              </a:p>
            </p:txBody>
          </p:sp>
          <p:sp>
            <p:nvSpPr>
              <p:cNvPr id="191" name="Shape 191"/>
              <p:cNvSpPr/>
              <p:nvPr/>
            </p:nvSpPr>
            <p:spPr>
              <a:xfrm rot="10750812">
                <a:off x="3787274" y="2193987"/>
                <a:ext cx="295177"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92" name="Shape 192"/>
              <p:cNvSpPr txBox="1"/>
              <p:nvPr/>
            </p:nvSpPr>
            <p:spPr>
              <a:xfrm rot="-49188">
                <a:off x="3875822" y="2267608"/>
                <a:ext cx="206625"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93" name="Shape 193"/>
              <p:cNvSpPr/>
              <p:nvPr/>
            </p:nvSpPr>
            <p:spPr>
              <a:xfrm>
                <a:off x="2151031" y="194532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94" name="Shape 194"/>
              <p:cNvSpPr txBox="1"/>
              <p:nvPr/>
            </p:nvSpPr>
            <p:spPr>
              <a:xfrm>
                <a:off x="2177339" y="197163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Overdue Charges are Assessed</a:t>
                </a:r>
              </a:p>
            </p:txBody>
          </p:sp>
          <p:sp>
            <p:nvSpPr>
              <p:cNvPr id="195" name="Shape 195"/>
              <p:cNvSpPr/>
              <p:nvPr/>
            </p:nvSpPr>
            <p:spPr>
              <a:xfrm rot="10800000">
                <a:off x="1691574" y="2250312"/>
                <a:ext cx="286531"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196" name="Shape 196"/>
              <p:cNvSpPr txBox="1"/>
              <p:nvPr/>
            </p:nvSpPr>
            <p:spPr>
              <a:xfrm>
                <a:off x="1777533" y="2324566"/>
                <a:ext cx="200571"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197" name="Shape 197"/>
              <p:cNvSpPr/>
              <p:nvPr/>
            </p:nvSpPr>
            <p:spPr>
              <a:xfrm>
                <a:off x="9530" y="194532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198" name="Shape 198"/>
              <p:cNvSpPr txBox="1"/>
              <p:nvPr/>
            </p:nvSpPr>
            <p:spPr>
              <a:xfrm>
                <a:off x="35839" y="1971631"/>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Dunning Notices are generated</a:t>
                </a:r>
              </a:p>
            </p:txBody>
          </p:sp>
          <p:sp>
            <p:nvSpPr>
              <p:cNvPr id="199" name="Shape 199"/>
              <p:cNvSpPr/>
              <p:nvPr/>
            </p:nvSpPr>
            <p:spPr>
              <a:xfrm rot="5393338">
                <a:off x="600944" y="3219373"/>
                <a:ext cx="327849"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200" name="Shape 200"/>
              <p:cNvSpPr txBox="1"/>
              <p:nvPr/>
            </p:nvSpPr>
            <p:spPr>
              <a:xfrm rot="-6662">
                <a:off x="653393" y="3241081"/>
                <a:ext cx="222758" cy="229494"/>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201" name="Shape 201"/>
              <p:cNvSpPr/>
              <p:nvPr/>
            </p:nvSpPr>
            <p:spPr>
              <a:xfrm>
                <a:off x="12944" y="3706610"/>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202" name="Shape 202"/>
              <p:cNvSpPr txBox="1"/>
              <p:nvPr/>
            </p:nvSpPr>
            <p:spPr>
              <a:xfrm>
                <a:off x="39252" y="3732917"/>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Disputes</a:t>
                </a:r>
              </a:p>
            </p:txBody>
          </p:sp>
          <p:sp>
            <p:nvSpPr>
              <p:cNvPr id="203" name="Shape 203"/>
              <p:cNvSpPr/>
              <p:nvPr/>
            </p:nvSpPr>
            <p:spPr>
              <a:xfrm>
                <a:off x="1634259" y="3970089"/>
                <a:ext cx="299392" cy="371265"/>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204" name="Shape 204"/>
              <p:cNvSpPr txBox="1"/>
              <p:nvPr/>
            </p:nvSpPr>
            <p:spPr>
              <a:xfrm>
                <a:off x="1634259" y="4044342"/>
                <a:ext cx="209575"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560"/>
                  </a:spcAft>
                  <a:buNone/>
                </a:pPr>
                <a:r>
                  <a:t/>
                </a:r>
                <a:endParaRPr b="0" baseline="0" i="0" sz="1600" u="none" cap="none" strike="noStrike">
                  <a:solidFill>
                    <a:schemeClr val="lt1"/>
                  </a:solidFill>
                  <a:latin typeface="Arial"/>
                  <a:ea typeface="Arial"/>
                  <a:cs typeface="Arial"/>
                  <a:sym typeface="Arial"/>
                </a:endParaRPr>
              </a:p>
            </p:txBody>
          </p:sp>
          <p:sp>
            <p:nvSpPr>
              <p:cNvPr id="205" name="Shape 205"/>
              <p:cNvSpPr/>
              <p:nvPr/>
            </p:nvSpPr>
            <p:spPr>
              <a:xfrm>
                <a:off x="2074875" y="3706610"/>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206" name="Shape 206"/>
              <p:cNvSpPr txBox="1"/>
              <p:nvPr/>
            </p:nvSpPr>
            <p:spPr>
              <a:xfrm>
                <a:off x="2101183" y="3732917"/>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Debts are Referred to Outside Entities</a:t>
                </a:r>
              </a:p>
            </p:txBody>
          </p:sp>
          <p:sp>
            <p:nvSpPr>
              <p:cNvPr id="207" name="Shape 207"/>
              <p:cNvSpPr/>
              <p:nvPr/>
            </p:nvSpPr>
            <p:spPr>
              <a:xfrm rot="-49211">
                <a:off x="3744182" y="4167719"/>
                <a:ext cx="246593" cy="371264"/>
              </a:xfrm>
              <a:prstGeom prst="rightArrow">
                <a:avLst>
                  <a:gd fmla="val 60000" name="adj1"/>
                  <a:gd fmla="val 50000" name="adj2"/>
                </a:avLst>
              </a:prstGeom>
              <a:gradFill>
                <a:gsLst>
                  <a:gs pos="0">
                    <a:srgbClr val="797997"/>
                  </a:gs>
                  <a:gs pos="80000">
                    <a:srgbClr val="A0A0C6"/>
                  </a:gs>
                  <a:gs pos="100000">
                    <a:srgbClr val="A0A0C8"/>
                  </a:gs>
                </a:gsLst>
                <a:lin ang="16200000" scaled="0"/>
              </a:gradFill>
              <a:ln>
                <a:noFill/>
              </a:ln>
            </p:spPr>
            <p:txBody>
              <a:bodyPr anchorCtr="0" anchor="ctr" bIns="91425" lIns="91425" rIns="91425" tIns="91425">
                <a:noAutofit/>
              </a:bodyPr>
              <a:lstStyle/>
              <a:p>
                <a:pPr>
                  <a:spcBef>
                    <a:spcPts val="0"/>
                  </a:spcBef>
                  <a:buNone/>
                </a:pPr>
                <a:r>
                  <a:t/>
                </a:r>
                <a:endParaRPr/>
              </a:p>
            </p:txBody>
          </p:sp>
          <p:sp>
            <p:nvSpPr>
              <p:cNvPr id="208" name="Shape 208"/>
              <p:cNvSpPr txBox="1"/>
              <p:nvPr/>
            </p:nvSpPr>
            <p:spPr>
              <a:xfrm rot="-49211">
                <a:off x="3744187" y="4242501"/>
                <a:ext cx="172616" cy="22275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50"/>
                  </a:spcAft>
                  <a:buNone/>
                </a:pPr>
                <a:r>
                  <a:t/>
                </a:r>
                <a:endParaRPr b="1" baseline="0" i="0" sz="1000" u="none" cap="none" strike="noStrike">
                  <a:solidFill>
                    <a:schemeClr val="dk1"/>
                  </a:solidFill>
                  <a:latin typeface="Arial"/>
                  <a:ea typeface="Arial"/>
                  <a:cs typeface="Arial"/>
                  <a:sym typeface="Arial"/>
                </a:endParaRPr>
              </a:p>
            </p:txBody>
          </p:sp>
          <p:sp>
            <p:nvSpPr>
              <p:cNvPr id="209" name="Shape 209"/>
              <p:cNvSpPr/>
              <p:nvPr/>
            </p:nvSpPr>
            <p:spPr>
              <a:xfrm>
                <a:off x="4191808" y="3676303"/>
                <a:ext cx="1497038" cy="898222"/>
              </a:xfrm>
              <a:prstGeom prst="roundRect">
                <a:avLst>
                  <a:gd fmla="val 10000" name="adj"/>
                </a:avLst>
              </a:prstGeom>
              <a:solidFill>
                <a:srgbClr val="C00000"/>
              </a:solidFill>
              <a:ln>
                <a:noFill/>
              </a:ln>
            </p:spPr>
            <p:txBody>
              <a:bodyPr anchorCtr="0" anchor="ctr" bIns="91425" lIns="91425" rIns="91425" tIns="91425">
                <a:noAutofit/>
              </a:bodyPr>
              <a:lstStyle/>
              <a:p>
                <a:pPr>
                  <a:spcBef>
                    <a:spcPts val="0"/>
                  </a:spcBef>
                  <a:buNone/>
                </a:pPr>
                <a:r>
                  <a:t/>
                </a:r>
                <a:endParaRPr/>
              </a:p>
            </p:txBody>
          </p:sp>
          <p:sp>
            <p:nvSpPr>
              <p:cNvPr id="210" name="Shape 210"/>
              <p:cNvSpPr txBox="1"/>
              <p:nvPr/>
            </p:nvSpPr>
            <p:spPr>
              <a:xfrm>
                <a:off x="4218117" y="3702612"/>
                <a:ext cx="1444422" cy="845606"/>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Process Write-Offs/Adjustments/Referrals</a:t>
                </a:r>
              </a:p>
            </p:txBody>
          </p:sp>
        </p:grpSp>
        <p:sp>
          <p:nvSpPr>
            <p:cNvPr id="211" name="Shape 211"/>
            <p:cNvSpPr/>
            <p:nvPr/>
          </p:nvSpPr>
          <p:spPr>
            <a:xfrm>
              <a:off x="4900050" y="2164863"/>
              <a:ext cx="1392864" cy="646331"/>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2" name="Shape 212"/>
            <p:cNvSpPr/>
            <p:nvPr/>
          </p:nvSpPr>
          <p:spPr>
            <a:xfrm>
              <a:off x="682022" y="3944796"/>
              <a:ext cx="1392864" cy="323440"/>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3" name="Shape 213"/>
            <p:cNvSpPr txBox="1"/>
            <p:nvPr/>
          </p:nvSpPr>
          <p:spPr>
            <a:xfrm>
              <a:off x="719231" y="3944796"/>
              <a:ext cx="1392864" cy="276998"/>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ARDUNNING</a:t>
              </a:r>
            </a:p>
          </p:txBody>
        </p:sp>
        <p:sp>
          <p:nvSpPr>
            <p:cNvPr id="214" name="Shape 214"/>
            <p:cNvSpPr/>
            <p:nvPr/>
          </p:nvSpPr>
          <p:spPr>
            <a:xfrm>
              <a:off x="4855751" y="5710851"/>
              <a:ext cx="1392864" cy="830996"/>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5" name="Shape 215"/>
            <p:cNvSpPr txBox="1"/>
            <p:nvPr/>
          </p:nvSpPr>
          <p:spPr>
            <a:xfrm>
              <a:off x="4962067" y="5710851"/>
              <a:ext cx="1268829" cy="830996"/>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ARTREOEX</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AREOCOLL</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ARWOSEL</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ARWOGEN</a:t>
              </a:r>
            </a:p>
          </p:txBody>
        </p:sp>
        <p:sp>
          <p:nvSpPr>
            <p:cNvPr id="216" name="Shape 216"/>
            <p:cNvSpPr/>
            <p:nvPr/>
          </p:nvSpPr>
          <p:spPr>
            <a:xfrm>
              <a:off x="2777750" y="5710851"/>
              <a:ext cx="1392864" cy="337618"/>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7" name="Shape 217"/>
            <p:cNvSpPr/>
            <p:nvPr/>
          </p:nvSpPr>
          <p:spPr>
            <a:xfrm>
              <a:off x="592758" y="2260076"/>
              <a:ext cx="1784502" cy="646331"/>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8" name="Shape 218"/>
            <p:cNvSpPr/>
            <p:nvPr/>
          </p:nvSpPr>
          <p:spPr>
            <a:xfrm>
              <a:off x="2905994" y="3950478"/>
              <a:ext cx="1392864" cy="299372"/>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9" name="Shape 219"/>
            <p:cNvSpPr txBox="1"/>
            <p:nvPr/>
          </p:nvSpPr>
          <p:spPr>
            <a:xfrm>
              <a:off x="535162" y="2269631"/>
              <a:ext cx="1995385" cy="64633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Vehicle Claims Interface (Form Import)</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Manual</a:t>
              </a:r>
            </a:p>
          </p:txBody>
        </p:sp>
        <p:sp>
          <p:nvSpPr>
            <p:cNvPr id="220" name="Shape 220"/>
            <p:cNvSpPr txBox="1"/>
            <p:nvPr/>
          </p:nvSpPr>
          <p:spPr>
            <a:xfrm>
              <a:off x="2931027" y="3957387"/>
              <a:ext cx="1392864" cy="276998"/>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AROVERDUE</a:t>
              </a:r>
            </a:p>
          </p:txBody>
        </p:sp>
        <p:sp>
          <p:nvSpPr>
            <p:cNvPr id="221" name="Shape 221"/>
            <p:cNvSpPr txBox="1"/>
            <p:nvPr/>
          </p:nvSpPr>
          <p:spPr>
            <a:xfrm>
              <a:off x="2825590" y="5741160"/>
              <a:ext cx="1297185" cy="276998"/>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ARREFERSEL</a:t>
              </a:r>
            </a:p>
          </p:txBody>
        </p:sp>
        <p:sp>
          <p:nvSpPr>
            <p:cNvPr id="222" name="Shape 222"/>
            <p:cNvSpPr txBox="1"/>
            <p:nvPr/>
          </p:nvSpPr>
          <p:spPr>
            <a:xfrm>
              <a:off x="4944346" y="2167550"/>
              <a:ext cx="1304269" cy="646331"/>
            </a:xfrm>
            <a:prstGeom prst="rect">
              <a:avLst/>
            </a:prstGeom>
            <a:noFill/>
            <a:ln>
              <a:noFill/>
            </a:ln>
          </p:spPr>
          <p:txBody>
            <a:bodyPr anchorCtr="0" anchor="t" bIns="45700" lIns="91425" rIns="91425" tIns="45700">
              <a:noAutofit/>
            </a:bodyPr>
            <a:lstStyle/>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Lockbox</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Pay.gov via CIR</a:t>
              </a:r>
            </a:p>
            <a:p>
              <a:pPr indent="-171450" lvl="0" marL="171450" marR="0" rtl="0" algn="l">
                <a:spcBef>
                  <a:spcPts val="0"/>
                </a:spcBef>
                <a:spcAft>
                  <a:spcPts val="0"/>
                </a:spcAft>
                <a:buClr>
                  <a:schemeClr val="dk1"/>
                </a:buClr>
                <a:buSzPct val="100000"/>
                <a:buFont typeface="Arial"/>
                <a:buChar char="•"/>
              </a:pPr>
              <a:r>
                <a:rPr b="1" baseline="0" i="0" lang="en-US" sz="1200" u="none" cap="none" strike="noStrike">
                  <a:solidFill>
                    <a:schemeClr val="dk1"/>
                  </a:solidFill>
                  <a:latin typeface="Calibri"/>
                  <a:ea typeface="Calibri"/>
                  <a:cs typeface="Calibri"/>
                  <a:sym typeface="Calibri"/>
                </a:rPr>
                <a:t>Manual</a:t>
              </a:r>
            </a:p>
          </p:txBody>
        </p:sp>
      </p:gr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2" name="Shape 1082"/>
        <p:cNvGrpSpPr/>
        <p:nvPr/>
      </p:nvGrpSpPr>
      <p:grpSpPr>
        <a:xfrm>
          <a:off x="0" y="0"/>
          <a:ext cx="0" cy="0"/>
          <a:chOff x="0" y="0"/>
          <a:chExt cx="0" cy="0"/>
        </a:xfrm>
      </p:grpSpPr>
      <p:sp>
        <p:nvSpPr>
          <p:cNvPr id="1083" name="Shape 108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84" name="Shape 1084"/>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085" name="Shape 1085"/>
          <p:cNvSpPr txBox="1"/>
          <p:nvPr>
            <p:ph idx="1" type="body"/>
          </p:nvPr>
        </p:nvSpPr>
        <p:spPr>
          <a:xfrm>
            <a:off x="386058" y="1118320"/>
            <a:ext cx="8672882"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Accounting Dimensions</a:t>
            </a:r>
          </a:p>
          <a:p>
            <a:pPr indent="-169862" lvl="2" marL="627063" marR="0" rtl="0" algn="l">
              <a:spcBef>
                <a:spcPts val="6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Records the Accounting Template, Fund, BBFY, Program, Activity, Sub-Object Class, Revenue Source Code, etc.</a:t>
            </a:r>
          </a:p>
          <a:p>
            <a:pPr indent="-176213" lvl="1" marL="404813" marR="0" rtl="0" algn="l">
              <a:spcBef>
                <a:spcPts val="600"/>
              </a:spcBef>
              <a:spcAft>
                <a:spcPts val="0"/>
              </a:spcAft>
              <a:buClr>
                <a:srgbClr val="AF242B"/>
              </a:buClr>
              <a:buSzPct val="75000"/>
              <a:buFont typeface="Arial"/>
              <a:buChar char="•"/>
            </a:pPr>
            <a:r>
              <a:rPr b="0" baseline="0" i="0" lang="en-US" sz="1800" u="sng" cap="none" strike="noStrike">
                <a:solidFill>
                  <a:schemeClr val="dk1"/>
                </a:solidFill>
                <a:latin typeface="Arial"/>
                <a:ea typeface="Arial"/>
                <a:cs typeface="Arial"/>
                <a:sym typeface="Arial"/>
              </a:rPr>
              <a:t>Amortization Schedule</a:t>
            </a:r>
          </a:p>
          <a:p>
            <a:pPr indent="-169862" lvl="2" marL="627063" marR="0" rtl="0" algn="l">
              <a:spcBef>
                <a:spcPts val="600"/>
              </a:spcBef>
              <a:spcAft>
                <a:spcPts val="3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Review any amortization schedule associated to the DA Entity</a:t>
            </a:r>
          </a:p>
        </p:txBody>
      </p:sp>
      <p:sp>
        <p:nvSpPr>
          <p:cNvPr id="1086" name="Shape 10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pic>
        <p:nvPicPr>
          <p:cNvPr id="1087" name="Shape 1087"/>
          <p:cNvPicPr preferRelativeResize="0"/>
          <p:nvPr/>
        </p:nvPicPr>
        <p:blipFill rotWithShape="1">
          <a:blip r:embed="rId3">
            <a:alphaModFix/>
          </a:blip>
          <a:srcRect b="0" l="0" r="0" t="0"/>
          <a:stretch/>
        </p:blipFill>
        <p:spPr>
          <a:xfrm>
            <a:off x="1226840" y="3409948"/>
            <a:ext cx="6974129" cy="233362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094" name="Shape 109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095" name="Shape 1095"/>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96" name="Shape 1096"/>
          <p:cNvSpPr txBox="1"/>
          <p:nvPr>
            <p:ph idx="1" type="body"/>
          </p:nvPr>
        </p:nvSpPr>
        <p:spPr>
          <a:xfrm>
            <a:off x="386058" y="1118320"/>
            <a:ext cx="8672882"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Comments to Print</a:t>
            </a:r>
          </a:p>
          <a:p>
            <a:pPr indent="-169862" lvl="2" marL="6270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Used by Region 6/Region 7 to include additional information to print to the Demand Letter/Dunning Notice not already included in the pre-configured text codes</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Dunning Print Flag/Print Comments on Dunning Letters</a:t>
            </a:r>
          </a:p>
          <a:p>
            <a:pPr indent="-169862" lvl="2" marL="6270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Determine if the DA Entity is eligible for Dunning/to print comments</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Dunning Count/Last Dunning Date</a:t>
            </a:r>
          </a:p>
          <a:p>
            <a:pPr indent="-169862" lvl="2" marL="6270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Allow users to review how many times and the last date on which the Debtor has been dunned</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Text Code</a:t>
            </a:r>
          </a:p>
          <a:p>
            <a:pPr indent="-169862" lvl="2" marL="627063"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Determines the text to be printed to the Demand Letter/Dunning Notice</a:t>
            </a:r>
          </a:p>
        </p:txBody>
      </p:sp>
      <p:sp>
        <p:nvSpPr>
          <p:cNvPr id="1097" name="Shape 109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098" name="Shape 1098"/>
          <p:cNvPicPr preferRelativeResize="0"/>
          <p:nvPr/>
        </p:nvPicPr>
        <p:blipFill rotWithShape="1">
          <a:blip r:embed="rId3">
            <a:alphaModFix/>
          </a:blip>
          <a:srcRect b="0" l="0" r="0" t="0"/>
          <a:stretch/>
        </p:blipFill>
        <p:spPr>
          <a:xfrm>
            <a:off x="555858" y="4566133"/>
            <a:ext cx="8291258" cy="1995003"/>
          </a:xfrm>
          <a:prstGeom prst="rect">
            <a:avLst/>
          </a:prstGeom>
          <a:noFill/>
          <a:ln>
            <a:noFill/>
          </a:ln>
        </p:spPr>
      </p:pic>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3" name="Shape 1103"/>
        <p:cNvGrpSpPr/>
        <p:nvPr/>
      </p:nvGrpSpPr>
      <p:grpSpPr>
        <a:xfrm>
          <a:off x="0" y="0"/>
          <a:ext cx="0" cy="0"/>
          <a:chOff x="0" y="0"/>
          <a:chExt cx="0" cy="0"/>
        </a:xfrm>
      </p:grpSpPr>
      <p:sp>
        <p:nvSpPr>
          <p:cNvPr id="1104" name="Shape 110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05" name="Shape 1105"/>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06" name="Shape 1106"/>
          <p:cNvSpPr txBox="1"/>
          <p:nvPr>
            <p:ph idx="1" type="body"/>
          </p:nvPr>
        </p:nvSpPr>
        <p:spPr>
          <a:xfrm>
            <a:off x="386058" y="1118320"/>
            <a:ext cx="8672882"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Referral</a:t>
            </a:r>
          </a:p>
          <a:p>
            <a:pPr indent="-169862" lvl="2" marL="627063"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Referral button allows users to review any referred Debt/important dates/amounts</a:t>
            </a:r>
          </a:p>
        </p:txBody>
      </p:sp>
      <p:pic>
        <p:nvPicPr>
          <p:cNvPr id="1107" name="Shape 1107"/>
          <p:cNvPicPr preferRelativeResize="0"/>
          <p:nvPr/>
        </p:nvPicPr>
        <p:blipFill rotWithShape="1">
          <a:blip r:embed="rId3">
            <a:alphaModFix/>
          </a:blip>
          <a:srcRect b="0" l="0" r="0" t="0"/>
          <a:stretch/>
        </p:blipFill>
        <p:spPr>
          <a:xfrm>
            <a:off x="680758" y="2979994"/>
            <a:ext cx="7598550" cy="2246752"/>
          </a:xfrm>
          <a:prstGeom prst="rect">
            <a:avLst/>
          </a:prstGeom>
          <a:noFill/>
          <a:ln>
            <a:noFill/>
          </a:ln>
        </p:spPr>
      </p:pic>
      <p:pic>
        <p:nvPicPr>
          <p:cNvPr id="1108" name="Shape 1108"/>
          <p:cNvPicPr preferRelativeResize="0"/>
          <p:nvPr/>
        </p:nvPicPr>
        <p:blipFill rotWithShape="1">
          <a:blip r:embed="rId4">
            <a:alphaModFix/>
          </a:blip>
          <a:srcRect b="0" l="0" r="0" t="0"/>
          <a:stretch/>
        </p:blipFill>
        <p:spPr>
          <a:xfrm>
            <a:off x="716108" y="2507374"/>
            <a:ext cx="7563199" cy="472621"/>
          </a:xfrm>
          <a:prstGeom prst="rect">
            <a:avLst/>
          </a:prstGeom>
          <a:noFill/>
          <a:ln>
            <a:noFill/>
          </a:ln>
        </p:spPr>
      </p:pic>
      <p:sp>
        <p:nvSpPr>
          <p:cNvPr id="1109" name="Shape 11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 name="Shape 1114"/>
        <p:cNvGrpSpPr/>
        <p:nvPr/>
      </p:nvGrpSpPr>
      <p:grpSpPr>
        <a:xfrm>
          <a:off x="0" y="0"/>
          <a:ext cx="0" cy="0"/>
          <a:chOff x="0" y="0"/>
          <a:chExt cx="0" cy="0"/>
        </a:xfrm>
      </p:grpSpPr>
      <p:sp>
        <p:nvSpPr>
          <p:cNvPr id="1115" name="Shape 1115"/>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16" name="Shape 1116"/>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17" name="Shape 1117"/>
          <p:cNvSpPr txBox="1"/>
          <p:nvPr>
            <p:ph idx="1" type="body"/>
          </p:nvPr>
        </p:nvSpPr>
        <p:spPr>
          <a:xfrm>
            <a:off x="386058" y="1118320"/>
            <a:ext cx="8672882"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Accounts Receivable Status</a:t>
            </a:r>
          </a:p>
          <a:p>
            <a:pPr indent="-169862" lvl="2" marL="6270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Appeal/Forbearance Date/Flag</a:t>
            </a:r>
          </a:p>
          <a:p>
            <a:pPr indent="-173037" lvl="3" marL="973138" marR="0" rtl="0" algn="l">
              <a:spcBef>
                <a:spcPts val="600"/>
              </a:spcBef>
              <a:spcAft>
                <a:spcPts val="0"/>
              </a:spcAft>
              <a:buClr>
                <a:srgbClr val="AF242B"/>
              </a:buClr>
              <a:buSzPct val="75000"/>
              <a:buFont typeface="Arial"/>
              <a:buChar char="•"/>
            </a:pPr>
            <a:r>
              <a:rPr b="0" baseline="0" i="0" lang="en-US" sz="1200" u="none" cap="none" strike="noStrike">
                <a:solidFill>
                  <a:schemeClr val="dk1"/>
                </a:solidFill>
                <a:latin typeface="Arial"/>
                <a:ea typeface="Arial"/>
                <a:cs typeface="Arial"/>
                <a:sym typeface="Arial"/>
              </a:rPr>
              <a:t>Allows users to review DA Entity under dispute/having DAFF set equal to True</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Accounting Line User Defined Fields</a:t>
            </a:r>
          </a:p>
          <a:p>
            <a:pPr indent="-169862" lvl="2" marL="627063"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Provide additional detail specific to the Debt Account</a:t>
            </a:r>
          </a:p>
        </p:txBody>
      </p:sp>
      <p:pic>
        <p:nvPicPr>
          <p:cNvPr id="1118" name="Shape 1118"/>
          <p:cNvPicPr preferRelativeResize="0"/>
          <p:nvPr/>
        </p:nvPicPr>
        <p:blipFill rotWithShape="1">
          <a:blip r:embed="rId3">
            <a:alphaModFix/>
          </a:blip>
          <a:srcRect b="0" l="0" r="0" t="0"/>
          <a:stretch/>
        </p:blipFill>
        <p:spPr>
          <a:xfrm>
            <a:off x="1164650" y="3147236"/>
            <a:ext cx="6599149" cy="3132064"/>
          </a:xfrm>
          <a:prstGeom prst="rect">
            <a:avLst/>
          </a:prstGeom>
          <a:noFill/>
          <a:ln>
            <a:noFill/>
          </a:ln>
        </p:spPr>
      </p:pic>
      <p:sp>
        <p:nvSpPr>
          <p:cNvPr id="1119" name="Shape 111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sp>
        <p:nvSpPr>
          <p:cNvPr id="1125" name="Shape 1125"/>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126" name="Shape 112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27" name="Shape 1127"/>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28" name="Shape 1128"/>
          <p:cNvSpPr txBox="1"/>
          <p:nvPr>
            <p:ph idx="1" type="body"/>
          </p:nvPr>
        </p:nvSpPr>
        <p:spPr>
          <a:xfrm>
            <a:off x="386058" y="1185146"/>
            <a:ext cx="3718108"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Accounting Lines Tab (cont.)</a:t>
            </a:r>
          </a:p>
          <a:p>
            <a:pPr indent="-176213" lvl="1" marL="404813" marR="0" rtl="0" algn="l">
              <a:spcBef>
                <a:spcPts val="6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Charge Lines</a:t>
            </a:r>
          </a:p>
          <a:p>
            <a:pPr indent="-179387" lvl="2" marL="750888"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Users may review any associated </a:t>
            </a:r>
            <a:r>
              <a:rPr b="1" baseline="0" i="0" lang="en-US" sz="1600" u="none" cap="none" strike="noStrike">
                <a:solidFill>
                  <a:schemeClr val="dk1"/>
                </a:solidFill>
                <a:latin typeface="Arial"/>
                <a:ea typeface="Arial"/>
                <a:cs typeface="Arial"/>
                <a:sym typeface="Arial"/>
              </a:rPr>
              <a:t>Interest, Penalty, and/or Admin Charge </a:t>
            </a:r>
            <a:r>
              <a:rPr b="0" baseline="0" i="0" lang="en-US" sz="1600" u="none" cap="none" strike="noStrike">
                <a:solidFill>
                  <a:schemeClr val="dk1"/>
                </a:solidFill>
                <a:latin typeface="Arial"/>
                <a:ea typeface="Arial"/>
                <a:cs typeface="Arial"/>
                <a:sym typeface="Arial"/>
              </a:rPr>
              <a:t>lines on the accounting line</a:t>
            </a:r>
          </a:p>
          <a:p>
            <a:pPr indent="-179387" lvl="2" marL="750888"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Selecting the charge line and  clicking the </a:t>
            </a:r>
            <a:r>
              <a:rPr b="1" baseline="0" i="0" lang="en-US" sz="1600" u="none" cap="none" strike="noStrike">
                <a:solidFill>
                  <a:schemeClr val="dk1"/>
                </a:solidFill>
                <a:latin typeface="Arial"/>
                <a:ea typeface="Arial"/>
                <a:cs typeface="Arial"/>
                <a:sym typeface="Arial"/>
              </a:rPr>
              <a:t>Charge Line </a:t>
            </a:r>
            <a:r>
              <a:rPr b="1" baseline="0" i="0" lang="en-US" sz="1600" u="sng" cap="none" strike="noStrike">
                <a:solidFill>
                  <a:schemeClr val="dk1"/>
                </a:solidFill>
                <a:latin typeface="Arial"/>
                <a:ea typeface="Arial"/>
                <a:cs typeface="Arial"/>
                <a:sym typeface="Arial"/>
              </a:rPr>
              <a:t>hyperlink</a:t>
            </a:r>
            <a:r>
              <a:rPr b="0" baseline="0" i="0" lang="en-US" sz="1600" u="none" cap="none" strike="noStrike">
                <a:solidFill>
                  <a:schemeClr val="dk1"/>
                </a:solidFill>
                <a:latin typeface="Arial"/>
                <a:ea typeface="Arial"/>
                <a:cs typeface="Arial"/>
                <a:sym typeface="Arial"/>
              </a:rPr>
              <a:t> opens the detail screen including:</a:t>
            </a:r>
          </a:p>
          <a:p>
            <a:pPr indent="-182562" lvl="3" marL="10969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Record Type (Interest, Penalty, or Admin Charge)</a:t>
            </a:r>
          </a:p>
          <a:p>
            <a:pPr indent="-182562" lvl="3" marL="10969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Transaction Type</a:t>
            </a:r>
          </a:p>
          <a:p>
            <a:pPr indent="-182562" lvl="3" marL="1096963"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Amounts</a:t>
            </a:r>
          </a:p>
          <a:p>
            <a:pPr indent="-182562" lvl="3" marL="1096963"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Accounting Dimensions</a:t>
            </a:r>
          </a:p>
        </p:txBody>
      </p:sp>
      <p:pic>
        <p:nvPicPr>
          <p:cNvPr id="1129" name="Shape 1129"/>
          <p:cNvPicPr preferRelativeResize="0"/>
          <p:nvPr/>
        </p:nvPicPr>
        <p:blipFill rotWithShape="1">
          <a:blip r:embed="rId3">
            <a:alphaModFix/>
          </a:blip>
          <a:srcRect b="0" l="0" r="0" t="0"/>
          <a:stretch/>
        </p:blipFill>
        <p:spPr>
          <a:xfrm>
            <a:off x="4195616" y="1310323"/>
            <a:ext cx="4469918" cy="1399540"/>
          </a:xfrm>
          <a:prstGeom prst="rect">
            <a:avLst/>
          </a:prstGeom>
          <a:noFill/>
          <a:ln>
            <a:noFill/>
          </a:ln>
        </p:spPr>
      </p:pic>
      <p:pic>
        <p:nvPicPr>
          <p:cNvPr id="1130" name="Shape 1130"/>
          <p:cNvPicPr preferRelativeResize="0"/>
          <p:nvPr/>
        </p:nvPicPr>
        <p:blipFill rotWithShape="1">
          <a:blip r:embed="rId4">
            <a:alphaModFix/>
          </a:blip>
          <a:srcRect b="0" l="0" r="0" t="0"/>
          <a:stretch/>
        </p:blipFill>
        <p:spPr>
          <a:xfrm>
            <a:off x="4195616" y="3049940"/>
            <a:ext cx="4772119" cy="3278426"/>
          </a:xfrm>
          <a:prstGeom prst="rect">
            <a:avLst/>
          </a:prstGeom>
          <a:noFill/>
          <a:ln>
            <a:noFill/>
          </a:ln>
        </p:spPr>
      </p:pic>
      <p:sp>
        <p:nvSpPr>
          <p:cNvPr id="1131" name="Shape 11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6" name="Shape 1136"/>
        <p:cNvGrpSpPr/>
        <p:nvPr/>
      </p:nvGrpSpPr>
      <p:grpSpPr>
        <a:xfrm>
          <a:off x="0" y="0"/>
          <a:ext cx="0" cy="0"/>
          <a:chOff x="0" y="0"/>
          <a:chExt cx="0" cy="0"/>
        </a:xfrm>
      </p:grpSpPr>
      <p:sp>
        <p:nvSpPr>
          <p:cNvPr id="1137" name="Shape 1137"/>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38" name="Shape 1138"/>
          <p:cNvSpPr txBox="1"/>
          <p:nvPr>
            <p:ph idx="12" type="sldNum"/>
          </p:nvPr>
        </p:nvSpPr>
        <p:spPr>
          <a:xfrm>
            <a:off x="-103276"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39" name="Shape 1139"/>
          <p:cNvSpPr txBox="1"/>
          <p:nvPr>
            <p:ph idx="1" type="body"/>
          </p:nvPr>
        </p:nvSpPr>
        <p:spPr>
          <a:xfrm>
            <a:off x="400050" y="1237770"/>
            <a:ext cx="8743949" cy="424397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will also use the </a:t>
            </a:r>
            <a:r>
              <a:rPr b="1" baseline="0" i="0" lang="en-US" sz="1800" u="sng" cap="none" strike="noStrike">
                <a:solidFill>
                  <a:schemeClr val="dk1"/>
                </a:solidFill>
                <a:latin typeface="Arial"/>
                <a:ea typeface="Arial"/>
                <a:cs typeface="Arial"/>
                <a:sym typeface="Arial"/>
              </a:rPr>
              <a:t>Debt Account by Debt Account Group Query</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to:</a:t>
            </a:r>
          </a:p>
          <a:p>
            <a:pPr indent="-225425" lvl="1" marL="56832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Search all open claims by </a:t>
            </a:r>
            <a:r>
              <a:rPr b="1" baseline="0" i="0" lang="en-US" sz="1800" u="none" cap="none" strike="noStrike">
                <a:solidFill>
                  <a:schemeClr val="dk1"/>
                </a:solidFill>
                <a:latin typeface="Arial"/>
                <a:ea typeface="Arial"/>
                <a:cs typeface="Arial"/>
                <a:sym typeface="Arial"/>
              </a:rPr>
              <a:t>Debt Account Group</a:t>
            </a:r>
            <a:r>
              <a:rPr b="0" baseline="0" i="0" lang="en-US" sz="1800" u="none" cap="none" strike="noStrike">
                <a:solidFill>
                  <a:schemeClr val="dk1"/>
                </a:solidFill>
                <a:latin typeface="Arial"/>
                <a:ea typeface="Arial"/>
                <a:cs typeface="Arial"/>
                <a:sym typeface="Arial"/>
              </a:rPr>
              <a:t> and view claims by Region</a:t>
            </a:r>
            <a:r>
              <a:rPr b="1" baseline="0" i="0" lang="en-US" sz="1800" u="none" cap="none" strike="noStrike">
                <a:solidFill>
                  <a:schemeClr val="dk1"/>
                </a:solidFill>
                <a:latin typeface="Arial"/>
                <a:ea typeface="Arial"/>
                <a:cs typeface="Arial"/>
                <a:sym typeface="Arial"/>
              </a:rPr>
              <a:t>:</a:t>
            </a:r>
          </a:p>
          <a:p>
            <a:pPr indent="-241300" lvl="2" marL="914400"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Region 6 Claims – </a:t>
            </a:r>
            <a:r>
              <a:rPr b="1" baseline="0" i="0" lang="en-US" sz="1800" u="none" cap="none" strike="noStrike">
                <a:solidFill>
                  <a:schemeClr val="dk1"/>
                </a:solidFill>
                <a:latin typeface="Arial"/>
                <a:ea typeface="Arial"/>
                <a:cs typeface="Arial"/>
                <a:sym typeface="Arial"/>
              </a:rPr>
              <a:t>R6CLAIMS, ESCLAIMS </a:t>
            </a:r>
            <a:r>
              <a:rPr b="0" baseline="0" i="0" lang="en-US" sz="1800" u="none" cap="none" strike="noStrike">
                <a:solidFill>
                  <a:schemeClr val="dk1"/>
                </a:solidFill>
                <a:latin typeface="Arial"/>
                <a:ea typeface="Arial"/>
                <a:cs typeface="Arial"/>
                <a:sym typeface="Arial"/>
              </a:rPr>
              <a:t>(External Services)</a:t>
            </a:r>
          </a:p>
          <a:p>
            <a:pPr indent="-241300" lvl="2" marL="914400"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Region 7 Claims – </a:t>
            </a:r>
            <a:r>
              <a:rPr b="1" baseline="0" i="0" lang="en-US" sz="1800" u="none" cap="none" strike="noStrike">
                <a:solidFill>
                  <a:schemeClr val="dk1"/>
                </a:solidFill>
                <a:latin typeface="Arial"/>
                <a:ea typeface="Arial"/>
                <a:cs typeface="Arial"/>
                <a:sym typeface="Arial"/>
              </a:rPr>
              <a:t>R7CLAIMS</a:t>
            </a:r>
          </a:p>
          <a:p>
            <a:pPr indent="-225425" lvl="1" marL="56832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Review summary </a:t>
            </a:r>
            <a:r>
              <a:rPr b="1" baseline="0" i="0" lang="en-US" sz="1800" u="none" cap="none" strike="noStrike">
                <a:solidFill>
                  <a:schemeClr val="dk1"/>
                </a:solidFill>
                <a:latin typeface="Arial"/>
                <a:ea typeface="Arial"/>
                <a:cs typeface="Arial"/>
                <a:sym typeface="Arial"/>
              </a:rPr>
              <a:t>Debt Account Group Information by:</a:t>
            </a:r>
          </a:p>
          <a:p>
            <a:pPr indent="-241300" lvl="2" marL="914400"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All </a:t>
            </a:r>
            <a:r>
              <a:rPr b="1" baseline="0" i="0" lang="en-US" sz="1800" u="none" cap="none" strike="noStrike">
                <a:solidFill>
                  <a:schemeClr val="dk1"/>
                </a:solidFill>
                <a:latin typeface="Arial"/>
                <a:ea typeface="Arial"/>
                <a:cs typeface="Arial"/>
                <a:sym typeface="Arial"/>
              </a:rPr>
              <a:t>Vendors</a:t>
            </a:r>
            <a:r>
              <a:rPr b="0" baseline="0" i="0" lang="en-US" sz="1800" u="none" cap="none" strike="noStrike">
                <a:solidFill>
                  <a:schemeClr val="dk1"/>
                </a:solidFill>
                <a:latin typeface="Arial"/>
                <a:ea typeface="Arial"/>
                <a:cs typeface="Arial"/>
                <a:sym typeface="Arial"/>
              </a:rPr>
              <a:t> (Debtors) within the Debt Account Group</a:t>
            </a:r>
          </a:p>
          <a:p>
            <a:pPr indent="-241300" lvl="2" marL="914400"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All claims </a:t>
            </a:r>
            <a:r>
              <a:rPr b="1" baseline="0" i="0" lang="en-US" sz="1800" u="none" cap="none" strike="noStrike">
                <a:solidFill>
                  <a:schemeClr val="dk1"/>
                </a:solidFill>
                <a:latin typeface="Arial"/>
                <a:ea typeface="Arial"/>
                <a:cs typeface="Arial"/>
                <a:sym typeface="Arial"/>
              </a:rPr>
              <a:t>Receivable Types</a:t>
            </a:r>
            <a:r>
              <a:rPr b="0" baseline="0" i="0" lang="en-US" sz="1800" u="none" cap="none" strike="noStrike">
                <a:solidFill>
                  <a:schemeClr val="dk1"/>
                </a:solidFill>
                <a:latin typeface="Arial"/>
                <a:ea typeface="Arial"/>
                <a:cs typeface="Arial"/>
                <a:sym typeface="Arial"/>
              </a:rPr>
              <a:t> within the Debt Account Group</a:t>
            </a:r>
          </a:p>
          <a:p>
            <a:pPr indent="-241300" lvl="2" marL="914400"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All </a:t>
            </a:r>
            <a:r>
              <a:rPr b="1" baseline="0" i="0" lang="en-US" sz="1800" u="none" cap="none" strike="noStrike">
                <a:solidFill>
                  <a:schemeClr val="dk1"/>
                </a:solidFill>
                <a:latin typeface="Arial"/>
                <a:ea typeface="Arial"/>
                <a:cs typeface="Arial"/>
                <a:sym typeface="Arial"/>
              </a:rPr>
              <a:t>Debt Accounts </a:t>
            </a:r>
            <a:r>
              <a:rPr b="0" baseline="0" i="0" lang="en-US" sz="1800" u="none" cap="none" strike="noStrike">
                <a:solidFill>
                  <a:schemeClr val="dk1"/>
                </a:solidFill>
                <a:latin typeface="Arial"/>
                <a:ea typeface="Arial"/>
                <a:cs typeface="Arial"/>
                <a:sym typeface="Arial"/>
              </a:rPr>
              <a:t>within the Debt Account Group</a:t>
            </a:r>
          </a:p>
          <a:p>
            <a:pPr indent="-231775" lvl="3" marL="1260475" marR="0" rtl="0" algn="l">
              <a:spcBef>
                <a:spcPts val="8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Provides a direct link to the </a:t>
            </a:r>
            <a:r>
              <a:rPr b="1" baseline="0" i="0" lang="en-US" sz="1800" u="none" cap="none" strike="noStrike">
                <a:solidFill>
                  <a:schemeClr val="dk1"/>
                </a:solidFill>
                <a:latin typeface="Arial"/>
                <a:ea typeface="Arial"/>
                <a:cs typeface="Arial"/>
                <a:sym typeface="Arial"/>
              </a:rPr>
              <a:t>Debt Account Query</a:t>
            </a:r>
          </a:p>
          <a:p>
            <a:pPr indent="-9525" lvl="2" marL="682625" marR="0" rtl="0" algn="l">
              <a:spcBef>
                <a:spcPts val="900"/>
              </a:spcBef>
              <a:spcAft>
                <a:spcPts val="50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p:txBody>
      </p:sp>
      <p:sp>
        <p:nvSpPr>
          <p:cNvPr id="1140" name="Shape 11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 name="Shape 1145"/>
        <p:cNvGrpSpPr/>
        <p:nvPr/>
      </p:nvGrpSpPr>
      <p:grpSpPr>
        <a:xfrm>
          <a:off x="0" y="0"/>
          <a:ext cx="0" cy="0"/>
          <a:chOff x="0" y="0"/>
          <a:chExt cx="0" cy="0"/>
        </a:xfrm>
      </p:grpSpPr>
      <p:sp>
        <p:nvSpPr>
          <p:cNvPr id="1146" name="Shape 114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47" name="Shape 1147"/>
          <p:cNvSpPr txBox="1"/>
          <p:nvPr>
            <p:ph idx="12" type="sldNum"/>
          </p:nvPr>
        </p:nvSpPr>
        <p:spPr>
          <a:xfrm>
            <a:off x="-103276"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48" name="Shape 1148"/>
          <p:cNvSpPr txBox="1"/>
          <p:nvPr>
            <p:ph idx="1" type="body"/>
          </p:nvPr>
        </p:nvSpPr>
        <p:spPr>
          <a:xfrm>
            <a:off x="400050" y="1099546"/>
            <a:ext cx="8743949" cy="4243978"/>
          </a:xfrm>
          <a:prstGeom prst="rect">
            <a:avLst/>
          </a:prstGeom>
          <a:noFill/>
          <a:ln>
            <a:noFill/>
          </a:ln>
        </p:spPr>
        <p:txBody>
          <a:bodyPr anchorCtr="0" anchor="t" bIns="45700" lIns="91425" rIns="91425" tIns="45700">
            <a:noAutofit/>
          </a:bodyPr>
          <a:lstStyle/>
          <a:p>
            <a:pPr indent="-231775" lvl="2" marL="231775" marR="0" rtl="0" algn="l">
              <a:spcBef>
                <a:spcPts val="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To access the Debt Account by Debt Account Group Query, navigate to </a:t>
            </a:r>
            <a:r>
              <a:rPr b="1" baseline="0" i="0" lang="en-US" sz="1600" u="sng" cap="none" strike="noStrike">
                <a:solidFill>
                  <a:schemeClr val="dk1"/>
                </a:solidFill>
                <a:latin typeface="Arial"/>
                <a:ea typeface="Arial"/>
                <a:cs typeface="Arial"/>
                <a:sym typeface="Arial"/>
              </a:rPr>
              <a:t>Queries &gt; Accounts Receivable &gt; Debt Account &gt; Debt Account by Debt Account Group Query</a:t>
            </a:r>
          </a:p>
          <a:p>
            <a:pPr indent="-231775" lvl="2" marL="23177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Users may limit the search criteria to a specific Debt Account Group</a:t>
            </a:r>
          </a:p>
          <a:p>
            <a:pPr indent="-231775" lvl="2" marL="23177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Once the search is completed, users may select the Debt Account Group from the item collection and click the </a:t>
            </a:r>
            <a:r>
              <a:rPr b="1" baseline="0" i="0" lang="en-US" sz="1600" u="none" cap="none" strike="noStrike">
                <a:solidFill>
                  <a:schemeClr val="dk1"/>
                </a:solidFill>
                <a:latin typeface="Arial"/>
                <a:ea typeface="Arial"/>
                <a:cs typeface="Arial"/>
                <a:sym typeface="Arial"/>
              </a:rPr>
              <a:t>Details</a:t>
            </a:r>
            <a:r>
              <a:rPr b="0" baseline="0" i="0" lang="en-US" sz="1600" u="none" cap="none" strike="noStrike">
                <a:solidFill>
                  <a:schemeClr val="dk1"/>
                </a:solidFill>
                <a:latin typeface="Arial"/>
                <a:ea typeface="Arial"/>
                <a:cs typeface="Arial"/>
                <a:sym typeface="Arial"/>
              </a:rPr>
              <a:t> button to review the summary info at the Debt Account Group level</a:t>
            </a:r>
          </a:p>
          <a:p>
            <a:pPr indent="-231775" lvl="2" marL="231775" marR="0" rtl="0" algn="l">
              <a:spcBef>
                <a:spcPts val="8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query returns the following information:</a:t>
            </a:r>
          </a:p>
          <a:p>
            <a:pPr indent="-234950" lvl="3" marL="577850" marR="0" rtl="0" algn="l">
              <a:spcBef>
                <a:spcPts val="6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Debt Account Group</a:t>
            </a:r>
          </a:p>
          <a:p>
            <a:pPr indent="-234950" lvl="3" marL="577850" marR="0" rtl="0" algn="l">
              <a:spcBef>
                <a:spcPts val="4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Debt Account Group Name</a:t>
            </a:r>
          </a:p>
          <a:p>
            <a:pPr indent="-234950" lvl="3" marL="577850" marR="0" rtl="0" algn="l">
              <a:spcBef>
                <a:spcPts val="4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Outstanding Total Amount – This is the summary outstanding amount for all DA Entities associated to the DA Group</a:t>
            </a:r>
          </a:p>
          <a:p>
            <a:pPr indent="-9525" lvl="2" marL="682625" marR="0" rtl="0" algn="l">
              <a:spcBef>
                <a:spcPts val="700"/>
              </a:spcBef>
              <a:spcAft>
                <a:spcPts val="50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p:txBody>
      </p:sp>
      <p:sp>
        <p:nvSpPr>
          <p:cNvPr id="1149" name="Shape 114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150" name="Shape 1150"/>
          <p:cNvPicPr preferRelativeResize="0"/>
          <p:nvPr/>
        </p:nvPicPr>
        <p:blipFill rotWithShape="1">
          <a:blip r:embed="rId3">
            <a:alphaModFix/>
          </a:blip>
          <a:srcRect b="0" l="0" r="0" t="0"/>
          <a:stretch/>
        </p:blipFill>
        <p:spPr>
          <a:xfrm>
            <a:off x="1935975" y="4302469"/>
            <a:ext cx="5262268" cy="2257817"/>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5" name="Shape 1155"/>
        <p:cNvGrpSpPr/>
        <p:nvPr/>
      </p:nvGrpSpPr>
      <p:grpSpPr>
        <a:xfrm>
          <a:off x="0" y="0"/>
          <a:ext cx="0" cy="0"/>
          <a:chOff x="0" y="0"/>
          <a:chExt cx="0" cy="0"/>
        </a:xfrm>
      </p:grpSpPr>
      <p:sp>
        <p:nvSpPr>
          <p:cNvPr id="1156" name="Shape 1156"/>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57" name="Shape 1157"/>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58" name="Shape 1158"/>
          <p:cNvSpPr txBox="1"/>
          <p:nvPr>
            <p:ph idx="1" type="body"/>
          </p:nvPr>
        </p:nvSpPr>
        <p:spPr>
          <a:xfrm>
            <a:off x="392517" y="1594882"/>
            <a:ext cx="3722282"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Debt Account Group Detail</a:t>
            </a:r>
          </a:p>
          <a:p>
            <a:pPr indent="-225425" lvl="1" marL="568325"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Displays the following balances associated to the Debt Account Group code:</a:t>
            </a:r>
          </a:p>
          <a:p>
            <a:pPr indent="-241300" lvl="2" marL="914400" marR="0" rtl="0" algn="l">
              <a:spcBef>
                <a:spcPts val="10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Debt Account Activity</a:t>
            </a:r>
          </a:p>
          <a:p>
            <a:pPr indent="-231775" lvl="3" marL="1260475"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Review Original, Collected, and Outstanding Debt Account Amounts</a:t>
            </a:r>
          </a:p>
          <a:p>
            <a:pPr indent="-241300" lvl="2" marL="914400" marR="0" rtl="0" algn="l">
              <a:spcBef>
                <a:spcPts val="10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Billing Activity</a:t>
            </a:r>
          </a:p>
          <a:p>
            <a:pPr indent="-231775" lvl="3" marL="1260475"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Will only utilize the Write-Off Amounts column</a:t>
            </a:r>
          </a:p>
          <a:p>
            <a:pPr indent="-241300" lvl="2" marL="914400" marR="0" rtl="0" algn="l">
              <a:spcBef>
                <a:spcPts val="1000"/>
              </a:spcBef>
              <a:spcAft>
                <a:spcPts val="0"/>
              </a:spcAft>
              <a:buClr>
                <a:srgbClr val="AF242B"/>
              </a:buClr>
              <a:buSzPct val="75000"/>
              <a:buFont typeface="Arial"/>
              <a:buChar char="•"/>
            </a:pPr>
            <a:r>
              <a:rPr b="0" baseline="0" i="0" lang="en-US" sz="1600" u="sng" cap="none" strike="noStrike">
                <a:solidFill>
                  <a:schemeClr val="dk1"/>
                </a:solidFill>
                <a:latin typeface="Arial"/>
                <a:ea typeface="Arial"/>
                <a:cs typeface="Arial"/>
                <a:sym typeface="Arial"/>
              </a:rPr>
              <a:t>Payment Activity</a:t>
            </a:r>
          </a:p>
          <a:p>
            <a:pPr indent="-231775" lvl="3" marL="1260475" marR="0" rtl="0" algn="l">
              <a:spcBef>
                <a:spcPts val="1000"/>
              </a:spcBef>
              <a:spcAft>
                <a:spcPts val="0"/>
              </a:spcAft>
              <a:buClr>
                <a:srgbClr val="AF242B"/>
              </a:buClr>
              <a:buSzPct val="75000"/>
              <a:buFont typeface="Arial"/>
              <a:buChar char="•"/>
            </a:pPr>
            <a:r>
              <a:rPr b="0" baseline="0" i="0" lang="en-US" sz="1400" u="none" cap="none" strike="noStrike">
                <a:solidFill>
                  <a:schemeClr val="dk1"/>
                </a:solidFill>
                <a:latin typeface="Arial"/>
                <a:ea typeface="Arial"/>
                <a:cs typeface="Arial"/>
                <a:sym typeface="Arial"/>
              </a:rPr>
              <a:t>Will only utilize the Refunded Amount column</a:t>
            </a:r>
          </a:p>
          <a:p>
            <a:pPr indent="-165100" lvl="2" marL="914400" marR="0" rtl="0" algn="l">
              <a:spcBef>
                <a:spcPts val="1000"/>
              </a:spcBef>
              <a:spcAft>
                <a:spcPts val="500"/>
              </a:spcAft>
              <a:buClr>
                <a:srgbClr val="AF242B"/>
              </a:buClr>
              <a:buFont typeface="Arial"/>
              <a:buNone/>
            </a:pPr>
            <a:r>
              <a:t/>
            </a:r>
            <a:endParaRPr b="1" baseline="0" i="1" sz="1600" u="sng" cap="none" strike="noStrike">
              <a:solidFill>
                <a:schemeClr val="dk1"/>
              </a:solidFill>
              <a:latin typeface="Arial"/>
              <a:ea typeface="Arial"/>
              <a:cs typeface="Arial"/>
              <a:sym typeface="Arial"/>
            </a:endParaRPr>
          </a:p>
        </p:txBody>
      </p:sp>
      <p:sp>
        <p:nvSpPr>
          <p:cNvPr id="1159" name="Shape 11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160" name="Shape 1160"/>
          <p:cNvPicPr preferRelativeResize="0"/>
          <p:nvPr/>
        </p:nvPicPr>
        <p:blipFill rotWithShape="1">
          <a:blip r:embed="rId3">
            <a:alphaModFix/>
          </a:blip>
          <a:srcRect b="0" l="0" r="0" t="0"/>
          <a:stretch/>
        </p:blipFill>
        <p:spPr>
          <a:xfrm>
            <a:off x="4257639" y="1488557"/>
            <a:ext cx="4738862" cy="4508205"/>
          </a:xfrm>
          <a:prstGeom prst="rect">
            <a:avLst/>
          </a:prstGeom>
          <a:noFill/>
          <a:ln>
            <a:noFill/>
          </a:ln>
        </p:spPr>
      </p:pic>
      <p:sp>
        <p:nvSpPr>
          <p:cNvPr id="1161" name="Shape 1161"/>
          <p:cNvSpPr/>
          <p:nvPr/>
        </p:nvSpPr>
        <p:spPr>
          <a:xfrm>
            <a:off x="5480050" y="1549400"/>
            <a:ext cx="273049" cy="88900"/>
          </a:xfrm>
          <a:prstGeom prst="rect">
            <a:avLst/>
          </a:prstGeom>
          <a:solidFill>
            <a:srgbClr val="D8D8D8"/>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162" name="Shape 1162"/>
          <p:cNvSpPr txBox="1"/>
          <p:nvPr/>
        </p:nvSpPr>
        <p:spPr>
          <a:xfrm>
            <a:off x="5410200" y="1501516"/>
            <a:ext cx="577850" cy="18466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600" u="none" cap="none" strike="noStrike">
                <a:solidFill>
                  <a:schemeClr val="dk1"/>
                </a:solidFill>
                <a:latin typeface="Arial"/>
                <a:ea typeface="Arial"/>
                <a:cs typeface="Arial"/>
                <a:sym typeface="Arial"/>
              </a:rPr>
              <a:t>Debtor</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7" name="Shape 1167"/>
        <p:cNvGrpSpPr/>
        <p:nvPr/>
      </p:nvGrpSpPr>
      <p:grpSpPr>
        <a:xfrm>
          <a:off x="0" y="0"/>
          <a:ext cx="0" cy="0"/>
          <a:chOff x="0" y="0"/>
          <a:chExt cx="0" cy="0"/>
        </a:xfrm>
      </p:grpSpPr>
      <p:sp>
        <p:nvSpPr>
          <p:cNvPr id="1168" name="Shape 116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69" name="Shape 1169"/>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70" name="Shape 1170"/>
          <p:cNvSpPr txBox="1"/>
          <p:nvPr>
            <p:ph idx="1" type="body"/>
          </p:nvPr>
        </p:nvSpPr>
        <p:spPr>
          <a:xfrm>
            <a:off x="647700" y="1227137"/>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Debtor tab returns all Vendor Codes/Vendor Address Codes populated on Debt Accounts within the Debt Account Group</a:t>
            </a:r>
          </a:p>
        </p:txBody>
      </p:sp>
      <p:sp>
        <p:nvSpPr>
          <p:cNvPr id="1171" name="Shape 117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72" name="Shape 1172"/>
          <p:cNvSpPr txBox="1"/>
          <p:nvPr/>
        </p:nvSpPr>
        <p:spPr>
          <a:xfrm>
            <a:off x="638725" y="3878941"/>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Selecting a record and clicking the </a:t>
            </a:r>
            <a:r>
              <a:rPr b="1" baseline="0" i="0" lang="en-US" sz="1800" u="none" cap="none" strike="noStrike">
                <a:solidFill>
                  <a:schemeClr val="dk1"/>
                </a:solidFill>
                <a:latin typeface="Arial"/>
                <a:ea typeface="Arial"/>
                <a:cs typeface="Arial"/>
                <a:sym typeface="Arial"/>
              </a:rPr>
              <a:t>Vendor Details </a:t>
            </a:r>
            <a:r>
              <a:rPr b="0" baseline="0" i="0" lang="en-US" sz="1800" u="sng" cap="none" strike="noStrike">
                <a:solidFill>
                  <a:schemeClr val="dk1"/>
                </a:solidFill>
                <a:latin typeface="Arial"/>
                <a:ea typeface="Arial"/>
                <a:cs typeface="Arial"/>
                <a:sym typeface="Arial"/>
              </a:rPr>
              <a:t>hyperlink</a:t>
            </a:r>
            <a:r>
              <a:rPr b="0" baseline="0" i="0" lang="en-US" sz="1800" u="none" cap="none" strike="noStrike">
                <a:solidFill>
                  <a:schemeClr val="dk1"/>
                </a:solidFill>
                <a:latin typeface="Arial"/>
                <a:ea typeface="Arial"/>
                <a:cs typeface="Arial"/>
                <a:sym typeface="Arial"/>
              </a:rPr>
              <a:t> will display the following:</a:t>
            </a:r>
          </a:p>
          <a:p>
            <a:pPr indent="-225425" lvl="1" marL="568325"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Vendor Code/Address Code/Name</a:t>
            </a:r>
          </a:p>
          <a:p>
            <a:pPr indent="-225425" lvl="1" marL="568325" marR="0" rtl="0" algn="l">
              <a:spcBef>
                <a:spcPts val="1000"/>
              </a:spcBef>
              <a:spcAft>
                <a:spcPts val="5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Activity, Billing Activity, and Payment Activity amounts </a:t>
            </a:r>
            <a:r>
              <a:rPr b="0" baseline="0" i="0" lang="en-US" sz="1600" u="sng" cap="none" strike="noStrike">
                <a:solidFill>
                  <a:schemeClr val="dk1"/>
                </a:solidFill>
                <a:latin typeface="Arial"/>
                <a:ea typeface="Arial"/>
                <a:cs typeface="Arial"/>
                <a:sym typeface="Arial"/>
              </a:rPr>
              <a:t>summarized for the selected vendor (debtor)</a:t>
            </a:r>
          </a:p>
        </p:txBody>
      </p:sp>
      <p:pic>
        <p:nvPicPr>
          <p:cNvPr id="1173" name="Shape 1173"/>
          <p:cNvPicPr preferRelativeResize="0"/>
          <p:nvPr/>
        </p:nvPicPr>
        <p:blipFill rotWithShape="1">
          <a:blip r:embed="rId3">
            <a:alphaModFix/>
          </a:blip>
          <a:srcRect b="0" l="0" r="0" t="0"/>
          <a:stretch/>
        </p:blipFill>
        <p:spPr>
          <a:xfrm>
            <a:off x="770379" y="2040606"/>
            <a:ext cx="8246028" cy="1534260"/>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8" name="Shape 1178"/>
        <p:cNvGrpSpPr/>
        <p:nvPr/>
      </p:nvGrpSpPr>
      <p:grpSpPr>
        <a:xfrm>
          <a:off x="0" y="0"/>
          <a:ext cx="0" cy="0"/>
          <a:chOff x="0" y="0"/>
          <a:chExt cx="0" cy="0"/>
        </a:xfrm>
      </p:grpSpPr>
      <p:sp>
        <p:nvSpPr>
          <p:cNvPr id="1179" name="Shape 117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80" name="Shape 1180"/>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81" name="Shape 1181"/>
          <p:cNvSpPr txBox="1"/>
          <p:nvPr>
            <p:ph idx="1" type="body"/>
          </p:nvPr>
        </p:nvSpPr>
        <p:spPr>
          <a:xfrm>
            <a:off x="647700" y="1227137"/>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Debtor Details page displays:</a:t>
            </a:r>
          </a:p>
          <a:p>
            <a:pPr indent="-225425" lvl="1" marL="568325" marR="0" rtl="0" algn="l">
              <a:spcBef>
                <a:spcPts val="10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Vendor Information</a:t>
            </a:r>
          </a:p>
          <a:p>
            <a:pPr indent="-241300" lvl="2" marL="914400" marR="0" rtl="0" algn="l">
              <a:spcBef>
                <a:spcPts val="10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Vendor Code, Address Code, Name, City, State, etc.</a:t>
            </a:r>
          </a:p>
          <a:p>
            <a:pPr indent="-225425" lvl="1" marL="568325" marR="0" rtl="0" algn="l">
              <a:spcBef>
                <a:spcPts val="10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Summary Amounts for the Vendor</a:t>
            </a:r>
          </a:p>
          <a:p>
            <a:pPr indent="-165100" lvl="2" marL="914400" marR="0" rtl="0" algn="l">
              <a:spcBef>
                <a:spcPts val="1000"/>
              </a:spcBef>
              <a:spcAft>
                <a:spcPts val="500"/>
              </a:spcAft>
              <a:buClr>
                <a:srgbClr val="AF242B"/>
              </a:buClr>
              <a:buFont typeface="Arial"/>
              <a:buNone/>
            </a:pPr>
            <a:r>
              <a:t/>
            </a:r>
            <a:endParaRPr b="1" baseline="0" i="1" sz="1600" u="sng" cap="none" strike="noStrike">
              <a:solidFill>
                <a:schemeClr val="dk1"/>
              </a:solidFill>
              <a:latin typeface="Arial"/>
              <a:ea typeface="Arial"/>
              <a:cs typeface="Arial"/>
              <a:sym typeface="Arial"/>
            </a:endParaRPr>
          </a:p>
        </p:txBody>
      </p:sp>
      <p:sp>
        <p:nvSpPr>
          <p:cNvPr id="1182" name="Shape 11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83" name="Shape 1183"/>
          <p:cNvSpPr txBox="1"/>
          <p:nvPr/>
        </p:nvSpPr>
        <p:spPr>
          <a:xfrm>
            <a:off x="638725" y="3708819"/>
            <a:ext cx="8229600" cy="824946"/>
          </a:xfrm>
          <a:prstGeom prst="rect">
            <a:avLst/>
          </a:prstGeom>
          <a:noFill/>
          <a:ln>
            <a:noFill/>
          </a:ln>
        </p:spPr>
        <p:txBody>
          <a:bodyPr anchorCtr="0" anchor="t" bIns="45700" lIns="91425" rIns="91425" tIns="45700">
            <a:noAutofit/>
          </a:bodyPr>
          <a:lstStyle/>
          <a:p>
            <a:pPr indent="-155575" lvl="0" marL="231775" marR="0" rtl="0" algn="l">
              <a:spcBef>
                <a:spcPts val="0"/>
              </a:spcBef>
              <a:spcAft>
                <a:spcPts val="50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pic>
        <p:nvPicPr>
          <p:cNvPr id="1184" name="Shape 1184"/>
          <p:cNvPicPr preferRelativeResize="0"/>
          <p:nvPr/>
        </p:nvPicPr>
        <p:blipFill rotWithShape="1">
          <a:blip r:embed="rId3">
            <a:alphaModFix/>
          </a:blip>
          <a:srcRect b="0" l="0" r="0" t="0"/>
          <a:stretch/>
        </p:blipFill>
        <p:spPr>
          <a:xfrm>
            <a:off x="531627" y="2775096"/>
            <a:ext cx="4055045" cy="3840823"/>
          </a:xfrm>
          <a:prstGeom prst="rect">
            <a:avLst/>
          </a:prstGeom>
          <a:noFill/>
          <a:ln>
            <a:noFill/>
          </a:ln>
        </p:spPr>
      </p:pic>
      <p:pic>
        <p:nvPicPr>
          <p:cNvPr id="1185" name="Shape 1185"/>
          <p:cNvPicPr preferRelativeResize="0"/>
          <p:nvPr/>
        </p:nvPicPr>
        <p:blipFill rotWithShape="1">
          <a:blip r:embed="rId4">
            <a:alphaModFix/>
          </a:blip>
          <a:srcRect b="0" l="0" r="0" t="0"/>
          <a:stretch/>
        </p:blipFill>
        <p:spPr>
          <a:xfrm>
            <a:off x="4678178" y="2934584"/>
            <a:ext cx="4386860" cy="284708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00" name="Shape 300"/>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Claim Types</a:t>
            </a:r>
          </a:p>
        </p:txBody>
      </p:sp>
      <p:sp>
        <p:nvSpPr>
          <p:cNvPr id="301" name="Shape 301"/>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02" name="Shape 302"/>
          <p:cNvSpPr txBox="1"/>
          <p:nvPr>
            <p:ph idx="12" type="sldNum"/>
          </p:nvPr>
        </p:nvSpPr>
        <p:spPr>
          <a:xfrm>
            <a:off x="-120650" y="6245225"/>
            <a:ext cx="57785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1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0" name="Shape 1190"/>
        <p:cNvGrpSpPr/>
        <p:nvPr/>
      </p:nvGrpSpPr>
      <p:grpSpPr>
        <a:xfrm>
          <a:off x="0" y="0"/>
          <a:ext cx="0" cy="0"/>
          <a:chOff x="0" y="0"/>
          <a:chExt cx="0" cy="0"/>
        </a:xfrm>
      </p:grpSpPr>
      <p:sp>
        <p:nvSpPr>
          <p:cNvPr id="1191" name="Shape 1191"/>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192" name="Shape 1192"/>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93" name="Shape 1193"/>
          <p:cNvSpPr txBox="1"/>
          <p:nvPr>
            <p:ph idx="1" type="body"/>
          </p:nvPr>
        </p:nvSpPr>
        <p:spPr>
          <a:xfrm>
            <a:off x="647700" y="1227137"/>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50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Receivable Type Summary tab returns summary level information for all Receivable Types included on Debt Accounts within the Debt Account Group</a:t>
            </a:r>
          </a:p>
        </p:txBody>
      </p:sp>
      <p:sp>
        <p:nvSpPr>
          <p:cNvPr id="1194" name="Shape 11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95" name="Shape 1195"/>
          <p:cNvSpPr txBox="1"/>
          <p:nvPr/>
        </p:nvSpPr>
        <p:spPr>
          <a:xfrm>
            <a:off x="638725" y="3878941"/>
            <a:ext cx="8229600" cy="824946"/>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Arial"/>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0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Selecting a record and clicking the </a:t>
            </a:r>
            <a:r>
              <a:rPr b="1" baseline="0" i="0" lang="en-US" sz="1800" u="none" cap="none" strike="noStrike">
                <a:solidFill>
                  <a:schemeClr val="dk1"/>
                </a:solidFill>
                <a:latin typeface="Arial"/>
                <a:ea typeface="Arial"/>
                <a:cs typeface="Arial"/>
                <a:sym typeface="Arial"/>
              </a:rPr>
              <a:t>Receivable Type Summary </a:t>
            </a:r>
            <a:r>
              <a:rPr b="0" baseline="0" i="0" lang="en-US" sz="1800" u="sng" cap="none" strike="noStrike">
                <a:solidFill>
                  <a:schemeClr val="dk1"/>
                </a:solidFill>
                <a:latin typeface="Arial"/>
                <a:ea typeface="Arial"/>
                <a:cs typeface="Arial"/>
                <a:sym typeface="Arial"/>
              </a:rPr>
              <a:t>hyperlink</a:t>
            </a:r>
            <a:r>
              <a:rPr b="0" baseline="0" i="0" lang="en-US" sz="1800" u="none" cap="none" strike="noStrike">
                <a:solidFill>
                  <a:schemeClr val="dk1"/>
                </a:solidFill>
                <a:latin typeface="Arial"/>
                <a:ea typeface="Arial"/>
                <a:cs typeface="Arial"/>
                <a:sym typeface="Arial"/>
              </a:rPr>
              <a:t> will display the following:</a:t>
            </a:r>
          </a:p>
          <a:p>
            <a:pPr indent="-225425" lvl="1" marL="568325" marR="0" rtl="0" algn="l">
              <a:spcBef>
                <a:spcPts val="1000"/>
              </a:spcBef>
              <a:spcAft>
                <a:spcPts val="5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Debt Account Activity, Billing Activity, and Payment Activity amounts </a:t>
            </a:r>
            <a:r>
              <a:rPr b="0" baseline="0" i="0" lang="en-US" sz="1600" u="sng" cap="none" strike="noStrike">
                <a:solidFill>
                  <a:schemeClr val="dk1"/>
                </a:solidFill>
                <a:latin typeface="Arial"/>
                <a:ea typeface="Arial"/>
                <a:cs typeface="Arial"/>
                <a:sym typeface="Arial"/>
              </a:rPr>
              <a:t>summarized for the selected Receivable Type</a:t>
            </a:r>
          </a:p>
        </p:txBody>
      </p:sp>
      <p:pic>
        <p:nvPicPr>
          <p:cNvPr id="1196" name="Shape 1196"/>
          <p:cNvPicPr preferRelativeResize="0"/>
          <p:nvPr/>
        </p:nvPicPr>
        <p:blipFill rotWithShape="1">
          <a:blip r:embed="rId3">
            <a:alphaModFix/>
          </a:blip>
          <a:srcRect b="0" l="0" r="0" t="0"/>
          <a:stretch/>
        </p:blipFill>
        <p:spPr>
          <a:xfrm>
            <a:off x="1578028" y="2057252"/>
            <a:ext cx="6350996" cy="1931606"/>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1" name="Shape 1201"/>
        <p:cNvGrpSpPr/>
        <p:nvPr/>
      </p:nvGrpSpPr>
      <p:grpSpPr>
        <a:xfrm>
          <a:off x="0" y="0"/>
          <a:ext cx="0" cy="0"/>
          <a:chOff x="0" y="0"/>
          <a:chExt cx="0" cy="0"/>
        </a:xfrm>
      </p:grpSpPr>
      <p:sp>
        <p:nvSpPr>
          <p:cNvPr id="1202" name="Shape 120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203" name="Shape 1203"/>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04" name="Shape 1204"/>
          <p:cNvSpPr txBox="1"/>
          <p:nvPr>
            <p:ph idx="1" type="body"/>
          </p:nvPr>
        </p:nvSpPr>
        <p:spPr>
          <a:xfrm>
            <a:off x="647700" y="1227137"/>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The Debtor Details page displays:</a:t>
            </a:r>
          </a:p>
          <a:p>
            <a:pPr indent="-225425" lvl="1" marL="568325" marR="0" rtl="0" algn="l">
              <a:spcBef>
                <a:spcPts val="1000"/>
              </a:spcBef>
              <a:spcAft>
                <a:spcPts val="0"/>
              </a:spcAft>
              <a:buClr>
                <a:srgbClr val="AF242B"/>
              </a:buClr>
              <a:buSzPct val="75000"/>
              <a:buFont typeface="Arial"/>
              <a:buChar char="•"/>
            </a:pPr>
            <a:r>
              <a:rPr b="1" baseline="0" i="0" lang="en-US" sz="1600" u="sng" cap="none" strike="noStrike">
                <a:solidFill>
                  <a:schemeClr val="dk1"/>
                </a:solidFill>
                <a:latin typeface="Arial"/>
                <a:ea typeface="Arial"/>
                <a:cs typeface="Arial"/>
                <a:sym typeface="Arial"/>
              </a:rPr>
              <a:t>Summary Amounts for the Receivable Type</a:t>
            </a:r>
          </a:p>
          <a:p>
            <a:pPr indent="-165100" lvl="2" marL="914400" marR="0" rtl="0" algn="l">
              <a:spcBef>
                <a:spcPts val="1000"/>
              </a:spcBef>
              <a:spcAft>
                <a:spcPts val="500"/>
              </a:spcAft>
              <a:buClr>
                <a:srgbClr val="AF242B"/>
              </a:buClr>
              <a:buFont typeface="Arial"/>
              <a:buNone/>
            </a:pPr>
            <a:r>
              <a:t/>
            </a:r>
            <a:endParaRPr b="1" baseline="0" i="1" sz="1600" u="sng" cap="none" strike="noStrike">
              <a:solidFill>
                <a:schemeClr val="dk1"/>
              </a:solidFill>
              <a:latin typeface="Arial"/>
              <a:ea typeface="Arial"/>
              <a:cs typeface="Arial"/>
              <a:sym typeface="Arial"/>
            </a:endParaRPr>
          </a:p>
        </p:txBody>
      </p:sp>
      <p:sp>
        <p:nvSpPr>
          <p:cNvPr id="1205" name="Shape 12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06" name="Shape 1206"/>
          <p:cNvSpPr txBox="1"/>
          <p:nvPr/>
        </p:nvSpPr>
        <p:spPr>
          <a:xfrm>
            <a:off x="638725" y="3708819"/>
            <a:ext cx="8229600" cy="824946"/>
          </a:xfrm>
          <a:prstGeom prst="rect">
            <a:avLst/>
          </a:prstGeom>
          <a:noFill/>
          <a:ln>
            <a:noFill/>
          </a:ln>
        </p:spPr>
        <p:txBody>
          <a:bodyPr anchorCtr="0" anchor="t" bIns="45700" lIns="91425" rIns="91425" tIns="45700">
            <a:noAutofit/>
          </a:bodyPr>
          <a:lstStyle/>
          <a:p>
            <a:pPr indent="-155575" lvl="0" marL="231775" marR="0" rtl="0" algn="l">
              <a:spcBef>
                <a:spcPts val="0"/>
              </a:spcBef>
              <a:spcAft>
                <a:spcPts val="50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pic>
        <p:nvPicPr>
          <p:cNvPr id="1207" name="Shape 1207"/>
          <p:cNvPicPr preferRelativeResize="0"/>
          <p:nvPr/>
        </p:nvPicPr>
        <p:blipFill rotWithShape="1">
          <a:blip r:embed="rId3">
            <a:alphaModFix/>
          </a:blip>
          <a:srcRect b="0" l="0" r="0" t="0"/>
          <a:stretch/>
        </p:blipFill>
        <p:spPr>
          <a:xfrm>
            <a:off x="2053044" y="2153408"/>
            <a:ext cx="4890016" cy="4383821"/>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2" name="Shape 1212"/>
        <p:cNvGrpSpPr/>
        <p:nvPr/>
      </p:nvGrpSpPr>
      <p:grpSpPr>
        <a:xfrm>
          <a:off x="0" y="0"/>
          <a:ext cx="0" cy="0"/>
          <a:chOff x="0" y="0"/>
          <a:chExt cx="0" cy="0"/>
        </a:xfrm>
      </p:grpSpPr>
      <p:sp>
        <p:nvSpPr>
          <p:cNvPr id="1213" name="Shape 1213"/>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214" name="Shape 121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Debt Account Entities and Queries</a:t>
            </a:r>
          </a:p>
        </p:txBody>
      </p:sp>
      <p:sp>
        <p:nvSpPr>
          <p:cNvPr id="1215" name="Shape 1215"/>
          <p:cNvSpPr txBox="1"/>
          <p:nvPr>
            <p:ph idx="12" type="sldNum"/>
          </p:nvPr>
        </p:nvSpPr>
        <p:spPr>
          <a:xfrm>
            <a:off x="-92642" y="6550025"/>
            <a:ext cx="476661" cy="307974"/>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16" name="Shape 1216"/>
          <p:cNvSpPr txBox="1"/>
          <p:nvPr>
            <p:ph idx="1" type="body"/>
          </p:nvPr>
        </p:nvSpPr>
        <p:spPr>
          <a:xfrm>
            <a:off x="653679" y="1080488"/>
            <a:ext cx="8229600" cy="8249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The Debt Account Query tab returns </a:t>
            </a:r>
            <a:r>
              <a:rPr b="1" baseline="0" i="0" lang="en-US" sz="1600" u="none" cap="none" strike="noStrike">
                <a:solidFill>
                  <a:schemeClr val="dk1"/>
                </a:solidFill>
                <a:latin typeface="Arial"/>
                <a:ea typeface="Arial"/>
                <a:cs typeface="Arial"/>
                <a:sym typeface="Arial"/>
              </a:rPr>
              <a:t>ALL</a:t>
            </a:r>
            <a:r>
              <a:rPr b="0" baseline="0" i="0" lang="en-US" sz="1600" u="none" cap="none" strike="noStrike">
                <a:solidFill>
                  <a:schemeClr val="dk1"/>
                </a:solidFill>
                <a:latin typeface="Arial"/>
                <a:ea typeface="Arial"/>
                <a:cs typeface="Arial"/>
                <a:sym typeface="Arial"/>
              </a:rPr>
              <a:t> Debt Account Numbers associated to the </a:t>
            </a:r>
            <a:r>
              <a:rPr b="1" baseline="0" i="0" lang="en-US" sz="1600" u="none" cap="none" strike="noStrike">
                <a:solidFill>
                  <a:schemeClr val="dk1"/>
                </a:solidFill>
                <a:latin typeface="Arial"/>
                <a:ea typeface="Arial"/>
                <a:cs typeface="Arial"/>
                <a:sym typeface="Arial"/>
              </a:rPr>
              <a:t>Debt Account Group</a:t>
            </a:r>
          </a:p>
          <a:p>
            <a:pPr indent="-231775" lvl="0" marL="231775"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Provides users the option to open the </a:t>
            </a:r>
            <a:r>
              <a:rPr b="1" baseline="0" i="0" lang="en-US" sz="1600" u="sng" cap="none" strike="noStrike">
                <a:solidFill>
                  <a:schemeClr val="dk1"/>
                </a:solidFill>
                <a:latin typeface="Arial"/>
                <a:ea typeface="Arial"/>
                <a:cs typeface="Arial"/>
                <a:sym typeface="Arial"/>
              </a:rPr>
              <a:t>Debt Account Query</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record by clicking the </a:t>
            </a:r>
            <a:r>
              <a:rPr b="1" baseline="0" i="0" lang="en-US" sz="1600" u="none" cap="none" strike="noStrike">
                <a:solidFill>
                  <a:schemeClr val="dk1"/>
                </a:solidFill>
                <a:latin typeface="Arial"/>
                <a:ea typeface="Arial"/>
                <a:cs typeface="Arial"/>
                <a:sym typeface="Arial"/>
              </a:rPr>
              <a:t>Details</a:t>
            </a:r>
            <a:r>
              <a:rPr b="0" baseline="0" i="0" lang="en-US" sz="1600" u="none" cap="none" strike="noStrike">
                <a:solidFill>
                  <a:schemeClr val="dk1"/>
                </a:solidFill>
                <a:latin typeface="Arial"/>
                <a:ea typeface="Arial"/>
                <a:cs typeface="Arial"/>
                <a:sym typeface="Arial"/>
              </a:rPr>
              <a:t> button</a:t>
            </a:r>
          </a:p>
          <a:p>
            <a:pPr indent="-231775" lvl="0" marL="231775" marR="0" rtl="0" algn="l">
              <a:spcBef>
                <a:spcPts val="600"/>
              </a:spcBef>
              <a:spcAft>
                <a:spcPts val="30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All Debt Accounts Numbers associated to the Debt Account Group will be pre-populated, but users may enter the </a:t>
            </a:r>
            <a:r>
              <a:rPr b="1" baseline="0" i="0" lang="en-US" sz="1600" u="none" cap="none" strike="noStrike">
                <a:solidFill>
                  <a:schemeClr val="dk1"/>
                </a:solidFill>
                <a:latin typeface="Arial"/>
                <a:ea typeface="Arial"/>
                <a:cs typeface="Arial"/>
                <a:sym typeface="Arial"/>
              </a:rPr>
              <a:t>Debt Account Number </a:t>
            </a:r>
            <a:r>
              <a:rPr b="0" baseline="0" i="0" lang="en-US" sz="1600" u="none" cap="none" strike="noStrike">
                <a:solidFill>
                  <a:schemeClr val="dk1"/>
                </a:solidFill>
                <a:latin typeface="Arial"/>
                <a:ea typeface="Arial"/>
                <a:cs typeface="Arial"/>
                <a:sym typeface="Arial"/>
              </a:rPr>
              <a:t>to narrow the scope of the search</a:t>
            </a:r>
          </a:p>
        </p:txBody>
      </p:sp>
      <p:sp>
        <p:nvSpPr>
          <p:cNvPr id="1217" name="Shape 12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218" name="Shape 1218"/>
          <p:cNvPicPr preferRelativeResize="0"/>
          <p:nvPr/>
        </p:nvPicPr>
        <p:blipFill rotWithShape="1">
          <a:blip r:embed="rId3">
            <a:alphaModFix/>
          </a:blip>
          <a:srcRect b="0" l="0" r="0" t="0"/>
          <a:stretch/>
        </p:blipFill>
        <p:spPr>
          <a:xfrm>
            <a:off x="653679" y="3049055"/>
            <a:ext cx="8181974" cy="3394275"/>
          </a:xfrm>
          <a:prstGeom prst="rect">
            <a:avLst/>
          </a:prstGeom>
          <a:noFill/>
          <a:ln>
            <a:noFill/>
          </a:ln>
        </p:spPr>
      </p:pic>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x="0" y="0"/>
          <a:ext cx="0" cy="0"/>
          <a:chOff x="0" y="0"/>
          <a:chExt cx="0" cy="0"/>
        </a:xfrm>
      </p:grpSpPr>
      <p:sp>
        <p:nvSpPr>
          <p:cNvPr id="1224" name="Shape 1224"/>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
        <p:nvSpPr>
          <p:cNvPr id="1225" name="Shape 122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26" name="Shape 122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27" name="Shape 1227"/>
          <p:cNvSpPr txBox="1"/>
          <p:nvPr/>
        </p:nvSpPr>
        <p:spPr>
          <a:xfrm>
            <a:off x="654658" y="1152161"/>
            <a:ext cx="8323086" cy="393971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None/>
            </a:pPr>
            <a:r>
              <a:t/>
            </a:r>
            <a:endParaRPr b="1" baseline="0" i="0" sz="500" u="none" cap="none" strike="noStrike">
              <a:solidFill>
                <a:schemeClr val="dk1"/>
              </a:solidFill>
              <a:latin typeface="Arial"/>
              <a:ea typeface="Arial"/>
              <a:cs typeface="Arial"/>
              <a:sym typeface="Arial"/>
            </a:endParaRPr>
          </a:p>
          <a:p>
            <a:pPr indent="0" lvl="0" marL="0" marR="0" rtl="0" algn="l">
              <a:spcBef>
                <a:spcPts val="480"/>
              </a:spcBef>
              <a:spcAft>
                <a:spcPts val="0"/>
              </a:spcAft>
              <a:buSzPct val="25000"/>
              <a:buNone/>
            </a:pPr>
            <a:r>
              <a:rPr b="0" baseline="0" i="0" lang="en-US" sz="2400" u="none" cap="none" strike="noStrike">
                <a:solidFill>
                  <a:schemeClr val="dk1"/>
                </a:solidFill>
                <a:latin typeface="Arial"/>
                <a:ea typeface="Arial"/>
                <a:cs typeface="Arial"/>
                <a:sym typeface="Arial"/>
              </a:rPr>
              <a:t>Exercise 1:  Create a Debt Account and review the entity via the Debt Account Query</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2" name="Shape 1232"/>
        <p:cNvGrpSpPr/>
        <p:nvPr/>
      </p:nvGrpSpPr>
      <p:grpSpPr>
        <a:xfrm>
          <a:off x="0" y="0"/>
          <a:ext cx="0" cy="0"/>
          <a:chOff x="0" y="0"/>
          <a:chExt cx="0" cy="0"/>
        </a:xfrm>
      </p:grpSpPr>
      <p:sp>
        <p:nvSpPr>
          <p:cNvPr id="1233" name="Shape 123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234" name="Shape 1234"/>
          <p:cNvSpPr txBox="1"/>
          <p:nvPr>
            <p:ph idx="1" type="body"/>
          </p:nvPr>
        </p:nvSpPr>
        <p:spPr>
          <a:xfrm>
            <a:off x="722312" y="2906713"/>
            <a:ext cx="7772400" cy="15001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3:</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Internal Offsets</a:t>
            </a:r>
          </a:p>
        </p:txBody>
      </p:sp>
      <p:sp>
        <p:nvSpPr>
          <p:cNvPr id="1235" name="Shape 123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36" name="Shape 123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1" name="Shape 1241"/>
        <p:cNvGrpSpPr/>
        <p:nvPr/>
      </p:nvGrpSpPr>
      <p:grpSpPr>
        <a:xfrm>
          <a:off x="0" y="0"/>
          <a:ext cx="0" cy="0"/>
          <a:chOff x="0" y="0"/>
          <a:chExt cx="0" cy="0"/>
        </a:xfrm>
      </p:grpSpPr>
      <p:sp>
        <p:nvSpPr>
          <p:cNvPr id="1242" name="Shape 1242"/>
          <p:cNvSpPr/>
          <p:nvPr/>
        </p:nvSpPr>
        <p:spPr>
          <a:xfrm>
            <a:off x="393405" y="2030817"/>
            <a:ext cx="8750595" cy="691117"/>
          </a:xfrm>
          <a:prstGeom prst="rect">
            <a:avLst/>
          </a:prstGeom>
          <a:solidFill>
            <a:srgbClr val="FFF579"/>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43" name="Shape 124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244" name="Shape 1244"/>
          <p:cNvSpPr txBox="1"/>
          <p:nvPr>
            <p:ph idx="1" type="body"/>
          </p:nvPr>
        </p:nvSpPr>
        <p:spPr>
          <a:xfrm>
            <a:off x="568841" y="1164332"/>
            <a:ext cx="8229600" cy="482215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  </a:t>
            </a:r>
            <a:r>
              <a:rPr b="0" baseline="0" i="0" lang="en-US" sz="1800" u="none" cap="none" strike="noStrike">
                <a:solidFill>
                  <a:schemeClr val="dk1"/>
                </a:solidFill>
                <a:latin typeface="Arial"/>
                <a:ea typeface="Arial"/>
                <a:cs typeface="Arial"/>
                <a:sym typeface="Arial"/>
              </a:rPr>
              <a:t>Debt Account Overview</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2:</a:t>
            </a:r>
            <a:r>
              <a:rPr b="0" baseline="0" i="0" lang="en-US" sz="1800" u="none" cap="none" strike="noStrike">
                <a:solidFill>
                  <a:schemeClr val="dk1"/>
                </a:solidFill>
                <a:latin typeface="Arial"/>
                <a:ea typeface="Arial"/>
                <a:cs typeface="Arial"/>
                <a:sym typeface="Arial"/>
              </a:rPr>
              <a:t>  Debt Account Creation</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3:  </a:t>
            </a:r>
            <a:r>
              <a:rPr b="0" baseline="0" i="0" lang="en-US" sz="1800" u="none" cap="none" strike="noStrike">
                <a:solidFill>
                  <a:schemeClr val="dk1"/>
                </a:solidFill>
                <a:latin typeface="Arial"/>
                <a:ea typeface="Arial"/>
                <a:cs typeface="Arial"/>
                <a:sym typeface="Arial"/>
              </a:rPr>
              <a:t>Internal Offsets</a:t>
            </a:r>
          </a:p>
          <a:p>
            <a:pPr indent="-295275" lvl="1" marL="625475" marR="0" rtl="0" algn="l">
              <a:spcBef>
                <a:spcPts val="75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Internal Offsets Overview</a:t>
            </a:r>
          </a:p>
          <a:p>
            <a:pPr indent="-288925" lvl="0" marL="288925" marR="0" rtl="0" algn="l">
              <a:spcBef>
                <a:spcPts val="75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4:  </a:t>
            </a:r>
            <a:r>
              <a:rPr b="0" baseline="0" i="0" lang="en-US" sz="1800" u="none" cap="none" strike="noStrike">
                <a:solidFill>
                  <a:schemeClr val="dk1"/>
                </a:solidFill>
                <a:latin typeface="Arial"/>
                <a:ea typeface="Arial"/>
                <a:cs typeface="Arial"/>
                <a:sym typeface="Arial"/>
              </a:rPr>
              <a:t>First Demand Letter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5:  </a:t>
            </a:r>
            <a:r>
              <a:rPr b="0" baseline="0" i="0" lang="en-US" sz="1800" u="none" cap="none" strike="noStrike">
                <a:solidFill>
                  <a:schemeClr val="dk1"/>
                </a:solidFill>
                <a:latin typeface="Arial"/>
                <a:ea typeface="Arial"/>
                <a:cs typeface="Arial"/>
                <a:sym typeface="Arial"/>
              </a:rPr>
              <a:t>Promissory Note Process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6:  </a:t>
            </a:r>
            <a:r>
              <a:rPr b="0" baseline="0" i="0" lang="en-US" sz="1800" u="none" cap="none" strike="noStrike">
                <a:solidFill>
                  <a:schemeClr val="dk1"/>
                </a:solidFill>
                <a:latin typeface="Arial"/>
                <a:ea typeface="Arial"/>
                <a:cs typeface="Arial"/>
                <a:sym typeface="Arial"/>
              </a:rPr>
              <a:t>Collection from Debtor</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7:  </a:t>
            </a:r>
            <a:r>
              <a:rPr b="0" baseline="0" i="0" lang="en-US" sz="1800" u="none" cap="none" strike="noStrike">
                <a:solidFill>
                  <a:schemeClr val="dk1"/>
                </a:solidFill>
                <a:latin typeface="Arial"/>
                <a:ea typeface="Arial"/>
                <a:cs typeface="Arial"/>
                <a:sym typeface="Arial"/>
              </a:rPr>
              <a:t>Delinquency &amp; Receivables Management</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8:  </a:t>
            </a:r>
            <a:r>
              <a:rPr b="0" baseline="0" i="0" lang="en-US" sz="1800" u="none" cap="none" strike="noStrike">
                <a:solidFill>
                  <a:schemeClr val="dk1"/>
                </a:solidFill>
                <a:latin typeface="Arial"/>
                <a:ea typeface="Arial"/>
                <a:cs typeface="Arial"/>
                <a:sym typeface="Arial"/>
              </a:rPr>
              <a:t>FedPay/TAP/AutoPay – Special Procedures</a:t>
            </a:r>
          </a:p>
          <a:p>
            <a:pPr indent="-288925" lvl="0" marL="2889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9:  </a:t>
            </a:r>
            <a:r>
              <a:rPr b="0" baseline="0" i="0" lang="en-US" sz="1800" u="none" cap="none" strike="noStrike">
                <a:solidFill>
                  <a:schemeClr val="dk1"/>
                </a:solidFill>
                <a:latin typeface="Arial"/>
                <a:ea typeface="Arial"/>
                <a:cs typeface="Arial"/>
                <a:sym typeface="Arial"/>
              </a:rPr>
              <a:t>Debt Account Reports</a:t>
            </a:r>
          </a:p>
          <a:p>
            <a:pPr indent="-288925" lvl="0" marL="288925" marR="0" rtl="0" algn="l">
              <a:spcBef>
                <a:spcPts val="1200"/>
              </a:spcBef>
              <a:spcAft>
                <a:spcPts val="60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Segment 10: </a:t>
            </a:r>
            <a:r>
              <a:rPr b="0" baseline="0" i="0" lang="en-US" sz="1800" u="none" cap="none" strike="noStrike">
                <a:solidFill>
                  <a:schemeClr val="dk1"/>
                </a:solidFill>
                <a:latin typeface="Arial"/>
                <a:ea typeface="Arial"/>
                <a:cs typeface="Arial"/>
                <a:sym typeface="Arial"/>
              </a:rPr>
              <a:t>Mass Import</a:t>
            </a:r>
            <a:r>
              <a:rPr b="0" baseline="0" i="0" lang="en-US" sz="1600" u="none" cap="none" strike="noStrike">
                <a:solidFill>
                  <a:schemeClr val="dk1"/>
                </a:solidFill>
                <a:latin typeface="Arial"/>
                <a:ea typeface="Arial"/>
                <a:cs typeface="Arial"/>
                <a:sym typeface="Arial"/>
              </a:rPr>
              <a:t>				</a:t>
            </a:r>
          </a:p>
        </p:txBody>
      </p:sp>
      <p:sp>
        <p:nvSpPr>
          <p:cNvPr id="1245" name="Shape 124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46" name="Shape 1246"/>
          <p:cNvSpPr txBox="1"/>
          <p:nvPr>
            <p:ph idx="11" type="ftr"/>
          </p:nvPr>
        </p:nvSpPr>
        <p:spPr>
          <a:xfrm>
            <a:off x="3592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0" name="Shape 1250"/>
        <p:cNvGrpSpPr/>
        <p:nvPr/>
      </p:nvGrpSpPr>
      <p:grpSpPr>
        <a:xfrm>
          <a:off x="0" y="0"/>
          <a:ext cx="0" cy="0"/>
          <a:chOff x="0" y="0"/>
          <a:chExt cx="0" cy="0"/>
        </a:xfrm>
      </p:grpSpPr>
      <p:sp>
        <p:nvSpPr>
          <p:cNvPr id="1251" name="Shape 125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1252" name="Shape 125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Internal Offsets</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Overview</a:t>
            </a:r>
          </a:p>
        </p:txBody>
      </p:sp>
      <p:sp>
        <p:nvSpPr>
          <p:cNvPr id="1253" name="Shape 1253"/>
          <p:cNvSpPr txBox="1"/>
          <p:nvPr>
            <p:ph idx="11" type="ftr"/>
          </p:nvPr>
        </p:nvSpPr>
        <p:spPr>
          <a:xfrm>
            <a:off x="3810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254" name="Shape 1254"/>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9" name="Shape 1259"/>
        <p:cNvGrpSpPr/>
        <p:nvPr/>
      </p:nvGrpSpPr>
      <p:grpSpPr>
        <a:xfrm>
          <a:off x="0" y="0"/>
          <a:ext cx="0" cy="0"/>
          <a:chOff x="0" y="0"/>
          <a:chExt cx="0" cy="0"/>
        </a:xfrm>
      </p:grpSpPr>
      <p:sp>
        <p:nvSpPr>
          <p:cNvPr id="1260" name="Shape 1260"/>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a:t>
            </a:r>
          </a:p>
        </p:txBody>
      </p:sp>
      <p:sp>
        <p:nvSpPr>
          <p:cNvPr id="1261" name="Shape 126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62" name="Shape 1262"/>
          <p:cNvSpPr txBox="1"/>
          <p:nvPr>
            <p:ph idx="1" type="body"/>
          </p:nvPr>
        </p:nvSpPr>
        <p:spPr>
          <a:xfrm>
            <a:off x="345323" y="1036171"/>
            <a:ext cx="8798676" cy="5474719"/>
          </a:xfrm>
          <a:prstGeom prst="rect">
            <a:avLst/>
          </a:prstGeom>
          <a:noFill/>
          <a:ln>
            <a:noFill/>
          </a:ln>
        </p:spPr>
        <p:txBody>
          <a:bodyPr anchorCtr="0" anchor="t" bIns="45700" lIns="91425" rIns="91425" tIns="45700">
            <a:noAutofit/>
          </a:bodyPr>
          <a:lstStyle/>
          <a:p>
            <a:pPr indent="-231775" lvl="1" marL="231775" marR="0" rtl="0" algn="l">
              <a:lnSpc>
                <a:spcPct val="100000"/>
              </a:lnSpc>
              <a:spcBef>
                <a:spcPts val="0"/>
              </a:spcBef>
              <a:spcAft>
                <a:spcPts val="0"/>
              </a:spcAft>
              <a:buClr>
                <a:srgbClr val="AF242B"/>
              </a:buClr>
              <a:buSzPct val="75000"/>
              <a:buFont typeface="Arial"/>
              <a:buChar char="•"/>
            </a:pPr>
            <a:r>
              <a:rPr b="1" baseline="0" i="0" lang="en-US" sz="1800" u="sng" cap="none" strike="noStrike">
                <a:solidFill>
                  <a:schemeClr val="dk1"/>
                </a:solidFill>
                <a:latin typeface="Arial"/>
                <a:ea typeface="Arial"/>
                <a:cs typeface="Arial"/>
                <a:sym typeface="Arial"/>
              </a:rPr>
              <a:t>Purpose</a:t>
            </a:r>
            <a:r>
              <a:rPr b="0" baseline="0" i="0" lang="en-US" sz="1800" u="none" cap="none" strike="noStrike">
                <a:solidFill>
                  <a:schemeClr val="dk1"/>
                </a:solidFill>
                <a:latin typeface="Arial"/>
                <a:ea typeface="Arial"/>
                <a:cs typeface="Arial"/>
                <a:sym typeface="Arial"/>
              </a:rPr>
              <a:t> – Offset </a:t>
            </a:r>
            <a:r>
              <a:rPr b="1" baseline="0" i="0" lang="en-US" sz="1800" u="sng" cap="none" strike="noStrike">
                <a:solidFill>
                  <a:schemeClr val="dk1"/>
                </a:solidFill>
                <a:latin typeface="Arial"/>
                <a:ea typeface="Arial"/>
                <a:cs typeface="Arial"/>
                <a:sym typeface="Arial"/>
              </a:rPr>
              <a:t>undisbursed payments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or</a:t>
            </a:r>
            <a:r>
              <a:rPr b="1" baseline="0" i="0" lang="en-US" sz="1800" u="none" cap="none" strike="noStrike">
                <a:solidFill>
                  <a:schemeClr val="dk1"/>
                </a:solidFill>
                <a:latin typeface="Arial"/>
                <a:ea typeface="Arial"/>
                <a:cs typeface="Arial"/>
                <a:sym typeface="Arial"/>
              </a:rPr>
              <a:t> </a:t>
            </a:r>
            <a:r>
              <a:rPr b="1" baseline="0" i="0" lang="en-US" sz="1800" u="sng" cap="none" strike="noStrike">
                <a:solidFill>
                  <a:schemeClr val="dk1"/>
                </a:solidFill>
                <a:latin typeface="Arial"/>
                <a:ea typeface="Arial"/>
                <a:cs typeface="Arial"/>
                <a:sym typeface="Arial"/>
              </a:rPr>
              <a:t>lease profiles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with outstanding </a:t>
            </a:r>
            <a:r>
              <a:rPr b="1" baseline="0" i="0" lang="en-US" sz="1800" u="sng" cap="none" strike="noStrike">
                <a:solidFill>
                  <a:schemeClr val="dk1"/>
                </a:solidFill>
                <a:latin typeface="Arial"/>
                <a:ea typeface="Arial"/>
                <a:cs typeface="Arial"/>
                <a:sym typeface="Arial"/>
              </a:rPr>
              <a:t>Debt Accounts</a:t>
            </a:r>
            <a:r>
              <a:rPr b="0" baseline="0" i="0" lang="en-US" sz="1800" u="none" cap="none" strike="noStrike">
                <a:solidFill>
                  <a:schemeClr val="dk1"/>
                </a:solidFill>
                <a:latin typeface="Arial"/>
                <a:ea typeface="Arial"/>
                <a:cs typeface="Arial"/>
                <a:sym typeface="Arial"/>
              </a:rPr>
              <a:t>, </a:t>
            </a:r>
            <a:r>
              <a:rPr b="0" baseline="0" i="0" lang="en-US" sz="1800" u="none" cap="none" strike="noStrike">
                <a:solidFill>
                  <a:srgbClr val="363534"/>
                </a:solidFill>
                <a:latin typeface="Arial"/>
                <a:ea typeface="Arial"/>
                <a:cs typeface="Arial"/>
                <a:sym typeface="Arial"/>
              </a:rPr>
              <a:t>allowing users to avoid sending a payment to a vendor </a:t>
            </a:r>
            <a:r>
              <a:rPr b="0" baseline="0" i="0" lang="en-US" sz="1800" u="sng" cap="none" strike="noStrike">
                <a:solidFill>
                  <a:srgbClr val="363534"/>
                </a:solidFill>
                <a:latin typeface="Arial"/>
                <a:ea typeface="Arial"/>
                <a:cs typeface="Arial"/>
                <a:sym typeface="Arial"/>
              </a:rPr>
              <a:t>who also owes money to GSA via a claim</a:t>
            </a:r>
          </a:p>
          <a:p>
            <a:pPr indent="-231775" lvl="0" marL="231775" marR="0" rtl="0" algn="l">
              <a:lnSpc>
                <a:spcPct val="100000"/>
              </a:lnSpc>
              <a:spcBef>
                <a:spcPts val="1200"/>
              </a:spcBef>
              <a:spcAft>
                <a:spcPts val="0"/>
              </a:spcAft>
              <a:buClr>
                <a:srgbClr val="AF242B"/>
              </a:buClr>
              <a:buSzPct val="75000"/>
              <a:buFont typeface="Arial"/>
              <a:buChar char="•"/>
            </a:pPr>
            <a:r>
              <a:rPr b="1" baseline="0" i="0" lang="en-US" sz="1800" u="none" cap="none" strike="noStrike">
                <a:solidFill>
                  <a:srgbClr val="363534"/>
                </a:solidFill>
                <a:latin typeface="Arial"/>
                <a:ea typeface="Arial"/>
                <a:cs typeface="Arial"/>
                <a:sym typeface="Arial"/>
              </a:rPr>
              <a:t>Manual Internal Offset process:</a:t>
            </a:r>
          </a:p>
          <a:p>
            <a:pPr indent="-231775" lvl="0" marL="231775" marR="0" rtl="0" algn="l">
              <a:lnSpc>
                <a:spcPct val="100000"/>
              </a:lnSpc>
              <a:spcBef>
                <a:spcPts val="1200"/>
              </a:spcBef>
              <a:spcAft>
                <a:spcPts val="0"/>
              </a:spcAft>
              <a:buClr>
                <a:srgbClr val="AF242B"/>
              </a:buClr>
              <a:buSzPct val="75000"/>
              <a:buFont typeface="Arial"/>
              <a:buChar char="•"/>
            </a:pPr>
            <a:r>
              <a:rPr b="0" baseline="0" i="0" lang="en-US" sz="1800" u="none" cap="none" strike="noStrike">
                <a:solidFill>
                  <a:schemeClr val="dk1"/>
                </a:solidFill>
                <a:latin typeface="Arial"/>
                <a:ea typeface="Arial"/>
                <a:cs typeface="Arial"/>
                <a:sym typeface="Arial"/>
              </a:rPr>
              <a:t>Users may manually research and enter Internal Offset transactions</a:t>
            </a:r>
          </a:p>
          <a:p>
            <a:pPr indent="-225425" lvl="1" marL="568325"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Document Type = IOF</a:t>
            </a:r>
          </a:p>
          <a:p>
            <a:pPr indent="-231775" lvl="0" marL="231775" marR="0" rtl="0" algn="l">
              <a:lnSpc>
                <a:spcPct val="100000"/>
              </a:lnSpc>
              <a:spcBef>
                <a:spcPts val="1200"/>
              </a:spcBef>
              <a:spcAft>
                <a:spcPts val="0"/>
              </a:spcAft>
              <a:buClr>
                <a:srgbClr val="AF242B"/>
              </a:buClr>
              <a:buSzPct val="75000"/>
              <a:buFont typeface="Arial"/>
              <a:buChar char="•"/>
            </a:pPr>
            <a:r>
              <a:rPr b="1" baseline="0" i="0" lang="en-US" sz="1800" u="none" cap="none" strike="noStrike">
                <a:solidFill>
                  <a:srgbClr val="363534"/>
                </a:solidFill>
                <a:latin typeface="Arial"/>
                <a:ea typeface="Arial"/>
                <a:cs typeface="Arial"/>
                <a:sym typeface="Arial"/>
              </a:rPr>
              <a:t>Internal Offset Transaction:</a:t>
            </a:r>
          </a:p>
          <a:p>
            <a:pPr indent="-225425" lvl="1" marL="568325" marR="0" rtl="0" algn="l">
              <a:lnSpc>
                <a:spcPct val="100000"/>
              </a:lnSpc>
              <a:spcBef>
                <a:spcPts val="1200"/>
              </a:spcBef>
              <a:spcAft>
                <a:spcPts val="0"/>
              </a:spcAft>
              <a:buClr>
                <a:srgbClr val="AF242B"/>
              </a:buClr>
              <a:buSzPct val="72916"/>
              <a:buFont typeface="Arial"/>
              <a:buChar char="•"/>
            </a:pPr>
            <a:r>
              <a:rPr b="0" baseline="0" i="0" lang="en-US" sz="1750" u="none" cap="none" strike="noStrike">
                <a:solidFill>
                  <a:srgbClr val="363534"/>
                </a:solidFill>
                <a:latin typeface="Arial"/>
                <a:ea typeface="Arial"/>
                <a:cs typeface="Arial"/>
                <a:sym typeface="Arial"/>
              </a:rPr>
              <a:t>Single Cash Receipt with </a:t>
            </a:r>
            <a:r>
              <a:rPr b="0" baseline="0" i="0" lang="en-US" sz="1750" u="sng" cap="none" strike="noStrike">
                <a:solidFill>
                  <a:srgbClr val="363534"/>
                </a:solidFill>
                <a:latin typeface="Arial"/>
                <a:ea typeface="Arial"/>
                <a:cs typeface="Arial"/>
                <a:sym typeface="Arial"/>
              </a:rPr>
              <a:t>1 accounting line</a:t>
            </a:r>
            <a:r>
              <a:rPr b="0" baseline="0" i="0" lang="en-US" sz="1750" u="none" cap="none" strike="noStrike">
                <a:solidFill>
                  <a:srgbClr val="363534"/>
                </a:solidFill>
                <a:latin typeface="Arial"/>
                <a:ea typeface="Arial"/>
                <a:cs typeface="Arial"/>
                <a:sym typeface="Arial"/>
              </a:rPr>
              <a:t> referencing the Debt Account entity:</a:t>
            </a:r>
          </a:p>
          <a:p>
            <a:pPr indent="-241300" lvl="2" marL="914400" marR="0" rtl="0" algn="l">
              <a:lnSpc>
                <a:spcPct val="100000"/>
              </a:lnSpc>
              <a:spcBef>
                <a:spcPts val="1200"/>
              </a:spcBef>
              <a:spcAft>
                <a:spcPts val="0"/>
              </a:spcAft>
              <a:buClr>
                <a:srgbClr val="AF242B"/>
              </a:buClr>
              <a:buSzPct val="75000"/>
              <a:buFont typeface="Arial"/>
              <a:buChar char="•"/>
            </a:pPr>
            <a:r>
              <a:rPr b="1" baseline="0" i="0" lang="en-US" sz="1600" u="none" cap="none" strike="noStrike">
                <a:solidFill>
                  <a:srgbClr val="363534"/>
                </a:solidFill>
                <a:latin typeface="Arial"/>
                <a:ea typeface="Arial"/>
                <a:cs typeface="Arial"/>
                <a:sym typeface="Arial"/>
              </a:rPr>
              <a:t>Line Type </a:t>
            </a:r>
            <a:r>
              <a:rPr b="0" baseline="0" i="0" lang="en-US" sz="1600" u="none" cap="none" strike="noStrike">
                <a:solidFill>
                  <a:srgbClr val="363534"/>
                </a:solidFill>
                <a:latin typeface="Arial"/>
                <a:ea typeface="Arial"/>
                <a:cs typeface="Arial"/>
                <a:sym typeface="Arial"/>
              </a:rPr>
              <a:t>= Normal</a:t>
            </a:r>
          </a:p>
          <a:p>
            <a:pPr indent="-241300" lvl="2" marL="914400" marR="0" rtl="0" algn="l">
              <a:lnSpc>
                <a:spcPct val="100000"/>
              </a:lnSpc>
              <a:spcBef>
                <a:spcPts val="1200"/>
              </a:spcBef>
              <a:spcAft>
                <a:spcPts val="0"/>
              </a:spcAft>
              <a:buClr>
                <a:srgbClr val="AF242B"/>
              </a:buClr>
              <a:buSzPct val="75000"/>
              <a:buFont typeface="Arial"/>
              <a:buChar char="•"/>
            </a:pPr>
            <a:r>
              <a:rPr b="1" baseline="0" i="0" lang="en-US" sz="1600" u="none" cap="none" strike="noStrike">
                <a:solidFill>
                  <a:srgbClr val="363534"/>
                </a:solidFill>
                <a:latin typeface="Arial"/>
                <a:ea typeface="Arial"/>
                <a:cs typeface="Arial"/>
                <a:sym typeface="Arial"/>
              </a:rPr>
              <a:t>Transaction Type:</a:t>
            </a:r>
          </a:p>
          <a:p>
            <a:pPr indent="-231775" lvl="3" marL="1260475"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Debt Account </a:t>
            </a:r>
            <a:r>
              <a:rPr b="1" baseline="0" i="0" lang="en-US" sz="1600" u="sng" cap="none" strike="noStrike">
                <a:solidFill>
                  <a:srgbClr val="363534"/>
                </a:solidFill>
                <a:latin typeface="Arial"/>
                <a:ea typeface="Arial"/>
                <a:cs typeface="Arial"/>
                <a:sym typeface="Arial"/>
              </a:rPr>
              <a:t>without</a:t>
            </a:r>
            <a:r>
              <a:rPr b="1" baseline="0" i="0" lang="en-US" sz="1600" u="none" cap="none" strike="noStrike">
                <a:solidFill>
                  <a:srgbClr val="363534"/>
                </a:solidFill>
                <a:latin typeface="Arial"/>
                <a:ea typeface="Arial"/>
                <a:cs typeface="Arial"/>
                <a:sym typeface="Arial"/>
              </a:rPr>
              <a:t> </a:t>
            </a:r>
            <a:r>
              <a:rPr b="0" baseline="0" i="0" lang="en-US" sz="1600" u="none" cap="none" strike="noStrike">
                <a:solidFill>
                  <a:srgbClr val="363534"/>
                </a:solidFill>
                <a:latin typeface="Arial"/>
                <a:ea typeface="Arial"/>
                <a:cs typeface="Arial"/>
                <a:sym typeface="Arial"/>
              </a:rPr>
              <a:t>Amortization Schedule:</a:t>
            </a:r>
          </a:p>
          <a:p>
            <a:pPr indent="-168275" lvl="4" marL="15398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C01 – All Receceivable Types </a:t>
            </a:r>
            <a:r>
              <a:rPr b="1" baseline="0" i="0" lang="en-US" sz="1400" u="sng" cap="none" strike="noStrike">
                <a:solidFill>
                  <a:srgbClr val="363534"/>
                </a:solidFill>
                <a:latin typeface="Arial"/>
                <a:ea typeface="Arial"/>
                <a:cs typeface="Arial"/>
                <a:sym typeface="Arial"/>
              </a:rPr>
              <a:t>except</a:t>
            </a:r>
            <a:r>
              <a:rPr b="0" baseline="0" i="0" lang="en-US" sz="1400" u="none" cap="none" strike="noStrike">
                <a:solidFill>
                  <a:srgbClr val="363534"/>
                </a:solidFill>
                <a:latin typeface="Arial"/>
                <a:ea typeface="Arial"/>
                <a:cs typeface="Arial"/>
                <a:sym typeface="Arial"/>
              </a:rPr>
              <a:t> FedPay/TAP/AutoPay</a:t>
            </a:r>
          </a:p>
          <a:p>
            <a:pPr indent="-168275" lvl="4" marL="15398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C02 – FedPay/TAP/AutoPay Receivable Types </a:t>
            </a:r>
          </a:p>
          <a:p>
            <a:pPr indent="-231775" lvl="3" marL="1260475" marR="0" rtl="0" algn="l">
              <a:lnSpc>
                <a:spcPct val="100000"/>
              </a:lnSpc>
              <a:spcBef>
                <a:spcPts val="1200"/>
              </a:spcBef>
              <a:spcAft>
                <a:spcPts val="0"/>
              </a:spcAft>
              <a:buClr>
                <a:srgbClr val="AF242B"/>
              </a:buClr>
              <a:buSzPct val="75000"/>
              <a:buFont typeface="Arial"/>
              <a:buChar char="•"/>
            </a:pPr>
            <a:r>
              <a:rPr b="0" baseline="0" i="0" lang="en-US" sz="1600" u="none" cap="none" strike="noStrike">
                <a:solidFill>
                  <a:srgbClr val="363534"/>
                </a:solidFill>
                <a:latin typeface="Arial"/>
                <a:ea typeface="Arial"/>
                <a:cs typeface="Arial"/>
                <a:sym typeface="Arial"/>
              </a:rPr>
              <a:t>Debt Account </a:t>
            </a:r>
            <a:r>
              <a:rPr b="1" baseline="0" i="0" lang="en-US" sz="1600" u="sng" cap="none" strike="noStrike">
                <a:solidFill>
                  <a:srgbClr val="363534"/>
                </a:solidFill>
                <a:latin typeface="Arial"/>
                <a:ea typeface="Arial"/>
                <a:cs typeface="Arial"/>
                <a:sym typeface="Arial"/>
              </a:rPr>
              <a:t>with</a:t>
            </a:r>
            <a:r>
              <a:rPr b="0" baseline="0" i="0" lang="en-US" sz="1600" u="none" cap="none" strike="noStrike">
                <a:solidFill>
                  <a:srgbClr val="363534"/>
                </a:solidFill>
                <a:latin typeface="Arial"/>
                <a:ea typeface="Arial"/>
                <a:cs typeface="Arial"/>
                <a:sym typeface="Arial"/>
              </a:rPr>
              <a:t> Amortization Schedule:</a:t>
            </a:r>
          </a:p>
          <a:p>
            <a:pPr indent="-168275" lvl="4" marL="1539875" marR="0" rtl="0" algn="l">
              <a:lnSpc>
                <a:spcPct val="100000"/>
              </a:lnSpc>
              <a:spcBef>
                <a:spcPts val="1200"/>
              </a:spcBef>
              <a:spcAft>
                <a:spcPts val="0"/>
              </a:spcAft>
              <a:buClr>
                <a:srgbClr val="AF242B"/>
              </a:buClr>
              <a:buSzPct val="75000"/>
              <a:buFont typeface="Arial"/>
              <a:buChar char="•"/>
            </a:pPr>
            <a:r>
              <a:rPr b="0" baseline="0" i="0" lang="en-US" sz="1400" u="none" cap="none" strike="noStrike">
                <a:solidFill>
                  <a:srgbClr val="363534"/>
                </a:solidFill>
                <a:latin typeface="Arial"/>
                <a:ea typeface="Arial"/>
                <a:cs typeface="Arial"/>
                <a:sym typeface="Arial"/>
              </a:rPr>
              <a:t>P01 – Used for all Receivable Types (inclusive of FedPay/TAP/AutoPay)</a:t>
            </a:r>
          </a:p>
          <a:p>
            <a:pPr indent="-200818" lvl="0" marL="231775" marR="0" rtl="0" algn="l">
              <a:lnSpc>
                <a:spcPct val="80000"/>
              </a:lnSpc>
              <a:spcBef>
                <a:spcPts val="730"/>
              </a:spcBef>
              <a:spcAft>
                <a:spcPts val="0"/>
              </a:spcAft>
              <a:buClr>
                <a:srgbClr val="AF242B"/>
              </a:buClr>
              <a:buFont typeface="Noto Sans Symbols"/>
              <a:buNone/>
            </a:pPr>
            <a:r>
              <a:t/>
            </a:r>
            <a:endParaRPr b="0" baseline="0" i="0" sz="65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7" name="Shape 1267"/>
        <p:cNvGrpSpPr/>
        <p:nvPr/>
      </p:nvGrpSpPr>
      <p:grpSpPr>
        <a:xfrm>
          <a:off x="0" y="0"/>
          <a:ext cx="0" cy="0"/>
          <a:chOff x="0" y="0"/>
          <a:chExt cx="0" cy="0"/>
        </a:xfrm>
      </p:grpSpPr>
      <p:sp>
        <p:nvSpPr>
          <p:cNvPr id="1268" name="Shape 1268"/>
          <p:cNvSpPr/>
          <p:nvPr/>
        </p:nvSpPr>
        <p:spPr>
          <a:xfrm>
            <a:off x="7829550" y="6067425"/>
            <a:ext cx="1200150" cy="68579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69" name="Shape 1269"/>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 Procedures</a:t>
            </a:r>
          </a:p>
        </p:txBody>
      </p:sp>
      <p:sp>
        <p:nvSpPr>
          <p:cNvPr id="1270" name="Shape 127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271" name="Shape 1271"/>
          <p:cNvSpPr txBox="1"/>
          <p:nvPr>
            <p:ph idx="1" type="body"/>
          </p:nvPr>
        </p:nvSpPr>
        <p:spPr>
          <a:xfrm>
            <a:off x="345323" y="1012912"/>
            <a:ext cx="8798676" cy="5474719"/>
          </a:xfrm>
          <a:prstGeom prst="rect">
            <a:avLst/>
          </a:prstGeom>
          <a:noFill/>
          <a:ln>
            <a:noFill/>
          </a:ln>
        </p:spPr>
        <p:txBody>
          <a:bodyPr anchorCtr="0" anchor="t" bIns="45700" lIns="91425" rIns="91425" tIns="45700">
            <a:noAutofit/>
          </a:bodyPr>
          <a:lstStyle/>
          <a:p>
            <a:pPr indent="-231775" lvl="1" marL="231775" marR="0" rtl="0" algn="l">
              <a:lnSpc>
                <a:spcPct val="120000"/>
              </a:lnSpc>
              <a:spcBef>
                <a:spcPts val="0"/>
              </a:spcBef>
              <a:spcAft>
                <a:spcPts val="0"/>
              </a:spcAft>
              <a:buClr>
                <a:srgbClr val="AF242B"/>
              </a:buClr>
              <a:buSzPct val="75000"/>
              <a:buFont typeface="Arial"/>
              <a:buChar char="•"/>
            </a:pPr>
            <a:r>
              <a:rPr b="0" baseline="0" i="0" lang="en-US" sz="2000" u="none" cap="none" strike="noStrike">
                <a:solidFill>
                  <a:schemeClr val="dk1"/>
                </a:solidFill>
                <a:latin typeface="Arial"/>
                <a:ea typeface="Arial"/>
                <a:cs typeface="Arial"/>
                <a:sym typeface="Arial"/>
              </a:rPr>
              <a:t>Two Standard </a:t>
            </a:r>
            <a:r>
              <a:rPr b="1" baseline="0" i="0" lang="en-US" sz="2000" u="sng" cap="none" strike="noStrike">
                <a:solidFill>
                  <a:schemeClr val="dk1"/>
                </a:solidFill>
                <a:latin typeface="Arial"/>
                <a:ea typeface="Arial"/>
                <a:cs typeface="Arial"/>
                <a:sym typeface="Arial"/>
              </a:rPr>
              <a:t>Internal Offset Procedures</a:t>
            </a:r>
            <a:r>
              <a:rPr b="0" baseline="0" i="0" lang="en-US" sz="2000" u="none" cap="none" strike="noStrike">
                <a:solidFill>
                  <a:schemeClr val="dk1"/>
                </a:solidFill>
                <a:latin typeface="Arial"/>
                <a:ea typeface="Arial"/>
                <a:cs typeface="Arial"/>
                <a:sym typeface="Arial"/>
              </a:rPr>
              <a:t>:</a:t>
            </a:r>
          </a:p>
          <a:p>
            <a:pPr indent="-234950" lvl="2" marL="577850" marR="0" rtl="0" algn="l">
              <a:lnSpc>
                <a:spcPct val="120000"/>
              </a:lnSpc>
              <a:spcBef>
                <a:spcPts val="600"/>
              </a:spcBef>
              <a:spcAft>
                <a:spcPts val="0"/>
              </a:spcAft>
              <a:buClr>
                <a:srgbClr val="AF242B"/>
              </a:buClr>
              <a:buSzPct val="75000"/>
              <a:buFont typeface="Arial"/>
              <a:buChar char="•"/>
            </a:pPr>
            <a:r>
              <a:rPr b="1" baseline="0" i="0" lang="en-US" sz="1800" u="none" cap="none" strike="noStrike">
                <a:solidFill>
                  <a:srgbClr val="363534"/>
                </a:solidFill>
                <a:latin typeface="Arial"/>
                <a:ea typeface="Arial"/>
                <a:cs typeface="Arial"/>
                <a:sym typeface="Arial"/>
              </a:rPr>
              <a:t>Accounts Payable</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800" u="none" cap="none" strike="noStrike">
                <a:solidFill>
                  <a:srgbClr val="363534"/>
                </a:solidFill>
                <a:latin typeface="Arial"/>
                <a:ea typeface="Arial"/>
                <a:cs typeface="Arial"/>
                <a:sym typeface="Arial"/>
              </a:rPr>
              <a:t>Lease</a:t>
            </a:r>
          </a:p>
          <a:p>
            <a:pPr indent="-231775" lvl="1" marL="231775" marR="0" rtl="0" algn="l">
              <a:lnSpc>
                <a:spcPct val="120000"/>
              </a:lnSpc>
              <a:spcBef>
                <a:spcPts val="0"/>
              </a:spcBef>
              <a:spcAft>
                <a:spcPts val="0"/>
              </a:spcAft>
              <a:buClr>
                <a:srgbClr val="AF242B"/>
              </a:buClr>
              <a:buSzPct val="75000"/>
              <a:buFont typeface="Arial"/>
              <a:buChar char="•"/>
            </a:pPr>
            <a:r>
              <a:rPr b="1" baseline="0" i="0" lang="en-US" sz="2000" u="sng" cap="none" strike="noStrike">
                <a:solidFill>
                  <a:srgbClr val="363534"/>
                </a:solidFill>
                <a:latin typeface="Arial"/>
                <a:ea typeface="Arial"/>
                <a:cs typeface="Arial"/>
                <a:sym typeface="Arial"/>
              </a:rPr>
              <a:t>Accounts Payable Procedures</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none" cap="none" strike="noStrike">
                <a:solidFill>
                  <a:srgbClr val="363534"/>
                </a:solidFill>
                <a:latin typeface="Arial"/>
                <a:ea typeface="Arial"/>
                <a:cs typeface="Arial"/>
                <a:sym typeface="Arial"/>
              </a:rPr>
              <a:t>Pre-conditions: </a:t>
            </a:r>
            <a:r>
              <a:rPr b="0" baseline="0" i="0" lang="en-US" sz="1900" u="none" cap="none" strike="noStrike">
                <a:solidFill>
                  <a:srgbClr val="363534"/>
                </a:solidFill>
                <a:latin typeface="Arial"/>
                <a:ea typeface="Arial"/>
                <a:cs typeface="Arial"/>
                <a:sym typeface="Arial"/>
              </a:rPr>
              <a:t>An Undisbursed Payment exists for the same vendor for which a claim will later be established</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1:</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Accounts Payable personnel notifies USDA Finance Claims personnel to manually generate a Debt Account to record the claim against a Debtor</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2:</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Claims identifies the Undisbursed Payment from the pre-conditions and notifies USDA Accounts Payable of the need to offset</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3:</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Accounts Payable corrects the undisbursed payment per the regional desk guides or standard operating procedures for offsets</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1272" name="Shape 12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7" name="Shape 1277"/>
        <p:cNvGrpSpPr/>
        <p:nvPr/>
      </p:nvGrpSpPr>
      <p:grpSpPr>
        <a:xfrm>
          <a:off x="0" y="0"/>
          <a:ext cx="0" cy="0"/>
          <a:chOff x="0" y="0"/>
          <a:chExt cx="0" cy="0"/>
        </a:xfrm>
      </p:grpSpPr>
      <p:sp>
        <p:nvSpPr>
          <p:cNvPr id="1278" name="Shape 1278"/>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Offsets Procedures</a:t>
            </a:r>
          </a:p>
        </p:txBody>
      </p:sp>
      <p:sp>
        <p:nvSpPr>
          <p:cNvPr id="1279" name="Shape 127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280" name="Shape 1280"/>
          <p:cNvSpPr txBox="1"/>
          <p:nvPr>
            <p:ph idx="1" type="body"/>
          </p:nvPr>
        </p:nvSpPr>
        <p:spPr>
          <a:xfrm>
            <a:off x="345323" y="1012912"/>
            <a:ext cx="8798676" cy="5474719"/>
          </a:xfrm>
          <a:prstGeom prst="rect">
            <a:avLst/>
          </a:prstGeom>
          <a:noFill/>
          <a:ln>
            <a:noFill/>
          </a:ln>
        </p:spPr>
        <p:txBody>
          <a:bodyPr anchorCtr="0" anchor="t" bIns="45700" lIns="91425" rIns="91425" tIns="45700">
            <a:noAutofit/>
          </a:bodyPr>
          <a:lstStyle/>
          <a:p>
            <a:pPr indent="-231775" lvl="1" marL="231775" marR="0" rtl="0" algn="l">
              <a:lnSpc>
                <a:spcPct val="120000"/>
              </a:lnSpc>
              <a:spcBef>
                <a:spcPts val="0"/>
              </a:spcBef>
              <a:spcAft>
                <a:spcPts val="0"/>
              </a:spcAft>
              <a:buClr>
                <a:srgbClr val="AF242B"/>
              </a:buClr>
              <a:buSzPct val="75000"/>
              <a:buFont typeface="Arial"/>
              <a:buChar char="•"/>
            </a:pPr>
            <a:r>
              <a:rPr b="1" baseline="0" i="0" lang="en-US" sz="2000" u="sng" cap="none" strike="noStrike">
                <a:solidFill>
                  <a:srgbClr val="363534"/>
                </a:solidFill>
                <a:latin typeface="Arial"/>
                <a:ea typeface="Arial"/>
                <a:cs typeface="Arial"/>
                <a:sym typeface="Arial"/>
              </a:rPr>
              <a:t>Accounts Payable Procedures</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4:</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Accounts Payable notifies USDA Finance Claims that the Undisbursed Payment has been offset and the Debt Account processed in Step 1 may now be offset for that amount</a:t>
            </a:r>
          </a:p>
          <a:p>
            <a:pPr indent="-234950" lvl="2" marL="577850" marR="0" rtl="0" algn="l">
              <a:lnSpc>
                <a:spcPct val="120000"/>
              </a:lnSpc>
              <a:spcBef>
                <a:spcPts val="0"/>
              </a:spcBef>
              <a:spcAft>
                <a:spcPts val="0"/>
              </a:spcAft>
              <a:buClr>
                <a:srgbClr val="AF242B"/>
              </a:buClr>
              <a:buSzPct val="75000"/>
              <a:buFont typeface="Arial"/>
              <a:buChar char="•"/>
            </a:pPr>
            <a:r>
              <a:rPr b="1" baseline="0" i="0" lang="en-US" sz="1900" u="sng" cap="none" strike="noStrike">
                <a:solidFill>
                  <a:srgbClr val="363534"/>
                </a:solidFill>
                <a:latin typeface="Arial"/>
                <a:ea typeface="Arial"/>
                <a:cs typeface="Arial"/>
                <a:sym typeface="Arial"/>
              </a:rPr>
              <a:t>Step 5:</a:t>
            </a:r>
          </a:p>
          <a:p>
            <a:pPr indent="-238125" lvl="3" marL="9239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USDA Finance Claims processes an IOF Cash Receipt to record the offset</a:t>
            </a:r>
          </a:p>
          <a:p>
            <a:pPr indent="-174625" lvl="4" marL="1203325" marR="0" rtl="0" algn="l">
              <a:lnSpc>
                <a:spcPct val="120000"/>
              </a:lnSpc>
              <a:spcBef>
                <a:spcPts val="0"/>
              </a:spcBef>
              <a:spcAft>
                <a:spcPts val="0"/>
              </a:spcAft>
              <a:buClr>
                <a:srgbClr val="AF242B"/>
              </a:buClr>
              <a:buSzPct val="75000"/>
              <a:buFont typeface="Arial"/>
              <a:buChar char="•"/>
            </a:pPr>
            <a:r>
              <a:rPr b="0" baseline="0" i="0" lang="en-US" sz="1700" u="none" cap="none" strike="noStrike">
                <a:solidFill>
                  <a:srgbClr val="363534"/>
                </a:solidFill>
                <a:latin typeface="Arial"/>
                <a:ea typeface="Arial"/>
                <a:cs typeface="Arial"/>
                <a:sym typeface="Arial"/>
              </a:rPr>
              <a:t>Note: This process will be covered in detail on the following slides.</a:t>
            </a:r>
          </a:p>
        </p:txBody>
      </p:sp>
      <p:sp>
        <p:nvSpPr>
          <p:cNvPr id="1281" name="Shape 128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